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6"/>
  </p:notesMasterIdLst>
  <p:sldIdLst>
    <p:sldId id="256" r:id="rId2"/>
    <p:sldId id="419" r:id="rId3"/>
    <p:sldId id="423" r:id="rId4"/>
    <p:sldId id="422" r:id="rId5"/>
    <p:sldId id="417" r:id="rId6"/>
    <p:sldId id="409" r:id="rId7"/>
    <p:sldId id="410" r:id="rId8"/>
    <p:sldId id="411" r:id="rId9"/>
    <p:sldId id="615" r:id="rId10"/>
    <p:sldId id="412" r:id="rId11"/>
    <p:sldId id="413" r:id="rId12"/>
    <p:sldId id="616" r:id="rId13"/>
    <p:sldId id="415" r:id="rId14"/>
    <p:sldId id="647" r:id="rId15"/>
    <p:sldId id="416" r:id="rId16"/>
    <p:sldId id="618" r:id="rId17"/>
    <p:sldId id="424" r:id="rId18"/>
    <p:sldId id="414" r:id="rId19"/>
    <p:sldId id="617" r:id="rId20"/>
    <p:sldId id="393" r:id="rId21"/>
    <p:sldId id="394" r:id="rId22"/>
    <p:sldId id="396" r:id="rId23"/>
    <p:sldId id="397" r:id="rId24"/>
    <p:sldId id="425" r:id="rId25"/>
    <p:sldId id="418" r:id="rId26"/>
    <p:sldId id="426" r:id="rId27"/>
    <p:sldId id="402" r:id="rId28"/>
    <p:sldId id="427" r:id="rId29"/>
    <p:sldId id="399" r:id="rId30"/>
    <p:sldId id="650" r:id="rId31"/>
    <p:sldId id="651" r:id="rId32"/>
    <p:sldId id="652" r:id="rId33"/>
    <p:sldId id="653" r:id="rId34"/>
    <p:sldId id="400" r:id="rId35"/>
    <p:sldId id="401" r:id="rId36"/>
    <p:sldId id="428" r:id="rId37"/>
    <p:sldId id="655" r:id="rId38"/>
    <p:sldId id="794" r:id="rId39"/>
    <p:sldId id="656" r:id="rId40"/>
    <p:sldId id="404" r:id="rId41"/>
    <p:sldId id="430" r:id="rId42"/>
    <p:sldId id="623" r:id="rId43"/>
    <p:sldId id="624" r:id="rId44"/>
    <p:sldId id="625" r:id="rId45"/>
    <p:sldId id="420" r:id="rId46"/>
    <p:sldId id="431" r:id="rId47"/>
    <p:sldId id="620" r:id="rId48"/>
    <p:sldId id="621" r:id="rId49"/>
    <p:sldId id="444" r:id="rId50"/>
    <p:sldId id="284" r:id="rId51"/>
    <p:sldId id="432" r:id="rId52"/>
    <p:sldId id="286" r:id="rId53"/>
    <p:sldId id="285" r:id="rId54"/>
    <p:sldId id="619" r:id="rId55"/>
    <p:sldId id="445" r:id="rId56"/>
    <p:sldId id="290" r:id="rId57"/>
    <p:sldId id="331" r:id="rId58"/>
    <p:sldId id="334" r:id="rId59"/>
    <p:sldId id="438" r:id="rId60"/>
    <p:sldId id="439" r:id="rId61"/>
    <p:sldId id="333" r:id="rId62"/>
    <p:sldId id="434" r:id="rId63"/>
    <p:sldId id="435" r:id="rId64"/>
    <p:sldId id="436" r:id="rId65"/>
    <p:sldId id="441" r:id="rId66"/>
    <p:sldId id="437" r:id="rId67"/>
    <p:sldId id="433" r:id="rId68"/>
    <p:sldId id="335" r:id="rId69"/>
    <p:sldId id="446" r:id="rId70"/>
    <p:sldId id="658" r:id="rId71"/>
    <p:sldId id="659" r:id="rId72"/>
    <p:sldId id="660" r:id="rId73"/>
    <p:sldId id="661" r:id="rId74"/>
    <p:sldId id="637" r:id="rId75"/>
    <p:sldId id="639" r:id="rId76"/>
    <p:sldId id="638" r:id="rId77"/>
    <p:sldId id="628" r:id="rId78"/>
    <p:sldId id="337" r:id="rId79"/>
    <p:sldId id="338" r:id="rId80"/>
    <p:sldId id="627" r:id="rId81"/>
    <p:sldId id="329" r:id="rId82"/>
    <p:sldId id="447" r:id="rId83"/>
    <p:sldId id="631" r:id="rId84"/>
    <p:sldId id="630" r:id="rId85"/>
    <p:sldId id="632" r:id="rId86"/>
    <p:sldId id="626" r:id="rId87"/>
    <p:sldId id="633" r:id="rId88"/>
    <p:sldId id="634" r:id="rId89"/>
    <p:sldId id="635" r:id="rId90"/>
    <p:sldId id="636" r:id="rId91"/>
    <p:sldId id="340" r:id="rId92"/>
    <p:sldId id="339" r:id="rId93"/>
    <p:sldId id="667" r:id="rId94"/>
    <p:sldId id="668" r:id="rId95"/>
    <p:sldId id="640" r:id="rId96"/>
    <p:sldId id="341" r:id="rId97"/>
    <p:sldId id="449" r:id="rId98"/>
    <p:sldId id="641" r:id="rId99"/>
    <p:sldId id="450" r:id="rId100"/>
    <p:sldId id="457" r:id="rId101"/>
    <p:sldId id="448" r:id="rId102"/>
    <p:sldId id="782" r:id="rId103"/>
    <p:sldId id="326" r:id="rId104"/>
    <p:sldId id="458" r:id="rId105"/>
    <p:sldId id="669" r:id="rId106"/>
    <p:sldId id="344" r:id="rId107"/>
    <p:sldId id="327" r:id="rId108"/>
    <p:sldId id="343" r:id="rId109"/>
    <p:sldId id="779" r:id="rId110"/>
    <p:sldId id="328" r:id="rId111"/>
    <p:sldId id="672" r:id="rId112"/>
    <p:sldId id="673" r:id="rId113"/>
    <p:sldId id="780" r:id="rId114"/>
    <p:sldId id="671" r:id="rId115"/>
    <p:sldId id="642" r:id="rId116"/>
    <p:sldId id="451" r:id="rId117"/>
    <p:sldId id="674" r:id="rId118"/>
    <p:sldId id="452" r:id="rId119"/>
    <p:sldId id="453" r:id="rId120"/>
    <p:sldId id="454" r:id="rId121"/>
    <p:sldId id="459" r:id="rId122"/>
    <p:sldId id="643" r:id="rId123"/>
    <p:sldId id="692" r:id="rId124"/>
    <p:sldId id="781" r:id="rId125"/>
    <p:sldId id="675" r:id="rId126"/>
    <p:sldId id="676" r:id="rId127"/>
    <p:sldId id="677" r:id="rId128"/>
    <p:sldId id="678" r:id="rId129"/>
    <p:sldId id="679" r:id="rId130"/>
    <p:sldId id="680" r:id="rId131"/>
    <p:sldId id="681" r:id="rId132"/>
    <p:sldId id="682" r:id="rId133"/>
    <p:sldId id="795" r:id="rId134"/>
    <p:sldId id="796" r:id="rId135"/>
    <p:sldId id="683" r:id="rId136"/>
    <p:sldId id="684" r:id="rId137"/>
    <p:sldId id="685" r:id="rId138"/>
    <p:sldId id="686" r:id="rId139"/>
    <p:sldId id="687" r:id="rId140"/>
    <p:sldId id="688" r:id="rId141"/>
    <p:sldId id="689" r:id="rId142"/>
    <p:sldId id="690" r:id="rId143"/>
    <p:sldId id="691" r:id="rId144"/>
    <p:sldId id="324" r:id="rId145"/>
    <p:sldId id="323" r:id="rId146"/>
    <p:sldId id="349" r:id="rId147"/>
    <p:sldId id="350" r:id="rId148"/>
    <p:sldId id="460" r:id="rId149"/>
    <p:sldId id="461" r:id="rId150"/>
    <p:sldId id="644" r:id="rId151"/>
    <p:sldId id="352" r:id="rId152"/>
    <p:sldId id="353" r:id="rId153"/>
    <p:sldId id="303" r:id="rId154"/>
    <p:sldId id="304" r:id="rId155"/>
    <p:sldId id="305" r:id="rId156"/>
    <p:sldId id="455" r:id="rId157"/>
    <p:sldId id="306" r:id="rId158"/>
    <p:sldId id="463" r:id="rId159"/>
    <p:sldId id="307" r:id="rId160"/>
    <p:sldId id="467" r:id="rId161"/>
    <p:sldId id="308" r:id="rId162"/>
    <p:sldId id="309" r:id="rId163"/>
    <p:sldId id="456" r:id="rId164"/>
    <p:sldId id="310" r:id="rId165"/>
    <p:sldId id="311" r:id="rId166"/>
    <p:sldId id="312" r:id="rId167"/>
    <p:sldId id="465" r:id="rId168"/>
    <p:sldId id="464" r:id="rId169"/>
    <p:sldId id="313" r:id="rId170"/>
    <p:sldId id="314" r:id="rId171"/>
    <p:sldId id="466" r:id="rId172"/>
    <p:sldId id="315" r:id="rId173"/>
    <p:sldId id="270" r:id="rId174"/>
    <p:sldId id="271" r:id="rId175"/>
    <p:sldId id="468" r:id="rId176"/>
    <p:sldId id="298" r:id="rId177"/>
    <p:sldId id="469" r:id="rId178"/>
    <p:sldId id="474" r:id="rId179"/>
    <p:sldId id="470" r:id="rId180"/>
    <p:sldId id="272" r:id="rId181"/>
    <p:sldId id="273" r:id="rId182"/>
    <p:sldId id="471" r:id="rId183"/>
    <p:sldId id="472" r:id="rId184"/>
    <p:sldId id="291" r:id="rId185"/>
    <p:sldId id="299" r:id="rId186"/>
    <p:sldId id="694" r:id="rId187"/>
    <p:sldId id="695" r:id="rId188"/>
    <p:sldId id="697" r:id="rId189"/>
    <p:sldId id="696" r:id="rId190"/>
    <p:sldId id="300" r:id="rId191"/>
    <p:sldId id="693" r:id="rId192"/>
    <p:sldId id="301" r:id="rId193"/>
    <p:sldId id="475" r:id="rId194"/>
    <p:sldId id="302" r:id="rId195"/>
    <p:sldId id="292" r:id="rId196"/>
    <p:sldId id="476" r:id="rId197"/>
    <p:sldId id="274" r:id="rId198"/>
    <p:sldId id="477" r:id="rId199"/>
    <p:sldId id="275" r:id="rId200"/>
    <p:sldId id="276" r:id="rId201"/>
    <p:sldId id="478" r:id="rId202"/>
    <p:sldId id="295" r:id="rId203"/>
    <p:sldId id="479" r:id="rId204"/>
    <p:sldId id="294" r:id="rId205"/>
    <p:sldId id="296" r:id="rId206"/>
    <p:sldId id="480" r:id="rId207"/>
    <p:sldId id="297" r:id="rId208"/>
    <p:sldId id="698" r:id="rId209"/>
    <p:sldId id="369" r:id="rId210"/>
    <p:sldId id="377" r:id="rId211"/>
    <p:sldId id="374" r:id="rId212"/>
    <p:sldId id="481" r:id="rId213"/>
    <p:sldId id="373" r:id="rId214"/>
    <p:sldId id="375" r:id="rId215"/>
    <p:sldId id="372" r:id="rId216"/>
    <p:sldId id="376" r:id="rId217"/>
    <p:sldId id="378" r:id="rId218"/>
    <p:sldId id="379" r:id="rId219"/>
    <p:sldId id="699" r:id="rId220"/>
    <p:sldId id="701" r:id="rId221"/>
    <p:sldId id="703" r:id="rId222"/>
    <p:sldId id="381" r:id="rId223"/>
    <p:sldId id="700" r:id="rId224"/>
    <p:sldId id="382" r:id="rId225"/>
    <p:sldId id="383" r:id="rId226"/>
    <p:sldId id="717" r:id="rId227"/>
    <p:sldId id="708" r:id="rId228"/>
    <p:sldId id="709" r:id="rId229"/>
    <p:sldId id="710" r:id="rId230"/>
    <p:sldId id="711" r:id="rId231"/>
    <p:sldId id="713" r:id="rId232"/>
    <p:sldId id="719" r:id="rId233"/>
    <p:sldId id="714" r:id="rId234"/>
    <p:sldId id="715" r:id="rId235"/>
    <p:sldId id="384" r:id="rId236"/>
    <p:sldId id="504" r:id="rId237"/>
    <p:sldId id="704" r:id="rId238"/>
    <p:sldId id="705" r:id="rId239"/>
    <p:sldId id="706" r:id="rId240"/>
    <p:sldId id="505" r:id="rId241"/>
    <p:sldId id="388" r:id="rId242"/>
    <p:sldId id="707" r:id="rId243"/>
    <p:sldId id="718" r:id="rId244"/>
    <p:sldId id="389" r:id="rId245"/>
    <p:sldId id="716" r:id="rId246"/>
    <p:sldId id="518" r:id="rId247"/>
    <p:sldId id="783" r:id="rId248"/>
    <p:sldId id="385" r:id="rId249"/>
    <p:sldId id="519" r:id="rId250"/>
    <p:sldId id="386" r:id="rId251"/>
    <p:sldId id="507" r:id="rId252"/>
    <p:sldId id="509" r:id="rId253"/>
    <p:sldId id="765" r:id="rId254"/>
    <p:sldId id="777" r:id="rId255"/>
    <p:sldId id="766" r:id="rId256"/>
    <p:sldId id="767" r:id="rId257"/>
    <p:sldId id="775" r:id="rId258"/>
    <p:sldId id="784" r:id="rId259"/>
    <p:sldId id="776" r:id="rId260"/>
    <p:sldId id="510" r:id="rId261"/>
    <p:sldId id="517" r:id="rId262"/>
    <p:sldId id="762" r:id="rId263"/>
    <p:sldId id="763" r:id="rId264"/>
    <p:sldId id="772" r:id="rId265"/>
    <p:sldId id="764" r:id="rId266"/>
    <p:sldId id="774" r:id="rId267"/>
    <p:sldId id="761" r:id="rId268"/>
    <p:sldId id="515" r:id="rId269"/>
    <p:sldId id="516" r:id="rId270"/>
    <p:sldId id="787" r:id="rId271"/>
    <p:sldId id="789" r:id="rId272"/>
    <p:sldId id="769" r:id="rId273"/>
    <p:sldId id="788" r:id="rId274"/>
    <p:sldId id="790" r:id="rId275"/>
    <p:sldId id="791" r:id="rId276"/>
    <p:sldId id="770" r:id="rId277"/>
    <p:sldId id="768" r:id="rId278"/>
    <p:sldId id="797" r:id="rId279"/>
    <p:sldId id="786" r:id="rId280"/>
    <p:sldId id="771" r:id="rId281"/>
    <p:sldId id="785" r:id="rId282"/>
    <p:sldId id="778" r:id="rId283"/>
    <p:sldId id="773" r:id="rId284"/>
    <p:sldId id="792" r:id="rId285"/>
    <p:sldId id="793" r:id="rId286"/>
    <p:sldId id="555" r:id="rId287"/>
    <p:sldId id="754" r:id="rId288"/>
    <p:sldId id="317" r:id="rId289"/>
    <p:sldId id="319" r:id="rId290"/>
    <p:sldId id="522" r:id="rId291"/>
    <p:sldId id="320" r:id="rId292"/>
    <p:sldId id="526" r:id="rId293"/>
    <p:sldId id="525" r:id="rId294"/>
    <p:sldId id="321" r:id="rId295"/>
    <p:sldId id="523" r:id="rId296"/>
    <p:sldId id="322" r:id="rId297"/>
    <p:sldId id="527" r:id="rId298"/>
    <p:sldId id="528" r:id="rId299"/>
    <p:sldId id="755" r:id="rId300"/>
    <p:sldId id="529" r:id="rId301"/>
    <p:sldId id="756" r:id="rId302"/>
    <p:sldId id="798" r:id="rId303"/>
    <p:sldId id="799" r:id="rId304"/>
    <p:sldId id="800" r:id="rId305"/>
    <p:sldId id="801" r:id="rId306"/>
    <p:sldId id="530" r:id="rId307"/>
    <p:sldId id="543" r:id="rId308"/>
    <p:sldId id="542" r:id="rId309"/>
    <p:sldId id="541" r:id="rId310"/>
    <p:sldId id="547" r:id="rId311"/>
    <p:sldId id="546" r:id="rId312"/>
    <p:sldId id="531" r:id="rId313"/>
    <p:sldId id="532" r:id="rId314"/>
    <p:sldId id="548" r:id="rId315"/>
    <p:sldId id="549" r:id="rId316"/>
    <p:sldId id="720" r:id="rId317"/>
    <p:sldId id="721" r:id="rId318"/>
    <p:sldId id="748" r:id="rId319"/>
    <p:sldId id="750" r:id="rId320"/>
    <p:sldId id="749" r:id="rId321"/>
    <p:sldId id="752" r:id="rId322"/>
    <p:sldId id="722" r:id="rId323"/>
    <p:sldId id="723" r:id="rId324"/>
    <p:sldId id="724" r:id="rId325"/>
    <p:sldId id="725" r:id="rId326"/>
    <p:sldId id="727" r:id="rId327"/>
    <p:sldId id="728" r:id="rId328"/>
    <p:sldId id="729" r:id="rId329"/>
    <p:sldId id="730" r:id="rId330"/>
    <p:sldId id="753" r:id="rId331"/>
    <p:sldId id="731" r:id="rId332"/>
    <p:sldId id="732" r:id="rId333"/>
    <p:sldId id="751" r:id="rId334"/>
    <p:sldId id="733" r:id="rId335"/>
    <p:sldId id="734" r:id="rId336"/>
    <p:sldId id="735" r:id="rId337"/>
    <p:sldId id="736" r:id="rId338"/>
    <p:sldId id="737" r:id="rId339"/>
    <p:sldId id="738" r:id="rId340"/>
    <p:sldId id="739" r:id="rId341"/>
    <p:sldId id="740" r:id="rId342"/>
    <p:sldId id="741" r:id="rId343"/>
    <p:sldId id="742" r:id="rId344"/>
    <p:sldId id="743" r:id="rId345"/>
    <p:sldId id="744" r:id="rId346"/>
    <p:sldId id="745" r:id="rId347"/>
    <p:sldId id="746" r:id="rId348"/>
    <p:sldId id="747" r:id="rId349"/>
    <p:sldId id="592" r:id="rId350"/>
    <p:sldId id="593" r:id="rId351"/>
    <p:sldId id="594" r:id="rId352"/>
    <p:sldId id="595" r:id="rId353"/>
    <p:sldId id="596" r:id="rId354"/>
    <p:sldId id="597" r:id="rId355"/>
    <p:sldId id="598" r:id="rId356"/>
    <p:sldId id="599" r:id="rId357"/>
    <p:sldId id="600" r:id="rId358"/>
    <p:sldId id="757" r:id="rId359"/>
    <p:sldId id="601" r:id="rId360"/>
    <p:sldId id="602" r:id="rId361"/>
    <p:sldId id="603" r:id="rId362"/>
    <p:sldId id="604" r:id="rId363"/>
    <p:sldId id="605" r:id="rId364"/>
    <p:sldId id="611" r:id="rId365"/>
    <p:sldId id="606" r:id="rId366"/>
    <p:sldId id="612" r:id="rId367"/>
    <p:sldId id="758" r:id="rId368"/>
    <p:sldId id="759" r:id="rId369"/>
    <p:sldId id="760" r:id="rId370"/>
    <p:sldId id="607" r:id="rId371"/>
    <p:sldId id="608" r:id="rId372"/>
    <p:sldId id="609" r:id="rId373"/>
    <p:sldId id="613" r:id="rId374"/>
    <p:sldId id="610" r:id="rId3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94662" autoAdjust="0"/>
  </p:normalViewPr>
  <p:slideViewPr>
    <p:cSldViewPr>
      <p:cViewPr varScale="1">
        <p:scale>
          <a:sx n="75" d="100"/>
          <a:sy n="75" d="100"/>
        </p:scale>
        <p:origin x="-10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theme" Target="theme/theme1.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tableStyles" Target="tableStyle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6B0F1-50CC-4EC6-9F93-436BC86696ED}" type="datetimeFigureOut">
              <a:rPr lang="en-IN" smtClean="0"/>
              <a:t>06-08-2024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B8E624-08C0-4DC2-A095-B5D60962D2FE}" type="slidenum">
              <a:rPr lang="en-IN" smtClean="0"/>
              <a:t>‹#›</a:t>
            </a:fld>
            <a:endParaRPr lang="en-IN"/>
          </a:p>
        </p:txBody>
      </p:sp>
    </p:spTree>
    <p:extLst>
      <p:ext uri="{BB962C8B-B14F-4D97-AF65-F5344CB8AC3E}">
        <p14:creationId xmlns:p14="http://schemas.microsoft.com/office/powerpoint/2010/main" val="296394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1</a:t>
            </a:fld>
            <a:endParaRPr lang="en-IN"/>
          </a:p>
        </p:txBody>
      </p:sp>
    </p:spTree>
    <p:extLst>
      <p:ext uri="{BB962C8B-B14F-4D97-AF65-F5344CB8AC3E}">
        <p14:creationId xmlns:p14="http://schemas.microsoft.com/office/powerpoint/2010/main" val="327476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331</a:t>
            </a:fld>
            <a:endParaRPr lang="en-US" altLang="en-US" smtClean="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78E14F2-7837-4ED0-81F8-2FDA3957DEE1}" type="slidenum">
              <a:rPr lang="en-US" altLang="en-US" smtClean="0">
                <a:latin typeface="Times New Roman" pitchFamily="18" charset="0"/>
              </a:rPr>
              <a:pPr/>
              <a:t>332</a:t>
            </a:fld>
            <a:endParaRPr lang="en-US" altLang="en-US" smtClean="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15B83D3-22EB-4544-8655-49AB7D7B49CE}" type="slidenum">
              <a:rPr lang="en-US" altLang="en-US" smtClean="0">
                <a:latin typeface="Times New Roman" pitchFamily="18" charset="0"/>
              </a:rPr>
              <a:pPr/>
              <a:t>333</a:t>
            </a:fld>
            <a:endParaRPr lang="en-US" altLang="en-US" smtClean="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15B83D3-22EB-4544-8655-49AB7D7B49CE}" type="slidenum">
              <a:rPr lang="en-US" altLang="en-US" smtClean="0">
                <a:latin typeface="Times New Roman" pitchFamily="18" charset="0"/>
              </a:rPr>
              <a:pPr/>
              <a:t>334</a:t>
            </a:fld>
            <a:endParaRPr lang="en-US" altLang="en-US" smtClean="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335</a:t>
            </a:fld>
            <a:endParaRPr lang="en-US" altLang="en-US" smtClean="0">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336</a:t>
            </a:fld>
            <a:endParaRPr lang="en-US" altLang="en-US" smtClean="0">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337</a:t>
            </a:fld>
            <a:endParaRPr lang="en-US" altLang="en-US" smtClean="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338</a:t>
            </a:fld>
            <a:endParaRPr lang="en-US" altLang="en-US" smtClean="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E147C4B1-1DEA-4081-92E8-4803BEFAEA1B}" type="slidenum">
              <a:rPr lang="en-US" altLang="en-US" smtClean="0">
                <a:latin typeface="Times New Roman" pitchFamily="18" charset="0"/>
              </a:rPr>
              <a:pPr/>
              <a:t>339</a:t>
            </a:fld>
            <a:endParaRPr lang="en-US" altLang="en-US" smtClean="0">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43000" y="685800"/>
            <a:ext cx="4573588" cy="3429000"/>
          </a:xfrm>
          <a:ln/>
        </p:spPr>
      </p:sp>
      <p:sp>
        <p:nvSpPr>
          <p:cNvPr id="9011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349</a:t>
            </a:fld>
            <a:endParaRPr lang="en-US" altLang="en-US" smtClean="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350</a:t>
            </a:fld>
            <a:endParaRPr lang="en-US" altLang="en-US" smtClean="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351</a:t>
            </a:fld>
            <a:endParaRPr lang="en-US" altLang="en-US" smtClean="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CC6E210-908E-4D88-8442-2EFE724C871D}" type="slidenum">
              <a:rPr lang="en-US" altLang="en-US" smtClean="0">
                <a:latin typeface="Times New Roman" pitchFamily="18" charset="0"/>
              </a:rPr>
              <a:pPr/>
              <a:t>352</a:t>
            </a:fld>
            <a:endParaRPr lang="en-US" altLang="en-US" smtClean="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3836847-FD6C-444D-A40D-6F98307F300C}" type="slidenum">
              <a:rPr lang="en-US" altLang="en-US" smtClean="0">
                <a:latin typeface="Times New Roman" pitchFamily="18" charset="0"/>
              </a:rPr>
              <a:pPr/>
              <a:t>353</a:t>
            </a:fld>
            <a:endParaRPr lang="en-US" altLang="en-US" smtClean="0">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21</a:t>
            </a:fld>
            <a:endParaRPr lang="en-IN"/>
          </a:p>
        </p:txBody>
      </p:sp>
    </p:spTree>
    <p:extLst>
      <p:ext uri="{BB962C8B-B14F-4D97-AF65-F5344CB8AC3E}">
        <p14:creationId xmlns:p14="http://schemas.microsoft.com/office/powerpoint/2010/main" val="348865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smtClean="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43000" y="685800"/>
            <a:ext cx="4573588" cy="3429000"/>
          </a:xfrm>
          <a:ln/>
        </p:spPr>
      </p:sp>
      <p:sp>
        <p:nvSpPr>
          <p:cNvPr id="9523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43000" y="685800"/>
            <a:ext cx="4573588" cy="3429000"/>
          </a:xfrm>
          <a:ln/>
        </p:spPr>
      </p:sp>
      <p:sp>
        <p:nvSpPr>
          <p:cNvPr id="9933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3186705-C24C-4AE7-A85C-3110A12DB0C8}" type="slidenum">
              <a:rPr lang="en-US" altLang="en-US" smtClean="0">
                <a:latin typeface="Times New Roman" pitchFamily="18" charset="0"/>
              </a:rPr>
              <a:pPr/>
              <a:t>165</a:t>
            </a:fld>
            <a:endParaRPr lang="en-US" altLang="en-US"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166</a:t>
            </a:fld>
            <a:endParaRPr lang="en-US" altLang="en-US"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167</a:t>
            </a:fld>
            <a:endParaRPr lang="en-US" altLang="en-US"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168</a:t>
            </a:fld>
            <a:endParaRPr lang="en-US" altLang="en-US"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169</a:t>
            </a:fld>
            <a:endParaRPr lang="en-US" altLang="en-US"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170</a:t>
            </a:fld>
            <a:endParaRPr lang="en-US" altLang="en-US"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171</a:t>
            </a:fld>
            <a:endParaRPr lang="en-US" altLang="en-US"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172</a:t>
            </a:fld>
            <a:endParaRPr lang="en-US" altLang="en-US"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174</a:t>
            </a:fld>
            <a:endParaRPr lang="en-US" altLang="en-US" smtClean="0">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175</a:t>
            </a:fld>
            <a:endParaRPr lang="en-US" altLang="en-US" smtClean="0">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180</a:t>
            </a:fld>
            <a:endParaRPr lang="en-US" altLang="en-US" smtClean="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181</a:t>
            </a:fld>
            <a:endParaRPr lang="en-US" altLang="en-US" smtClean="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182</a:t>
            </a:fld>
            <a:endParaRPr lang="en-US" altLang="en-US" smtClean="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183</a:t>
            </a:fld>
            <a:endParaRPr lang="en-US" altLang="en-US" smtClean="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184</a:t>
            </a:fld>
            <a:endParaRPr lang="en-US" altLang="en-US" smtClean="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195</a:t>
            </a:fld>
            <a:endParaRPr lang="en-US" altLang="en-US" smtClean="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196</a:t>
            </a:fld>
            <a:endParaRPr lang="en-US" altLang="en-US" smtClean="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197</a:t>
            </a:fld>
            <a:endParaRPr lang="en-US" altLang="en-US" smtClean="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198</a:t>
            </a:fld>
            <a:endParaRPr lang="en-US" altLang="en-US" smtClean="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199</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200</a:t>
            </a:fld>
            <a:endParaRPr lang="en-US" altLang="en-US" smtClean="0">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201</a:t>
            </a:fld>
            <a:endParaRPr lang="en-US" altLang="en-US" smtClean="0">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202</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203</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204</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205</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206</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207</a:t>
            </a:fld>
            <a:endParaRPr lang="en-US" altLang="en-US" smtClean="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287</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302</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303</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304</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305</a:t>
            </a:fld>
            <a:endParaRPr lang="en-US" altLang="en-US" smtClean="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317</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318</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319</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320</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smtClean="0">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321</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322</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323</a:t>
            </a:fld>
            <a:endParaRPr lang="en-US" alt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324</a:t>
            </a:fld>
            <a:endParaRPr lang="en-US" altLang="en-US" smtClean="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325</a:t>
            </a:fld>
            <a:endParaRPr lang="en-US" altLang="en-US" smtClean="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326</a:t>
            </a:fld>
            <a:endParaRPr lang="en-US" altLang="en-US" smtClean="0">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327</a:t>
            </a:fld>
            <a:endParaRPr lang="en-US" altLang="en-US" smtClean="0">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0EFB4B6-156D-4034-819C-6809AE5F0B3B}" type="slidenum">
              <a:rPr lang="en-US" altLang="en-US" smtClean="0">
                <a:latin typeface="Times New Roman" pitchFamily="18" charset="0"/>
              </a:rPr>
              <a:pPr/>
              <a:t>328</a:t>
            </a:fld>
            <a:endParaRPr lang="en-US" altLang="en-US" smtClean="0">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329</a:t>
            </a:fld>
            <a:endParaRPr lang="en-US" altLang="en-US" smtClean="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FE83574-B899-4BCE-9BEA-5AAA0CE9882B}" type="slidenum">
              <a:rPr lang="en-US" altLang="en-US" smtClean="0">
                <a:latin typeface="Times New Roman" pitchFamily="18" charset="0"/>
              </a:rPr>
              <a:pPr/>
              <a:t>330</a:t>
            </a:fld>
            <a:endParaRPr lang="en-US" altLang="en-US" smtClean="0">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EF4739F-FD8A-4AD2-BB62-68C42F7987B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71189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BE3CCC-3688-45C6-AD87-E500238E1B4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29015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0DFB267-5DF9-4406-BF08-9DD8325EE35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25783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19260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855785-12ED-4F12-92A5-C56FFBBE97E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0032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9015728-3F3B-4A55-A7FF-871393D594D9}"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32040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576EC5A-C040-4753-9A49-F474C0C77BF0}" type="datetime1">
              <a:rPr lang="en-IN" smtClean="0"/>
              <a:t>06-08-2024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32588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281B7C2-6304-44AA-945C-00198CD3C06E}"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83866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FD02E-3A84-4BBC-8F60-5A536C99C13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51543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1B4A0C-744C-4D53-928F-38A940DA0A2B}"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94154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D41B9F-1A24-4393-A884-4D20DBD1C167}"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55858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E5E75-69E8-4DAA-AB0A-9D05F461BE6B}" type="datetime1">
              <a:rPr lang="en-IN" smtClean="0"/>
              <a:t>06-08-2024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69369-968C-4B3A-94C3-E2A4E5B88044}" type="slidenum">
              <a:rPr lang="en-IN" smtClean="0"/>
              <a:t>‹#›</a:t>
            </a:fld>
            <a:endParaRPr lang="en-IN"/>
          </a:p>
        </p:txBody>
      </p:sp>
    </p:spTree>
    <p:extLst>
      <p:ext uri="{BB962C8B-B14F-4D97-AF65-F5344CB8AC3E}">
        <p14:creationId xmlns:p14="http://schemas.microsoft.com/office/powerpoint/2010/main" val="1879173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Introduction to System software </a:t>
            </a:r>
            <a:endParaRPr lang="en-IN" dirty="0"/>
          </a:p>
        </p:txBody>
      </p:sp>
      <p:sp>
        <p:nvSpPr>
          <p:cNvPr id="3" name="Subtitle 2"/>
          <p:cNvSpPr>
            <a:spLocks noGrp="1"/>
          </p:cNvSpPr>
          <p:nvPr>
            <p:ph type="subTitle" idx="1"/>
          </p:nvPr>
        </p:nvSpPr>
        <p:spPr/>
        <p:txBody>
          <a:bodyPr/>
          <a:lstStyle/>
          <a:p>
            <a:r>
              <a:rPr lang="en-IN" dirty="0" smtClean="0"/>
              <a:t>Module 1</a:t>
            </a:r>
            <a:endParaRPr lang="en-IN" dirty="0"/>
          </a:p>
        </p:txBody>
      </p:sp>
      <p:sp>
        <p:nvSpPr>
          <p:cNvPr id="4" name="Date Placeholder 3"/>
          <p:cNvSpPr>
            <a:spLocks noGrp="1"/>
          </p:cNvSpPr>
          <p:nvPr>
            <p:ph type="dt" sz="half" idx="10"/>
          </p:nvPr>
        </p:nvSpPr>
        <p:spPr/>
        <p:txBody>
          <a:bodyPr/>
          <a:lstStyle/>
          <a:p>
            <a:fld id="{95C85030-D063-4754-B80C-94F5A8287A9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a:t>
            </a:fld>
            <a:endParaRPr lang="en-IN"/>
          </a:p>
        </p:txBody>
      </p:sp>
    </p:spTree>
    <p:extLst>
      <p:ext uri="{BB962C8B-B14F-4D97-AF65-F5344CB8AC3E}">
        <p14:creationId xmlns:p14="http://schemas.microsoft.com/office/powerpoint/2010/main" val="1493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a:t>
            </a:r>
            <a:r>
              <a:rPr lang="en-IN" b="1" dirty="0" smtClean="0"/>
              <a:t>Inclusion</a:t>
            </a:r>
            <a:endParaRPr lang="en-IN" dirty="0"/>
          </a:p>
        </p:txBody>
      </p:sp>
      <p:sp>
        <p:nvSpPr>
          <p:cNvPr id="3" name="Content Placeholder 2"/>
          <p:cNvSpPr>
            <a:spLocks noGrp="1"/>
          </p:cNvSpPr>
          <p:nvPr>
            <p:ph idx="1"/>
          </p:nvPr>
        </p:nvSpPr>
        <p:spPr/>
        <p:txBody>
          <a:bodyPr>
            <a:normAutofit/>
          </a:bodyPr>
          <a:lstStyle/>
          <a:p>
            <a:r>
              <a:rPr lang="en-IN" sz="2400" dirty="0" smtClean="0"/>
              <a:t>This </a:t>
            </a:r>
            <a:r>
              <a:rPr lang="en-IN" sz="2400" dirty="0"/>
              <a:t>type of </a:t>
            </a:r>
            <a:r>
              <a:rPr lang="en-IN" sz="2400" dirty="0" err="1"/>
              <a:t>preprocessor</a:t>
            </a:r>
            <a:r>
              <a:rPr lang="en-IN" sz="2400" dirty="0"/>
              <a:t> directive tells the compiler to include a file in the source code program. </a:t>
            </a:r>
            <a:endParaRPr lang="en-IN" sz="2400" dirty="0" smtClean="0"/>
          </a:p>
          <a:p>
            <a:endParaRPr lang="en-IN" sz="2400" dirty="0" smtClean="0"/>
          </a:p>
          <a:p>
            <a:r>
              <a:rPr lang="en-IN" sz="2400" dirty="0" smtClean="0"/>
              <a:t>There </a:t>
            </a:r>
            <a:r>
              <a:rPr lang="en-IN" sz="2400" dirty="0"/>
              <a:t>are two types of files which can be included by the user in the program: </a:t>
            </a:r>
            <a:endParaRPr lang="en-IN" sz="2400" dirty="0" smtClean="0"/>
          </a:p>
          <a:p>
            <a:pPr lvl="1"/>
            <a:r>
              <a:rPr lang="en-IN" sz="2400" b="1" dirty="0" smtClean="0"/>
              <a:t>Header </a:t>
            </a:r>
            <a:r>
              <a:rPr lang="en-IN" sz="2400" b="1" dirty="0"/>
              <a:t>File or Standard </a:t>
            </a:r>
            <a:r>
              <a:rPr lang="en-IN" sz="2400" b="1" dirty="0" smtClean="0"/>
              <a:t>files</a:t>
            </a:r>
          </a:p>
          <a:p>
            <a:pPr lvl="1"/>
            <a:r>
              <a:rPr lang="en-IN" sz="2400" b="1" dirty="0"/>
              <a:t>User defined </a:t>
            </a:r>
            <a:r>
              <a:rPr lang="en-IN" sz="2400" b="1" dirty="0" smtClean="0"/>
              <a:t>files</a:t>
            </a:r>
            <a:endParaRPr lang="en-IN" sz="2400" dirty="0"/>
          </a:p>
        </p:txBody>
      </p:sp>
      <p:sp>
        <p:nvSpPr>
          <p:cNvPr id="4" name="Date Placeholder 3"/>
          <p:cNvSpPr>
            <a:spLocks noGrp="1"/>
          </p:cNvSpPr>
          <p:nvPr>
            <p:ph type="dt" sz="half" idx="10"/>
          </p:nvPr>
        </p:nvSpPr>
        <p:spPr/>
        <p:txBody>
          <a:bodyPr/>
          <a:lstStyle/>
          <a:p>
            <a:fld id="{5C353092-A127-48AE-A851-396993C52A64}"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10</a:t>
            </a:fld>
            <a:endParaRPr lang="en-IN"/>
          </a:p>
        </p:txBody>
      </p:sp>
    </p:spTree>
    <p:extLst>
      <p:ext uri="{BB962C8B-B14F-4D97-AF65-F5344CB8AC3E}">
        <p14:creationId xmlns:p14="http://schemas.microsoft.com/office/powerpoint/2010/main" val="32567690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AC99A-E004-4E79-AB73-503EF9D591BA}"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100</a:t>
            </a:fld>
            <a:endParaRPr lang="en-IN"/>
          </a:p>
        </p:txBody>
      </p:sp>
      <p:sp>
        <p:nvSpPr>
          <p:cNvPr id="5" name="Rectangle 4"/>
          <p:cNvSpPr/>
          <p:nvPr/>
        </p:nvSpPr>
        <p:spPr>
          <a:xfrm>
            <a:off x="683567" y="1059800"/>
            <a:ext cx="7704856" cy="2554545"/>
          </a:xfrm>
          <a:prstGeom prst="rect">
            <a:avLst/>
          </a:prstGeom>
        </p:spPr>
        <p:txBody>
          <a:bodyPr wrap="square">
            <a:spAutoFit/>
          </a:bodyPr>
          <a:lstStyle/>
          <a:p>
            <a:pPr marL="285750" indent="-285750">
              <a:buFont typeface="Arial" panose="020B0604020202020204" pitchFamily="34" charset="0"/>
              <a:buChar char="•"/>
            </a:pPr>
            <a:r>
              <a:rPr lang="en-IN" sz="2000" dirty="0" smtClean="0"/>
              <a:t>Because </a:t>
            </a:r>
            <a:r>
              <a:rPr lang="en-IN" sz="2000" dirty="0"/>
              <a:t>the operating system threads can run on any processor, the </a:t>
            </a:r>
            <a:r>
              <a:rPr lang="en-IN" sz="2000" b="1" u="sng" dirty="0"/>
              <a:t>chance of hitting a CPU bottleneck is greatly reduced. </a:t>
            </a:r>
            <a:endParaRPr lang="en-IN" sz="2000" b="1" u="sng" dirty="0" smtClean="0"/>
          </a:p>
          <a:p>
            <a:pPr marL="285750" indent="-285750">
              <a:buFont typeface="Arial" panose="020B0604020202020204" pitchFamily="34" charset="0"/>
              <a:buChar char="•"/>
            </a:pPr>
            <a:endParaRPr lang="en-IN" sz="2000" b="1" u="sng" dirty="0"/>
          </a:p>
          <a:p>
            <a:pPr marL="742950" lvl="1" indent="-285750">
              <a:buFont typeface="Arial" panose="020B0604020202020204" pitchFamily="34" charset="0"/>
              <a:buChar char="•"/>
            </a:pPr>
            <a:r>
              <a:rPr lang="en-IN" sz="2000" dirty="0" smtClean="0"/>
              <a:t>All </a:t>
            </a:r>
            <a:r>
              <a:rPr lang="en-IN" sz="2000" dirty="0"/>
              <a:t>processors are allowed to run a </a:t>
            </a:r>
            <a:r>
              <a:rPr lang="en-IN" sz="2000" b="1" u="sng" dirty="0"/>
              <a:t>mixture of application and operating system code. </a:t>
            </a:r>
            <a:endParaRPr lang="en-IN" sz="2000" b="1" u="sng" dirty="0" smtClean="0"/>
          </a:p>
          <a:p>
            <a:pPr marL="285750" indent="-285750">
              <a:buFont typeface="Arial" panose="020B0604020202020204" pitchFamily="34" charset="0"/>
              <a:buChar char="•"/>
            </a:pPr>
            <a:endParaRPr lang="en-IN" sz="2000" dirty="0"/>
          </a:p>
          <a:p>
            <a:pPr marL="742950" lvl="1" indent="-285750">
              <a:buFont typeface="Arial" panose="020B0604020202020204" pitchFamily="34" charset="0"/>
              <a:buChar char="•"/>
            </a:pPr>
            <a:r>
              <a:rPr lang="en-IN" sz="2000" b="1" u="sng" dirty="0" smtClean="0"/>
              <a:t>A </a:t>
            </a:r>
            <a:r>
              <a:rPr lang="en-IN" sz="2000" b="1" u="sng" dirty="0"/>
              <a:t>processor failure in the SMP model only reduces the computing capacity of the system.</a:t>
            </a:r>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smtClean="0"/>
              <a:t> </a:t>
            </a:r>
            <a:endParaRPr lang="en-IN" dirty="0"/>
          </a:p>
        </p:txBody>
      </p:sp>
      <p:pic>
        <p:nvPicPr>
          <p:cNvPr id="7"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3717032"/>
            <a:ext cx="612068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585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74024-F204-4E02-A418-305E45DA17F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101</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1124744"/>
            <a:ext cx="7704855"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55574" y="260648"/>
            <a:ext cx="7704855" cy="369332"/>
          </a:xfrm>
          <a:prstGeom prst="rect">
            <a:avLst/>
          </a:prstGeom>
        </p:spPr>
        <p:txBody>
          <a:bodyPr wrap="square">
            <a:spAutoFit/>
          </a:bodyPr>
          <a:lstStyle/>
          <a:p>
            <a:r>
              <a:rPr lang="en-IN" b="1" dirty="0"/>
              <a:t>Difference Between Asymmetric and Symmetric Multiprocessing:</a:t>
            </a:r>
            <a:endParaRPr lang="en-IN" dirty="0"/>
          </a:p>
        </p:txBody>
      </p:sp>
      <p:sp>
        <p:nvSpPr>
          <p:cNvPr id="7" name="Rectangle 6"/>
          <p:cNvSpPr/>
          <p:nvPr/>
        </p:nvSpPr>
        <p:spPr>
          <a:xfrm>
            <a:off x="539552" y="1556792"/>
            <a:ext cx="8280920" cy="160262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45390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39552" y="620688"/>
            <a:ext cx="4040188" cy="639762"/>
          </a:xfrm>
        </p:spPr>
        <p:txBody>
          <a:bodyPr/>
          <a:lstStyle/>
          <a:p>
            <a:r>
              <a:rPr lang="en-US" altLang="en-US" dirty="0"/>
              <a:t>Multiprocessor Systems</a:t>
            </a:r>
            <a:endParaRPr lang="en-IN" dirty="0"/>
          </a:p>
        </p:txBody>
      </p:sp>
      <p:sp>
        <p:nvSpPr>
          <p:cNvPr id="9" name="Content Placeholder 8"/>
          <p:cNvSpPr>
            <a:spLocks noGrp="1"/>
          </p:cNvSpPr>
          <p:nvPr>
            <p:ph sz="half" idx="2"/>
          </p:nvPr>
        </p:nvSpPr>
        <p:spPr>
          <a:xfrm>
            <a:off x="467544" y="1412776"/>
            <a:ext cx="4040188" cy="3951288"/>
          </a:xfrm>
        </p:spPr>
        <p:txBody>
          <a:bodyPr/>
          <a:lstStyle/>
          <a:p>
            <a:pPr>
              <a:lnSpc>
                <a:spcPct val="90000"/>
              </a:lnSpc>
            </a:pPr>
            <a:r>
              <a:rPr lang="en-US" altLang="en-US" b="1" dirty="0"/>
              <a:t>Tightly coupled </a:t>
            </a:r>
            <a:r>
              <a:rPr lang="en-US" altLang="en-US" b="1" dirty="0" smtClean="0"/>
              <a:t>System</a:t>
            </a:r>
            <a:endParaRPr lang="en-US" altLang="en-US" b="1" dirty="0"/>
          </a:p>
          <a:p>
            <a:pPr>
              <a:lnSpc>
                <a:spcPct val="90000"/>
              </a:lnSpc>
            </a:pPr>
            <a:r>
              <a:rPr lang="en-US" altLang="en-US" dirty="0"/>
              <a:t>More than one processor in close </a:t>
            </a:r>
            <a:r>
              <a:rPr lang="en-US" altLang="en-US" dirty="0" smtClean="0"/>
              <a:t>communication</a:t>
            </a:r>
          </a:p>
          <a:p>
            <a:pPr>
              <a:lnSpc>
                <a:spcPct val="90000"/>
              </a:lnSpc>
            </a:pPr>
            <a:r>
              <a:rPr lang="en-US" altLang="en-US" b="1" dirty="0" smtClean="0"/>
              <a:t>Sharing </a:t>
            </a:r>
            <a:r>
              <a:rPr lang="en-US" altLang="en-US" b="1" dirty="0"/>
              <a:t>the computer bus, the clock and sometimes memory and peripheral devices.</a:t>
            </a:r>
          </a:p>
          <a:p>
            <a:endParaRPr lang="en-IN" dirty="0"/>
          </a:p>
        </p:txBody>
      </p:sp>
      <p:sp>
        <p:nvSpPr>
          <p:cNvPr id="10" name="Text Placeholder 9"/>
          <p:cNvSpPr>
            <a:spLocks noGrp="1"/>
          </p:cNvSpPr>
          <p:nvPr>
            <p:ph type="body" sz="quarter" idx="3"/>
          </p:nvPr>
        </p:nvSpPr>
        <p:spPr>
          <a:xfrm>
            <a:off x="4788024" y="764704"/>
            <a:ext cx="4041775" cy="639762"/>
          </a:xfrm>
        </p:spPr>
        <p:txBody>
          <a:bodyPr/>
          <a:lstStyle/>
          <a:p>
            <a:r>
              <a:rPr lang="en-IN" dirty="0" smtClean="0"/>
              <a:t>Distributed Systems</a:t>
            </a:r>
            <a:endParaRPr lang="en-IN" dirty="0"/>
          </a:p>
        </p:txBody>
      </p:sp>
      <p:sp>
        <p:nvSpPr>
          <p:cNvPr id="11" name="Content Placeholder 10"/>
          <p:cNvSpPr>
            <a:spLocks noGrp="1"/>
          </p:cNvSpPr>
          <p:nvPr>
            <p:ph sz="quarter" idx="4"/>
          </p:nvPr>
        </p:nvSpPr>
        <p:spPr>
          <a:xfrm>
            <a:off x="4645025" y="1484784"/>
            <a:ext cx="4041775" cy="4641379"/>
          </a:xfrm>
        </p:spPr>
        <p:txBody>
          <a:bodyPr>
            <a:normAutofit lnSpcReduction="10000"/>
          </a:bodyPr>
          <a:lstStyle/>
          <a:p>
            <a:r>
              <a:rPr lang="en-IN" b="1" dirty="0" smtClean="0"/>
              <a:t>Loosely Coupled Systems</a:t>
            </a:r>
          </a:p>
          <a:p>
            <a:r>
              <a:rPr lang="en-IN" dirty="0" smtClean="0"/>
              <a:t>Collection of processors</a:t>
            </a:r>
          </a:p>
          <a:p>
            <a:r>
              <a:rPr lang="en-IN" b="1" dirty="0" smtClean="0"/>
              <a:t>Do not share memory or a clock.</a:t>
            </a:r>
          </a:p>
          <a:p>
            <a:r>
              <a:rPr lang="en-IN" b="1" dirty="0" smtClean="0"/>
              <a:t>Each processor has its own local memory.</a:t>
            </a:r>
          </a:p>
          <a:p>
            <a:r>
              <a:rPr lang="en-IN" dirty="0" smtClean="0"/>
              <a:t>The processors communicate with one another through various communication lines such as high speed buses or telephone lines.</a:t>
            </a:r>
            <a:endParaRPr lang="en-IN" dirty="0"/>
          </a:p>
        </p:txBody>
      </p:sp>
      <p:sp>
        <p:nvSpPr>
          <p:cNvPr id="4" name="Date Placeholder 3"/>
          <p:cNvSpPr>
            <a:spLocks noGrp="1"/>
          </p:cNvSpPr>
          <p:nvPr>
            <p:ph type="dt" sz="half" idx="10"/>
          </p:nvPr>
        </p:nvSpPr>
        <p:spPr/>
        <p:txBody>
          <a:bodyPr/>
          <a:lstStyle/>
          <a:p>
            <a:fld id="{003B2175-C6EB-413D-9B24-81A246285B7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102</a:t>
            </a:fld>
            <a:endParaRPr lang="en-IN"/>
          </a:p>
        </p:txBody>
      </p:sp>
    </p:spTree>
    <p:extLst>
      <p:ext uri="{BB962C8B-B14F-4D97-AF65-F5344CB8AC3E}">
        <p14:creationId xmlns:p14="http://schemas.microsoft.com/office/powerpoint/2010/main" val="35645193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a:t>
            </a:r>
            <a:r>
              <a:rPr lang="en-US" altLang="en-US" sz="3600" b="1" dirty="0" smtClean="0"/>
              <a:t>Systems</a:t>
            </a:r>
            <a:endParaRPr lang="en-US" altLang="en-US" sz="3600" b="1" dirty="0"/>
          </a:p>
        </p:txBody>
      </p:sp>
      <p:sp>
        <p:nvSpPr>
          <p:cNvPr id="51203" name="Content Placeholder 2"/>
          <p:cNvSpPr>
            <a:spLocks noGrp="1"/>
          </p:cNvSpPr>
          <p:nvPr>
            <p:ph idx="4294967295"/>
          </p:nvPr>
        </p:nvSpPr>
        <p:spPr>
          <a:xfrm>
            <a:off x="467544" y="1092200"/>
            <a:ext cx="7920880" cy="4530725"/>
          </a:xfrm>
        </p:spPr>
        <p:txBody>
          <a:bodyPr>
            <a:normAutofit/>
          </a:bodyPr>
          <a:lstStyle/>
          <a:p>
            <a:r>
              <a:rPr lang="en-US" altLang="en-US" sz="2800" dirty="0" smtClean="0"/>
              <a:t>Collection of separate, possibly heterogeneous, systems networked together</a:t>
            </a:r>
          </a:p>
          <a:p>
            <a:pPr lvl="1"/>
            <a:endParaRPr lang="en-US" altLang="en-US" sz="2400" b="1" dirty="0" smtClean="0">
              <a:solidFill>
                <a:srgbClr val="3366FF"/>
              </a:solidFill>
            </a:endParaRPr>
          </a:p>
          <a:p>
            <a:pPr lvl="1"/>
            <a:r>
              <a:rPr lang="en-US" altLang="en-US" sz="2400" b="1" dirty="0" smtClean="0">
                <a:solidFill>
                  <a:srgbClr val="3366FF"/>
                </a:solidFill>
              </a:rPr>
              <a:t>Network</a:t>
            </a:r>
            <a:r>
              <a:rPr lang="en-US" altLang="en-US" sz="2400" dirty="0" smtClean="0"/>
              <a:t> is a communications path, </a:t>
            </a:r>
          </a:p>
          <a:p>
            <a:pPr lvl="1"/>
            <a:r>
              <a:rPr lang="en-US" altLang="en-US" sz="2400" b="1" dirty="0" smtClean="0">
                <a:solidFill>
                  <a:srgbClr val="3366FF"/>
                </a:solidFill>
              </a:rPr>
              <a:t>TCP/IP </a:t>
            </a:r>
            <a:r>
              <a:rPr lang="en-US" altLang="en-US" sz="2400" dirty="0" smtClean="0"/>
              <a:t>most common network protocol</a:t>
            </a:r>
          </a:p>
          <a:p>
            <a:pPr lvl="1"/>
            <a:r>
              <a:rPr lang="en-US" altLang="en-US" sz="2400" dirty="0" smtClean="0"/>
              <a:t>Most OS support TCP/IP including the Windows and UNIX OS.</a:t>
            </a:r>
          </a:p>
        </p:txBody>
      </p:sp>
      <p:sp>
        <p:nvSpPr>
          <p:cNvPr id="2" name="Date Placeholder 1"/>
          <p:cNvSpPr>
            <a:spLocks noGrp="1"/>
          </p:cNvSpPr>
          <p:nvPr>
            <p:ph type="dt" sz="half" idx="10"/>
          </p:nvPr>
        </p:nvSpPr>
        <p:spPr/>
        <p:txBody>
          <a:bodyPr/>
          <a:lstStyle/>
          <a:p>
            <a:fld id="{5ECE4DE3-05FC-479D-A9E4-D77F9558481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103</a:t>
            </a:fld>
            <a:endParaRPr lang="en-IN"/>
          </a:p>
        </p:txBody>
      </p:sp>
    </p:spTree>
    <p:extLst>
      <p:ext uri="{BB962C8B-B14F-4D97-AF65-F5344CB8AC3E}">
        <p14:creationId xmlns:p14="http://schemas.microsoft.com/office/powerpoint/2010/main" val="40273559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a:t>
            </a:r>
            <a:r>
              <a:rPr lang="en-US" altLang="en-US" sz="3600" b="1" dirty="0" smtClean="0"/>
              <a:t>Systems</a:t>
            </a:r>
            <a:endParaRPr lang="en-US" altLang="en-US" sz="3600" b="1" dirty="0"/>
          </a:p>
        </p:txBody>
      </p:sp>
      <p:sp>
        <p:nvSpPr>
          <p:cNvPr id="51203" name="Content Placeholder 2"/>
          <p:cNvSpPr>
            <a:spLocks noGrp="1"/>
          </p:cNvSpPr>
          <p:nvPr>
            <p:ph idx="4294967295"/>
          </p:nvPr>
        </p:nvSpPr>
        <p:spPr>
          <a:xfrm>
            <a:off x="467544" y="1092200"/>
            <a:ext cx="7920880" cy="4530725"/>
          </a:xfrm>
        </p:spPr>
        <p:txBody>
          <a:bodyPr>
            <a:noAutofit/>
          </a:bodyPr>
          <a:lstStyle/>
          <a:p>
            <a:r>
              <a:rPr lang="en-US" altLang="en-US" sz="2400" dirty="0" smtClean="0"/>
              <a:t>Networks are typecast based on the distances between their nodes</a:t>
            </a:r>
          </a:p>
          <a:p>
            <a:pPr lvl="1"/>
            <a:r>
              <a:rPr lang="en-US" altLang="en-US" sz="2400" b="1" dirty="0">
                <a:solidFill>
                  <a:srgbClr val="3366FF"/>
                </a:solidFill>
              </a:rPr>
              <a:t>Personal Area Network </a:t>
            </a:r>
            <a:r>
              <a:rPr lang="en-US" altLang="en-US" sz="2400" dirty="0"/>
              <a:t>(</a:t>
            </a:r>
            <a:r>
              <a:rPr lang="en-US" altLang="en-US" sz="2400" b="1" dirty="0" smtClean="0">
                <a:solidFill>
                  <a:srgbClr val="3366FF"/>
                </a:solidFill>
              </a:rPr>
              <a:t>PAN</a:t>
            </a:r>
            <a:r>
              <a:rPr lang="en-US" altLang="en-US" sz="2400" dirty="0" smtClean="0"/>
              <a:t>)</a:t>
            </a:r>
            <a:endParaRPr lang="en-US" altLang="en-US" sz="2400" dirty="0"/>
          </a:p>
          <a:p>
            <a:pPr lvl="1"/>
            <a:endParaRPr lang="en-US" altLang="en-US" sz="2400" b="1" dirty="0" smtClean="0">
              <a:solidFill>
                <a:srgbClr val="3366FF"/>
              </a:solidFill>
            </a:endParaRPr>
          </a:p>
          <a:p>
            <a:pPr lvl="1"/>
            <a:r>
              <a:rPr lang="en-US" altLang="en-US" sz="2400" b="1" dirty="0" smtClean="0">
                <a:solidFill>
                  <a:srgbClr val="3366FF"/>
                </a:solidFill>
              </a:rPr>
              <a:t>Local Area Network </a:t>
            </a:r>
            <a:r>
              <a:rPr lang="en-US" altLang="en-US" sz="2400" dirty="0" smtClean="0"/>
              <a:t>(</a:t>
            </a:r>
            <a:r>
              <a:rPr lang="en-US" altLang="en-US" sz="2400" b="1" dirty="0" smtClean="0">
                <a:solidFill>
                  <a:srgbClr val="3366FF"/>
                </a:solidFill>
              </a:rPr>
              <a:t>LAN</a:t>
            </a:r>
            <a:r>
              <a:rPr lang="en-US" altLang="en-US" sz="2400" dirty="0" smtClean="0"/>
              <a:t>)</a:t>
            </a:r>
          </a:p>
          <a:p>
            <a:pPr lvl="1"/>
            <a:endParaRPr lang="en-US" altLang="en-US" sz="2400" b="1" dirty="0" smtClean="0">
              <a:solidFill>
                <a:srgbClr val="3366FF"/>
              </a:solidFill>
            </a:endParaRPr>
          </a:p>
          <a:p>
            <a:pPr lvl="1"/>
            <a:r>
              <a:rPr lang="en-US" altLang="en-US" sz="2400" b="1" dirty="0" smtClean="0">
                <a:solidFill>
                  <a:srgbClr val="3366FF"/>
                </a:solidFill>
              </a:rPr>
              <a:t>Metropolitan </a:t>
            </a:r>
            <a:r>
              <a:rPr lang="en-US" altLang="en-US" sz="2400" b="1" dirty="0">
                <a:solidFill>
                  <a:srgbClr val="3366FF"/>
                </a:solidFill>
              </a:rPr>
              <a:t>Area Network </a:t>
            </a:r>
            <a:r>
              <a:rPr lang="en-US" altLang="en-US" sz="2400" dirty="0"/>
              <a:t>(</a:t>
            </a:r>
            <a:r>
              <a:rPr lang="en-US" altLang="en-US" sz="2400" b="1" dirty="0" smtClean="0">
                <a:solidFill>
                  <a:srgbClr val="3366FF"/>
                </a:solidFill>
              </a:rPr>
              <a:t>MAN</a:t>
            </a:r>
            <a:r>
              <a:rPr lang="en-US" altLang="en-US" sz="2400" dirty="0" smtClean="0"/>
              <a:t>)</a:t>
            </a:r>
            <a:endParaRPr lang="en-US" altLang="en-US" sz="2400" b="1" dirty="0">
              <a:solidFill>
                <a:srgbClr val="3366FF"/>
              </a:solidFill>
            </a:endParaRPr>
          </a:p>
          <a:p>
            <a:pPr lvl="1"/>
            <a:endParaRPr lang="en-US" altLang="en-US" sz="2400" b="1" dirty="0" smtClean="0">
              <a:solidFill>
                <a:srgbClr val="3366FF"/>
              </a:solidFill>
            </a:endParaRPr>
          </a:p>
          <a:p>
            <a:pPr lvl="1"/>
            <a:r>
              <a:rPr lang="en-US" altLang="en-US" sz="2400" b="1" dirty="0" smtClean="0">
                <a:solidFill>
                  <a:srgbClr val="3366FF"/>
                </a:solidFill>
              </a:rPr>
              <a:t>Wide Area Network </a:t>
            </a:r>
            <a:r>
              <a:rPr lang="en-US" altLang="en-US" sz="2400" dirty="0" smtClean="0"/>
              <a:t>(</a:t>
            </a:r>
            <a:r>
              <a:rPr lang="en-US" altLang="en-US" sz="2400" b="1" dirty="0" smtClean="0">
                <a:solidFill>
                  <a:srgbClr val="3366FF"/>
                </a:solidFill>
              </a:rPr>
              <a:t>WAN</a:t>
            </a:r>
            <a:r>
              <a:rPr lang="en-US" altLang="en-US" sz="2400" dirty="0" smtClean="0"/>
              <a:t>)</a:t>
            </a:r>
          </a:p>
          <a:p>
            <a:pPr lvl="1"/>
            <a:endParaRPr lang="en-US" altLang="en-US" sz="2400" b="1" dirty="0" smtClean="0">
              <a:solidFill>
                <a:srgbClr val="3366FF"/>
              </a:solidFill>
            </a:endParaRPr>
          </a:p>
        </p:txBody>
      </p:sp>
      <p:sp>
        <p:nvSpPr>
          <p:cNvPr id="2" name="Date Placeholder 1"/>
          <p:cNvSpPr>
            <a:spLocks noGrp="1"/>
          </p:cNvSpPr>
          <p:nvPr>
            <p:ph type="dt" sz="half" idx="10"/>
          </p:nvPr>
        </p:nvSpPr>
        <p:spPr/>
        <p:txBody>
          <a:bodyPr/>
          <a:lstStyle/>
          <a:p>
            <a:fld id="{5C11C111-14E5-4060-A08E-2BED645C280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104</a:t>
            </a:fld>
            <a:endParaRPr lang="en-IN"/>
          </a:p>
        </p:txBody>
      </p:sp>
    </p:spTree>
    <p:extLst>
      <p:ext uri="{BB962C8B-B14F-4D97-AF65-F5344CB8AC3E}">
        <p14:creationId xmlns:p14="http://schemas.microsoft.com/office/powerpoint/2010/main" val="33578450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a:t>
            </a:r>
            <a:r>
              <a:rPr lang="en-US" altLang="en-US" sz="3600" b="1" dirty="0" smtClean="0"/>
              <a:t>Systems</a:t>
            </a:r>
            <a:endParaRPr lang="en-US" altLang="en-US" sz="3600" b="1" dirty="0"/>
          </a:p>
        </p:txBody>
      </p:sp>
      <p:sp>
        <p:nvSpPr>
          <p:cNvPr id="51203" name="Content Placeholder 2"/>
          <p:cNvSpPr>
            <a:spLocks noGrp="1"/>
          </p:cNvSpPr>
          <p:nvPr>
            <p:ph idx="4294967295"/>
          </p:nvPr>
        </p:nvSpPr>
        <p:spPr>
          <a:xfrm>
            <a:off x="467544" y="1092200"/>
            <a:ext cx="7920880" cy="4530725"/>
          </a:xfrm>
        </p:spPr>
        <p:txBody>
          <a:bodyPr>
            <a:noAutofit/>
          </a:bodyPr>
          <a:lstStyle/>
          <a:p>
            <a:r>
              <a:rPr lang="en-US" altLang="en-US" sz="2400" dirty="0" smtClean="0"/>
              <a:t>Networks are typecast based on the distances between their nodes</a:t>
            </a:r>
          </a:p>
          <a:p>
            <a:pPr lvl="1"/>
            <a:r>
              <a:rPr lang="en-US" altLang="en-US" sz="2400" b="1" dirty="0">
                <a:solidFill>
                  <a:srgbClr val="3366FF"/>
                </a:solidFill>
              </a:rPr>
              <a:t>Personal Area Network </a:t>
            </a:r>
            <a:r>
              <a:rPr lang="en-US" altLang="en-US" sz="2400" dirty="0"/>
              <a:t>(</a:t>
            </a:r>
            <a:r>
              <a:rPr lang="en-US" altLang="en-US" sz="2400" b="1" dirty="0">
                <a:solidFill>
                  <a:srgbClr val="3366FF"/>
                </a:solidFill>
              </a:rPr>
              <a:t>PAN</a:t>
            </a:r>
            <a:r>
              <a:rPr lang="en-US" altLang="en-US" sz="2400" dirty="0"/>
              <a:t>)-Short distance of several feet like Bluetooth Devices</a:t>
            </a:r>
          </a:p>
          <a:p>
            <a:pPr lvl="1"/>
            <a:endParaRPr lang="en-US" altLang="en-US" sz="2400" b="1" dirty="0" smtClean="0">
              <a:solidFill>
                <a:srgbClr val="3366FF"/>
              </a:solidFill>
            </a:endParaRPr>
          </a:p>
          <a:p>
            <a:pPr lvl="1"/>
            <a:r>
              <a:rPr lang="en-US" altLang="en-US" sz="2400" b="1" dirty="0" smtClean="0">
                <a:solidFill>
                  <a:srgbClr val="3366FF"/>
                </a:solidFill>
              </a:rPr>
              <a:t>Local Area Network </a:t>
            </a:r>
            <a:r>
              <a:rPr lang="en-US" altLang="en-US" sz="2400" dirty="0" smtClean="0"/>
              <a:t>(</a:t>
            </a:r>
            <a:r>
              <a:rPr lang="en-US" altLang="en-US" sz="2400" b="1" dirty="0" smtClean="0">
                <a:solidFill>
                  <a:srgbClr val="3366FF"/>
                </a:solidFill>
              </a:rPr>
              <a:t>LAN</a:t>
            </a:r>
            <a:r>
              <a:rPr lang="en-US" altLang="en-US" sz="2400" dirty="0" smtClean="0"/>
              <a:t>)- within a room, a floor, or a building</a:t>
            </a:r>
          </a:p>
          <a:p>
            <a:pPr lvl="1"/>
            <a:endParaRPr lang="en-US" altLang="en-US" sz="2400" b="1" dirty="0" smtClean="0">
              <a:solidFill>
                <a:srgbClr val="3366FF"/>
              </a:solidFill>
            </a:endParaRPr>
          </a:p>
          <a:p>
            <a:pPr lvl="1"/>
            <a:r>
              <a:rPr lang="en-US" altLang="en-US" sz="2400" b="1" dirty="0" smtClean="0">
                <a:solidFill>
                  <a:srgbClr val="3366FF"/>
                </a:solidFill>
              </a:rPr>
              <a:t>Metropolitan </a:t>
            </a:r>
            <a:r>
              <a:rPr lang="en-US" altLang="en-US" sz="2400" b="1" dirty="0">
                <a:solidFill>
                  <a:srgbClr val="3366FF"/>
                </a:solidFill>
              </a:rPr>
              <a:t>Area Network </a:t>
            </a:r>
            <a:r>
              <a:rPr lang="en-US" altLang="en-US" sz="2400" dirty="0"/>
              <a:t>(</a:t>
            </a:r>
            <a:r>
              <a:rPr lang="en-US" altLang="en-US" sz="2400" b="1" dirty="0">
                <a:solidFill>
                  <a:srgbClr val="3366FF"/>
                </a:solidFill>
              </a:rPr>
              <a:t>MAN</a:t>
            </a:r>
            <a:r>
              <a:rPr lang="en-US" altLang="en-US" sz="2400" dirty="0"/>
              <a:t>)-link building within a city</a:t>
            </a:r>
            <a:endParaRPr lang="en-US" altLang="en-US" sz="2400" b="1" dirty="0">
              <a:solidFill>
                <a:srgbClr val="3366FF"/>
              </a:solidFill>
            </a:endParaRPr>
          </a:p>
          <a:p>
            <a:pPr lvl="1"/>
            <a:endParaRPr lang="en-US" altLang="en-US" sz="2400" b="1" dirty="0" smtClean="0">
              <a:solidFill>
                <a:srgbClr val="3366FF"/>
              </a:solidFill>
            </a:endParaRPr>
          </a:p>
          <a:p>
            <a:pPr lvl="1"/>
            <a:r>
              <a:rPr lang="en-US" altLang="en-US" sz="2400" b="1" dirty="0" smtClean="0">
                <a:solidFill>
                  <a:srgbClr val="3366FF"/>
                </a:solidFill>
              </a:rPr>
              <a:t>Wide Area Network </a:t>
            </a:r>
            <a:r>
              <a:rPr lang="en-US" altLang="en-US" sz="2400" dirty="0" smtClean="0"/>
              <a:t>(</a:t>
            </a:r>
            <a:r>
              <a:rPr lang="en-US" altLang="en-US" sz="2400" b="1" dirty="0" smtClean="0">
                <a:solidFill>
                  <a:srgbClr val="3366FF"/>
                </a:solidFill>
              </a:rPr>
              <a:t>WAN</a:t>
            </a:r>
            <a:r>
              <a:rPr lang="en-US" altLang="en-US" sz="2400" dirty="0" smtClean="0"/>
              <a:t>)- exists between buildings, cities or countries</a:t>
            </a:r>
          </a:p>
          <a:p>
            <a:pPr lvl="1"/>
            <a:endParaRPr lang="en-US" altLang="en-US" sz="2400" b="1" dirty="0" smtClean="0">
              <a:solidFill>
                <a:srgbClr val="3366FF"/>
              </a:solidFill>
            </a:endParaRPr>
          </a:p>
        </p:txBody>
      </p:sp>
      <p:sp>
        <p:nvSpPr>
          <p:cNvPr id="2" name="Date Placeholder 1"/>
          <p:cNvSpPr>
            <a:spLocks noGrp="1"/>
          </p:cNvSpPr>
          <p:nvPr>
            <p:ph type="dt" sz="half" idx="10"/>
          </p:nvPr>
        </p:nvSpPr>
        <p:spPr/>
        <p:txBody>
          <a:bodyPr/>
          <a:lstStyle/>
          <a:p>
            <a:fld id="{5C11C111-14E5-4060-A08E-2BED645C280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105</a:t>
            </a:fld>
            <a:endParaRPr lang="en-IN"/>
          </a:p>
        </p:txBody>
      </p:sp>
    </p:spTree>
    <p:extLst>
      <p:ext uri="{BB962C8B-B14F-4D97-AF65-F5344CB8AC3E}">
        <p14:creationId xmlns:p14="http://schemas.microsoft.com/office/powerpoint/2010/main" val="21951094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a:t>
            </a:r>
            <a:r>
              <a:rPr lang="en-US" altLang="en-US" sz="3600" b="1" dirty="0" smtClean="0"/>
              <a:t>Systems</a:t>
            </a:r>
            <a:endParaRPr lang="en-US" altLang="en-US" sz="3600" b="1" dirty="0"/>
          </a:p>
        </p:txBody>
      </p:sp>
      <p:sp>
        <p:nvSpPr>
          <p:cNvPr id="51203" name="Content Placeholder 2"/>
          <p:cNvSpPr>
            <a:spLocks noGrp="1"/>
          </p:cNvSpPr>
          <p:nvPr>
            <p:ph idx="4294967295"/>
          </p:nvPr>
        </p:nvSpPr>
        <p:spPr>
          <a:xfrm>
            <a:off x="838200" y="1092200"/>
            <a:ext cx="7313613" cy="4530725"/>
          </a:xfrm>
        </p:spPr>
        <p:txBody>
          <a:bodyPr>
            <a:normAutofit/>
          </a:bodyPr>
          <a:lstStyle/>
          <a:p>
            <a:r>
              <a:rPr lang="en-US" altLang="en-US" dirty="0" smtClean="0"/>
              <a:t>Types</a:t>
            </a:r>
          </a:p>
          <a:p>
            <a:pPr lvl="1"/>
            <a:r>
              <a:rPr lang="en-US" altLang="en-US" dirty="0" smtClean="0"/>
              <a:t>Client-Server Systems</a:t>
            </a:r>
          </a:p>
          <a:p>
            <a:pPr lvl="1"/>
            <a:r>
              <a:rPr lang="en-US" altLang="en-US" dirty="0" smtClean="0"/>
              <a:t>Peer-to-Peer Systems</a:t>
            </a:r>
          </a:p>
        </p:txBody>
      </p:sp>
      <p:sp>
        <p:nvSpPr>
          <p:cNvPr id="2" name="Date Placeholder 1"/>
          <p:cNvSpPr>
            <a:spLocks noGrp="1"/>
          </p:cNvSpPr>
          <p:nvPr>
            <p:ph type="dt" sz="half" idx="10"/>
          </p:nvPr>
        </p:nvSpPr>
        <p:spPr/>
        <p:txBody>
          <a:bodyPr/>
          <a:lstStyle/>
          <a:p>
            <a:fld id="{73F7D07D-7436-4C5C-AF0A-C942849D25B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106</a:t>
            </a:fld>
            <a:endParaRPr lang="en-IN"/>
          </a:p>
        </p:txBody>
      </p:sp>
    </p:spTree>
    <p:extLst>
      <p:ext uri="{BB962C8B-B14F-4D97-AF65-F5344CB8AC3E}">
        <p14:creationId xmlns:p14="http://schemas.microsoft.com/office/powerpoint/2010/main" val="5823684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pPr eaLnBrk="1" hangingPunct="1"/>
            <a:r>
              <a:rPr lang="en-US" altLang="en-US" sz="2800" dirty="0" smtClean="0"/>
              <a:t>Client-Server Systems</a:t>
            </a:r>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a:latin typeface="+mn-lt"/>
              </a:rPr>
              <a:t>Client-Server Computing</a:t>
            </a:r>
          </a:p>
          <a:p>
            <a:pPr lvl="1">
              <a:lnSpc>
                <a:spcPct val="90000"/>
              </a:lnSpc>
              <a:spcBef>
                <a:spcPct val="35000"/>
              </a:spcBef>
              <a:buClr>
                <a:srgbClr val="CC6600"/>
              </a:buClr>
              <a:buSzPct val="80000"/>
              <a:buFont typeface="Monotype Sorts" pitchFamily="-84" charset="2"/>
              <a:buChar char="l"/>
            </a:pPr>
            <a:r>
              <a:rPr kumimoji="1" lang="en-US" altLang="en-US" sz="2400" dirty="0">
                <a:latin typeface="+mn-lt"/>
              </a:rPr>
              <a:t>Centralized system act as server systems to satisfy requests generated by client systems</a:t>
            </a:r>
          </a:p>
          <a:p>
            <a:pPr lvl="1">
              <a:lnSpc>
                <a:spcPct val="90000"/>
              </a:lnSpc>
              <a:spcBef>
                <a:spcPct val="35000"/>
              </a:spcBef>
              <a:buClr>
                <a:srgbClr val="CC6600"/>
              </a:buClr>
              <a:buSzPct val="80000"/>
              <a:buFont typeface="Monotype Sorts" pitchFamily="-84" charset="2"/>
              <a:buChar char="l"/>
            </a:pPr>
            <a:r>
              <a:rPr kumimoji="1" lang="en-US" altLang="en-US" sz="2400" dirty="0" smtClean="0">
                <a:latin typeface="+mn-lt"/>
              </a:rPr>
              <a:t>User interface handled by smart PCs.</a:t>
            </a: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324"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181" t="52379" r="49809" b="28182"/>
          <a:stretch/>
        </p:blipFill>
        <p:spPr bwMode="auto">
          <a:xfrm>
            <a:off x="870819" y="3600990"/>
            <a:ext cx="280831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B0FAC96-6366-411B-8AC2-D387D365AC8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107</a:t>
            </a:fld>
            <a:endParaRPr lang="en-IN"/>
          </a:p>
        </p:txBody>
      </p:sp>
    </p:spTree>
    <p:extLst>
      <p:ext uri="{BB962C8B-B14F-4D97-AF65-F5344CB8AC3E}">
        <p14:creationId xmlns:p14="http://schemas.microsoft.com/office/powerpoint/2010/main" val="11445371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r>
              <a:rPr lang="en-US" altLang="en-US" sz="2800" dirty="0"/>
              <a:t>Client-Server Systems</a:t>
            </a:r>
            <a:endParaRPr lang="en-US" altLang="en-US" sz="2800" b="1" dirty="0" smtClean="0"/>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smtClean="0">
                <a:latin typeface="+mn-lt"/>
              </a:rPr>
              <a:t>Server systems can be categorized as :</a:t>
            </a:r>
            <a:endParaRPr kumimoji="1" lang="en-US" altLang="en-US" sz="2400" dirty="0">
              <a:latin typeface="+mn-lt"/>
            </a:endParaRPr>
          </a:p>
          <a:p>
            <a:pPr lvl="1">
              <a:lnSpc>
                <a:spcPct val="90000"/>
              </a:lnSpc>
              <a:spcBef>
                <a:spcPct val="35000"/>
              </a:spcBef>
              <a:buClr>
                <a:srgbClr val="009900"/>
              </a:buClr>
              <a:buSzPct val="75000"/>
              <a:buFont typeface="Webdings" pitchFamily="18" charset="2"/>
              <a:buChar char="4"/>
            </a:pPr>
            <a:r>
              <a:rPr kumimoji="1" lang="en-US" altLang="en-US" sz="2400" b="1" dirty="0" smtClean="0">
                <a:solidFill>
                  <a:srgbClr val="3366FF"/>
                </a:solidFill>
                <a:latin typeface="+mn-lt"/>
              </a:rPr>
              <a:t>Compute-server </a:t>
            </a:r>
            <a:r>
              <a:rPr kumimoji="1" lang="en-US" altLang="en-US" sz="2400" b="1" dirty="0">
                <a:solidFill>
                  <a:srgbClr val="3366FF"/>
                </a:solidFill>
                <a:latin typeface="+mn-lt"/>
              </a:rPr>
              <a:t>system </a:t>
            </a:r>
            <a:r>
              <a:rPr kumimoji="1" lang="en-US" altLang="en-US" sz="2400" dirty="0">
                <a:latin typeface="+mn-lt"/>
              </a:rPr>
              <a:t>provides an interface to client to request services (i.e., database</a:t>
            </a:r>
            <a:r>
              <a:rPr kumimoji="1" lang="en-US" altLang="en-US" sz="2400" dirty="0" smtClean="0">
                <a:latin typeface="+mn-lt"/>
              </a:rPr>
              <a:t>), perform action, send back results to the client</a:t>
            </a:r>
            <a:endParaRPr kumimoji="1" lang="en-US" altLang="en-US" sz="2400" dirty="0">
              <a:latin typeface="+mn-lt"/>
            </a:endParaRPr>
          </a:p>
          <a:p>
            <a:pPr lvl="1">
              <a:lnSpc>
                <a:spcPct val="90000"/>
              </a:lnSpc>
              <a:spcBef>
                <a:spcPct val="35000"/>
              </a:spcBef>
              <a:buClr>
                <a:srgbClr val="009900"/>
              </a:buClr>
              <a:buSzPct val="75000"/>
              <a:buFont typeface="Webdings" pitchFamily="18" charset="2"/>
              <a:buChar char="4"/>
            </a:pPr>
            <a:r>
              <a:rPr kumimoji="1" lang="en-US" altLang="en-US" sz="2400" b="1" dirty="0">
                <a:solidFill>
                  <a:srgbClr val="3366FF"/>
                </a:solidFill>
                <a:latin typeface="+mn-lt"/>
              </a:rPr>
              <a:t>File-server system </a:t>
            </a:r>
            <a:r>
              <a:rPr kumimoji="1" lang="en-US" altLang="en-US" sz="2400" dirty="0">
                <a:latin typeface="+mn-lt"/>
              </a:rPr>
              <a:t>provides </a:t>
            </a:r>
            <a:r>
              <a:rPr kumimoji="1" lang="en-US" altLang="en-US" sz="2400" dirty="0" smtClean="0">
                <a:latin typeface="+mn-lt"/>
              </a:rPr>
              <a:t>file system interface </a:t>
            </a:r>
            <a:r>
              <a:rPr kumimoji="1" lang="en-US" altLang="en-US" sz="2400" dirty="0">
                <a:latin typeface="+mn-lt"/>
              </a:rPr>
              <a:t>for clients to store and retrieve </a:t>
            </a:r>
            <a:r>
              <a:rPr kumimoji="1" lang="en-US" altLang="en-US" sz="2400" dirty="0" smtClean="0">
                <a:latin typeface="+mn-lt"/>
              </a:rPr>
              <a:t>files i.e. create, update, read and delete files</a:t>
            </a:r>
            <a:endParaRPr kumimoji="1" lang="en-US" altLang="en-US" sz="2400" dirty="0">
              <a:latin typeface="+mn-lt"/>
            </a:endParaRP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27C72CF-F31C-4368-AD6E-67BD2061C49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108</a:t>
            </a:fld>
            <a:endParaRPr lang="en-IN"/>
          </a:p>
        </p:txBody>
      </p:sp>
    </p:spTree>
    <p:extLst>
      <p:ext uri="{BB962C8B-B14F-4D97-AF65-F5344CB8AC3E}">
        <p14:creationId xmlns:p14="http://schemas.microsoft.com/office/powerpoint/2010/main" val="34207479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pPr marL="0" indent="0">
              <a:buNone/>
            </a:pPr>
            <a:endParaRPr lang="en-IN" sz="2400" dirty="0"/>
          </a:p>
          <a:p>
            <a:r>
              <a:rPr lang="en-IN" sz="2400" dirty="0" smtClean="0"/>
              <a:t>An alternative </a:t>
            </a:r>
            <a:r>
              <a:rPr lang="en-IN" sz="2400" dirty="0"/>
              <a:t>to the </a:t>
            </a:r>
            <a:r>
              <a:rPr lang="en-IN" sz="2400" dirty="0" smtClean="0"/>
              <a:t>traditional client </a:t>
            </a:r>
            <a:r>
              <a:rPr lang="en-IN" sz="2400" dirty="0"/>
              <a:t>/ </a:t>
            </a:r>
            <a:r>
              <a:rPr lang="en-IN" sz="2400" dirty="0" smtClean="0"/>
              <a:t>server architecture where there typically is a single server and many clients.</a:t>
            </a:r>
            <a:endParaRPr lang="en-IN" sz="2400" dirty="0"/>
          </a:p>
          <a:p>
            <a:pPr marL="0" indent="0">
              <a:buNone/>
            </a:pPr>
            <a:r>
              <a:rPr lang="en-IN" sz="2400" dirty="0" smtClean="0"/>
              <a:t> </a:t>
            </a:r>
            <a:endParaRPr lang="en-IN" sz="2400" dirty="0"/>
          </a:p>
        </p:txBody>
      </p:sp>
      <p:sp>
        <p:nvSpPr>
          <p:cNvPr id="4" name="Date Placeholder 3"/>
          <p:cNvSpPr>
            <a:spLocks noGrp="1"/>
          </p:cNvSpPr>
          <p:nvPr>
            <p:ph type="dt" sz="half" idx="10"/>
          </p:nvPr>
        </p:nvSpPr>
        <p:spPr/>
        <p:txBody>
          <a:bodyPr/>
          <a:lstStyle/>
          <a:p>
            <a:fld id="{671DE3F4-3EFE-4676-910C-4E33D0E5E4F6}"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109</a:t>
            </a:fld>
            <a:endParaRPr lang="en-IN"/>
          </a:p>
        </p:txBody>
      </p:sp>
    </p:spTree>
    <p:extLst>
      <p:ext uri="{BB962C8B-B14F-4D97-AF65-F5344CB8AC3E}">
        <p14:creationId xmlns:p14="http://schemas.microsoft.com/office/powerpoint/2010/main" val="857455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a:t>
            </a:r>
            <a:r>
              <a:rPr lang="en-IN" b="1" dirty="0" smtClean="0"/>
              <a:t>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smtClean="0"/>
              <a:t>Header </a:t>
            </a:r>
            <a:r>
              <a:rPr lang="en-IN" sz="2400" b="1" dirty="0"/>
              <a:t>File or Standard files</a:t>
            </a:r>
            <a:r>
              <a:rPr lang="en-IN" sz="2400" dirty="0"/>
              <a:t>: </a:t>
            </a:r>
            <a:endParaRPr lang="en-IN" sz="2400" dirty="0" smtClean="0"/>
          </a:p>
          <a:p>
            <a:r>
              <a:rPr lang="en-IN" sz="2400" dirty="0" smtClean="0"/>
              <a:t>These </a:t>
            </a:r>
            <a:r>
              <a:rPr lang="en-IN" sz="2400" dirty="0"/>
              <a:t>files contains definition of pre-defined functions like </a:t>
            </a:r>
            <a:r>
              <a:rPr lang="en-IN" sz="2400" dirty="0" err="1"/>
              <a:t>printf</a:t>
            </a:r>
            <a:r>
              <a:rPr lang="en-IN" sz="2400" dirty="0"/>
              <a:t>(), </a:t>
            </a:r>
            <a:r>
              <a:rPr lang="en-IN" sz="2400" dirty="0" err="1"/>
              <a:t>scanf</a:t>
            </a:r>
            <a:r>
              <a:rPr lang="en-IN" sz="2400" dirty="0"/>
              <a:t>() etc. These files must be included for working with these functions. </a:t>
            </a:r>
            <a:endParaRPr lang="en-IN" sz="2400" dirty="0" smtClean="0"/>
          </a:p>
          <a:p>
            <a:endParaRPr lang="en-IN" sz="2400" dirty="0" smtClean="0"/>
          </a:p>
          <a:p>
            <a:r>
              <a:rPr lang="en-IN" sz="2400" dirty="0" smtClean="0"/>
              <a:t>Different </a:t>
            </a:r>
            <a:r>
              <a:rPr lang="en-IN" sz="2400" dirty="0"/>
              <a:t>function are declared in different header files. </a:t>
            </a:r>
            <a:endParaRPr lang="en-IN" sz="2400" dirty="0" smtClean="0"/>
          </a:p>
          <a:p>
            <a:pPr lvl="1"/>
            <a:r>
              <a:rPr lang="en-IN" sz="2000" dirty="0" smtClean="0"/>
              <a:t>For </a:t>
            </a:r>
            <a:r>
              <a:rPr lang="en-IN" sz="2000" dirty="0"/>
              <a:t>example </a:t>
            </a:r>
            <a:r>
              <a:rPr lang="en-IN" sz="2000" dirty="0" smtClean="0"/>
              <a:t>C++ standard </a:t>
            </a:r>
            <a:r>
              <a:rPr lang="en-IN" sz="2000" dirty="0"/>
              <a:t>I/O functions are in ‘</a:t>
            </a:r>
            <a:r>
              <a:rPr lang="en-IN" sz="2000" dirty="0" err="1"/>
              <a:t>iostream</a:t>
            </a:r>
            <a:r>
              <a:rPr lang="en-IN" sz="2000" dirty="0"/>
              <a:t>’ </a:t>
            </a:r>
            <a:r>
              <a:rPr lang="en-IN" sz="2000" dirty="0" smtClean="0"/>
              <a:t>header file </a:t>
            </a:r>
            <a:r>
              <a:rPr lang="en-IN" sz="2000" dirty="0"/>
              <a:t>whereas </a:t>
            </a:r>
            <a:endParaRPr lang="en-IN" sz="2000" dirty="0" smtClean="0"/>
          </a:p>
          <a:p>
            <a:pPr lvl="1"/>
            <a:r>
              <a:rPr lang="en-IN" sz="2000" dirty="0" smtClean="0"/>
              <a:t>Functions </a:t>
            </a:r>
            <a:r>
              <a:rPr lang="en-IN" sz="2000" dirty="0"/>
              <a:t>which perform string operations are in ‘string’ </a:t>
            </a:r>
            <a:r>
              <a:rPr lang="en-IN" sz="2000" dirty="0" smtClean="0"/>
              <a:t>header file</a:t>
            </a:r>
            <a:r>
              <a:rPr lang="en-IN" sz="2000" dirty="0"/>
              <a:t>.</a:t>
            </a:r>
            <a:br>
              <a:rPr lang="en-IN" sz="2000" dirty="0"/>
            </a:br>
            <a:endParaRPr lang="en-IN" sz="2000" dirty="0" smtClean="0"/>
          </a:p>
          <a:p>
            <a:endParaRPr lang="en-IN" sz="2400" dirty="0"/>
          </a:p>
        </p:txBody>
      </p:sp>
      <p:sp>
        <p:nvSpPr>
          <p:cNvPr id="4" name="Date Placeholder 3"/>
          <p:cNvSpPr>
            <a:spLocks noGrp="1"/>
          </p:cNvSpPr>
          <p:nvPr>
            <p:ph type="dt" sz="half" idx="10"/>
          </p:nvPr>
        </p:nvSpPr>
        <p:spPr/>
        <p:txBody>
          <a:bodyPr/>
          <a:lstStyle/>
          <a:p>
            <a:fld id="{B2AE8AA1-AFFB-4D59-B214-6D043EA93B3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11</a:t>
            </a:fld>
            <a:endParaRPr lang="en-IN"/>
          </a:p>
        </p:txBody>
      </p:sp>
    </p:spTree>
    <p:extLst>
      <p:ext uri="{BB962C8B-B14F-4D97-AF65-F5344CB8AC3E}">
        <p14:creationId xmlns:p14="http://schemas.microsoft.com/office/powerpoint/2010/main" val="23257158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smtClean="0"/>
              <a:t>Peer-to-Peer</a:t>
            </a:r>
          </a:p>
        </p:txBody>
      </p:sp>
      <p:sp>
        <p:nvSpPr>
          <p:cNvPr id="53251" name="Rectangle 3"/>
          <p:cNvSpPr>
            <a:spLocks noGrp="1" noChangeArrowheads="1"/>
          </p:cNvSpPr>
          <p:nvPr>
            <p:ph type="body" idx="4294967295"/>
          </p:nvPr>
        </p:nvSpPr>
        <p:spPr>
          <a:xfrm>
            <a:off x="467544" y="908720"/>
            <a:ext cx="5472608" cy="4530725"/>
          </a:xfrm>
        </p:spPr>
        <p:txBody>
          <a:bodyPr>
            <a:noAutofit/>
          </a:bodyPr>
          <a:lstStyle/>
          <a:p>
            <a:r>
              <a:rPr lang="en-US" altLang="en-US" sz="2400" dirty="0" smtClean="0"/>
              <a:t>Another model of distributed system</a:t>
            </a:r>
          </a:p>
          <a:p>
            <a:r>
              <a:rPr lang="en-US" altLang="en-US" sz="2400" dirty="0" smtClean="0"/>
              <a:t>P2P does not distinguish clients and servers</a:t>
            </a:r>
          </a:p>
          <a:p>
            <a:pPr lvl="1"/>
            <a:r>
              <a:rPr lang="en-US" altLang="en-US" sz="2400" dirty="0" smtClean="0"/>
              <a:t>A</a:t>
            </a:r>
            <a:r>
              <a:rPr lang="en-US" altLang="en-US" sz="2400" b="1" u="sng" dirty="0" smtClean="0"/>
              <a:t>ll nodes are considered peers</a:t>
            </a:r>
          </a:p>
          <a:p>
            <a:pPr lvl="1"/>
            <a:endParaRPr lang="en-IN" sz="2400" b="1" u="sng" dirty="0"/>
          </a:p>
          <a:p>
            <a:pPr lvl="1"/>
            <a:endParaRPr lang="en-IN" sz="2400" b="1" u="sng" dirty="0" smtClean="0"/>
          </a:p>
          <a:p>
            <a:pPr lvl="1"/>
            <a:endParaRPr lang="en-IN" sz="2400" b="1" u="sng" dirty="0"/>
          </a:p>
          <a:p>
            <a:pPr lvl="1"/>
            <a:endParaRPr lang="en-IN" sz="2400" b="1" u="sng" dirty="0" smtClean="0"/>
          </a:p>
          <a:p>
            <a:pPr lvl="1"/>
            <a:r>
              <a:rPr lang="en-IN" sz="2400" b="1" u="sng" dirty="0" smtClean="0"/>
              <a:t>Why Peers?</a:t>
            </a:r>
            <a:endParaRPr lang="en-IN" sz="2400" dirty="0"/>
          </a:p>
        </p:txBody>
      </p:sp>
      <p:pic>
        <p:nvPicPr>
          <p:cNvPr id="5325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1AC7A1A-C0BC-4EC2-A7D4-72FDC398E919}"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110</a:t>
            </a:fld>
            <a:endParaRPr lang="en-IN"/>
          </a:p>
        </p:txBody>
      </p:sp>
    </p:spTree>
    <p:extLst>
      <p:ext uri="{BB962C8B-B14F-4D97-AF65-F5344CB8AC3E}">
        <p14:creationId xmlns:p14="http://schemas.microsoft.com/office/powerpoint/2010/main" val="1584947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smtClean="0"/>
              <a:t>Peer-to-Peer</a:t>
            </a:r>
          </a:p>
        </p:txBody>
      </p:sp>
      <p:sp>
        <p:nvSpPr>
          <p:cNvPr id="53251" name="Rectangle 3"/>
          <p:cNvSpPr>
            <a:spLocks noGrp="1" noChangeArrowheads="1"/>
          </p:cNvSpPr>
          <p:nvPr>
            <p:ph type="body" idx="4294967295"/>
          </p:nvPr>
        </p:nvSpPr>
        <p:spPr>
          <a:xfrm>
            <a:off x="395536" y="794563"/>
            <a:ext cx="8352928" cy="4530725"/>
          </a:xfrm>
        </p:spPr>
        <p:txBody>
          <a:bodyPr>
            <a:noAutofit/>
          </a:bodyPr>
          <a:lstStyle/>
          <a:p>
            <a:r>
              <a:rPr lang="en-US" altLang="en-US" sz="2400" dirty="0" smtClean="0"/>
              <a:t>Why Peers?</a:t>
            </a:r>
            <a:endParaRPr lang="en-US" altLang="en-US" sz="2400" b="1" u="sng" dirty="0" smtClean="0"/>
          </a:p>
          <a:p>
            <a:pPr lvl="1"/>
            <a:r>
              <a:rPr lang="en-IN" sz="2400" dirty="0"/>
              <a:t>“A communications model in which </a:t>
            </a:r>
            <a:r>
              <a:rPr lang="en-IN" sz="2400" dirty="0" smtClean="0"/>
              <a:t> </a:t>
            </a:r>
            <a:r>
              <a:rPr lang="en-IN" sz="2400" b="1" u="sng" dirty="0" smtClean="0"/>
              <a:t>each </a:t>
            </a:r>
            <a:r>
              <a:rPr lang="en-IN" sz="2400" b="1" u="sng" dirty="0"/>
              <a:t>party has the same capabilities </a:t>
            </a:r>
            <a:r>
              <a:rPr lang="en-IN" sz="2400" dirty="0"/>
              <a:t>and </a:t>
            </a:r>
          </a:p>
          <a:p>
            <a:pPr lvl="1"/>
            <a:r>
              <a:rPr lang="en-IN" sz="2400" dirty="0" smtClean="0"/>
              <a:t>All </a:t>
            </a:r>
            <a:r>
              <a:rPr lang="en-IN" sz="2400" dirty="0"/>
              <a:t>play </a:t>
            </a:r>
            <a:r>
              <a:rPr lang="en-IN" sz="2400" b="1" u="sng" dirty="0"/>
              <a:t>equal roles. </a:t>
            </a:r>
            <a:endParaRPr lang="en-IN" sz="2400" b="1" u="sng" dirty="0" smtClean="0"/>
          </a:p>
          <a:p>
            <a:pPr marL="742950" lvl="2" indent="-342900"/>
            <a:r>
              <a:rPr lang="en-US" altLang="en-US" b="1" u="sng" dirty="0" smtClean="0"/>
              <a:t>Each </a:t>
            </a:r>
            <a:r>
              <a:rPr lang="en-US" altLang="en-US" b="1" u="sng" dirty="0"/>
              <a:t>node may act as client, server or both</a:t>
            </a:r>
          </a:p>
          <a:p>
            <a:endParaRPr lang="en-IN" sz="2400" dirty="0"/>
          </a:p>
          <a:p>
            <a:r>
              <a:rPr lang="en-IN" sz="2400" b="1" u="sng" dirty="0"/>
              <a:t>No peer has global view</a:t>
            </a:r>
            <a:r>
              <a:rPr lang="en-IN" sz="2400" u="sng" dirty="0"/>
              <a:t> </a:t>
            </a:r>
            <a:r>
              <a:rPr lang="en-IN" sz="2400" dirty="0"/>
              <a:t>of the entire </a:t>
            </a:r>
            <a:r>
              <a:rPr lang="en-IN" sz="2400" dirty="0" smtClean="0"/>
              <a:t>system.</a:t>
            </a:r>
          </a:p>
        </p:txBody>
      </p:sp>
      <p:sp>
        <p:nvSpPr>
          <p:cNvPr id="2" name="Date Placeholder 1"/>
          <p:cNvSpPr>
            <a:spLocks noGrp="1"/>
          </p:cNvSpPr>
          <p:nvPr>
            <p:ph type="dt" sz="half" idx="10"/>
          </p:nvPr>
        </p:nvSpPr>
        <p:spPr/>
        <p:txBody>
          <a:bodyPr/>
          <a:lstStyle/>
          <a:p>
            <a:fld id="{21AC7A1A-C0BC-4EC2-A7D4-72FDC398E919}"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111</a:t>
            </a:fld>
            <a:endParaRPr lang="en-IN"/>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181" t="52379" r="37799" b="28182"/>
          <a:stretch/>
        </p:blipFill>
        <p:spPr bwMode="auto">
          <a:xfrm>
            <a:off x="1043608" y="4941168"/>
            <a:ext cx="561662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8630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r>
              <a:rPr lang="en-IN" sz="2400" dirty="0" smtClean="0"/>
              <a:t>Peers-</a:t>
            </a:r>
          </a:p>
          <a:p>
            <a:pPr lvl="1"/>
            <a:r>
              <a:rPr lang="en-IN" sz="2400" b="1" u="sng" dirty="0"/>
              <a:t>Exchange resources with one another directly.</a:t>
            </a:r>
          </a:p>
          <a:p>
            <a:pPr lvl="1"/>
            <a:r>
              <a:rPr lang="en-IN" sz="2400" dirty="0"/>
              <a:t>Either party can initiate a communication session” </a:t>
            </a:r>
          </a:p>
          <a:p>
            <a:endParaRPr lang="en-IN" sz="2400" b="1" u="sng" dirty="0"/>
          </a:p>
        </p:txBody>
      </p:sp>
      <p:sp>
        <p:nvSpPr>
          <p:cNvPr id="4" name="Date Placeholder 3"/>
          <p:cNvSpPr>
            <a:spLocks noGrp="1"/>
          </p:cNvSpPr>
          <p:nvPr>
            <p:ph type="dt" sz="half" idx="10"/>
          </p:nvPr>
        </p:nvSpPr>
        <p:spPr/>
        <p:txBody>
          <a:bodyPr/>
          <a:lstStyle/>
          <a:p>
            <a:fld id="{AD473358-4416-419A-AD90-AC43F2EF041D}"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112</a:t>
            </a:fld>
            <a:endParaRPr lang="en-IN"/>
          </a:p>
        </p:txBody>
      </p:sp>
    </p:spTree>
    <p:extLst>
      <p:ext uri="{BB962C8B-B14F-4D97-AF65-F5344CB8AC3E}">
        <p14:creationId xmlns:p14="http://schemas.microsoft.com/office/powerpoint/2010/main" val="21199906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P2P Networks</a:t>
            </a:r>
            <a:endParaRPr lang="en-IN" dirty="0"/>
          </a:p>
        </p:txBody>
      </p:sp>
      <p:sp>
        <p:nvSpPr>
          <p:cNvPr id="3" name="Content Placeholder 2"/>
          <p:cNvSpPr>
            <a:spLocks noGrp="1"/>
          </p:cNvSpPr>
          <p:nvPr>
            <p:ph idx="1"/>
          </p:nvPr>
        </p:nvSpPr>
        <p:spPr/>
        <p:txBody>
          <a:bodyPr>
            <a:noAutofit/>
          </a:bodyPr>
          <a:lstStyle/>
          <a:p>
            <a:r>
              <a:rPr lang="en-IN" sz="2400" dirty="0" smtClean="0"/>
              <a:t>P2P Networks are </a:t>
            </a:r>
            <a:r>
              <a:rPr lang="en-IN" sz="2400" b="1" u="sng" dirty="0" smtClean="0"/>
              <a:t>autonomous</a:t>
            </a:r>
            <a:r>
              <a:rPr lang="en-IN" sz="2400" dirty="0" smtClean="0"/>
              <a:t> and self-organised with </a:t>
            </a:r>
            <a:r>
              <a:rPr lang="en-IN" sz="2400" b="1" u="sng" dirty="0" smtClean="0"/>
              <a:t>free participation</a:t>
            </a:r>
            <a:r>
              <a:rPr lang="en-IN" sz="2400" u="sng" dirty="0" smtClean="0"/>
              <a:t> </a:t>
            </a:r>
            <a:r>
              <a:rPr lang="en-IN" sz="2400" dirty="0" smtClean="0"/>
              <a:t>from peers.</a:t>
            </a:r>
          </a:p>
          <a:p>
            <a:endParaRPr lang="en-IN" sz="2400" dirty="0" smtClean="0"/>
          </a:p>
          <a:p>
            <a:r>
              <a:rPr lang="en-IN" sz="2400" dirty="0" smtClean="0"/>
              <a:t>A P2P computing system is formed with peer hosts that are fully </a:t>
            </a:r>
            <a:r>
              <a:rPr lang="en-IN" sz="2400" b="1" u="sng" dirty="0" smtClean="0"/>
              <a:t>distributed without using a centralized server</a:t>
            </a:r>
            <a:r>
              <a:rPr lang="en-IN" sz="2400" b="1" dirty="0" smtClean="0"/>
              <a:t>.</a:t>
            </a:r>
          </a:p>
          <a:p>
            <a:endParaRPr lang="en-IN" sz="2400" dirty="0" smtClean="0"/>
          </a:p>
          <a:p>
            <a:endParaRPr lang="en-IN" sz="2400" dirty="0"/>
          </a:p>
        </p:txBody>
      </p:sp>
      <p:sp>
        <p:nvSpPr>
          <p:cNvPr id="4" name="Date Placeholder 3"/>
          <p:cNvSpPr>
            <a:spLocks noGrp="1"/>
          </p:cNvSpPr>
          <p:nvPr>
            <p:ph type="dt" sz="half" idx="10"/>
          </p:nvPr>
        </p:nvSpPr>
        <p:spPr/>
        <p:txBody>
          <a:bodyPr/>
          <a:lstStyle/>
          <a:p>
            <a:fld id="{1273C682-8757-43E5-90C3-B49AB63AB852}"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113</a:t>
            </a:fld>
            <a:endParaRPr lang="en-IN"/>
          </a:p>
        </p:txBody>
      </p:sp>
    </p:spTree>
    <p:extLst>
      <p:ext uri="{BB962C8B-B14F-4D97-AF65-F5344CB8AC3E}">
        <p14:creationId xmlns:p14="http://schemas.microsoft.com/office/powerpoint/2010/main" val="23732448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smtClean="0"/>
              <a:t>Peer-to-Peer</a:t>
            </a:r>
          </a:p>
        </p:txBody>
      </p:sp>
      <p:sp>
        <p:nvSpPr>
          <p:cNvPr id="53251" name="Rectangle 3"/>
          <p:cNvSpPr>
            <a:spLocks noGrp="1" noChangeArrowheads="1"/>
          </p:cNvSpPr>
          <p:nvPr>
            <p:ph type="body" idx="4294967295"/>
          </p:nvPr>
        </p:nvSpPr>
        <p:spPr>
          <a:xfrm>
            <a:off x="467544" y="908720"/>
            <a:ext cx="5472608" cy="4530725"/>
          </a:xfrm>
        </p:spPr>
        <p:txBody>
          <a:bodyPr>
            <a:noAutofit/>
          </a:bodyPr>
          <a:lstStyle/>
          <a:p>
            <a:pPr lvl="1"/>
            <a:r>
              <a:rPr lang="en-US" altLang="en-US" sz="2400" dirty="0" smtClean="0"/>
              <a:t>Node must join P2P network</a:t>
            </a:r>
          </a:p>
          <a:p>
            <a:pPr lvl="2"/>
            <a:r>
              <a:rPr lang="en-US" altLang="en-US" dirty="0" smtClean="0"/>
              <a:t>Registers its service with central lookup service on network, or</a:t>
            </a:r>
          </a:p>
          <a:p>
            <a:pPr lvl="2"/>
            <a:r>
              <a:rPr lang="en-US" altLang="en-US" dirty="0" smtClean="0"/>
              <a:t>Broadcast request for service and respond to requests for service via </a:t>
            </a:r>
            <a:r>
              <a:rPr lang="en-US" altLang="en-US" b="1" i="1" dirty="0" smtClean="0"/>
              <a:t>discovery protocol</a:t>
            </a:r>
          </a:p>
          <a:p>
            <a:pPr lvl="1"/>
            <a:r>
              <a:rPr lang="en-US" altLang="en-US" sz="2400" dirty="0" smtClean="0"/>
              <a:t>Examples such as Skype </a:t>
            </a:r>
          </a:p>
        </p:txBody>
      </p:sp>
      <p:pic>
        <p:nvPicPr>
          <p:cNvPr id="5325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1AC7A1A-C0BC-4EC2-A7D4-72FDC398E919}"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114</a:t>
            </a:fld>
            <a:endParaRPr lang="en-IN"/>
          </a:p>
        </p:txBody>
      </p:sp>
    </p:spTree>
    <p:extLst>
      <p:ext uri="{BB962C8B-B14F-4D97-AF65-F5344CB8AC3E}">
        <p14:creationId xmlns:p14="http://schemas.microsoft.com/office/powerpoint/2010/main" val="35736222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P2P Networks</a:t>
            </a:r>
            <a:endParaRPr lang="en-IN" dirty="0"/>
          </a:p>
        </p:txBody>
      </p:sp>
      <p:sp>
        <p:nvSpPr>
          <p:cNvPr id="3" name="Content Placeholder 2"/>
          <p:cNvSpPr>
            <a:spLocks noGrp="1"/>
          </p:cNvSpPr>
          <p:nvPr>
            <p:ph idx="1"/>
          </p:nvPr>
        </p:nvSpPr>
        <p:spPr/>
        <p:txBody>
          <a:bodyPr>
            <a:noAutofit/>
          </a:bodyPr>
          <a:lstStyle/>
          <a:p>
            <a:r>
              <a:rPr lang="en-IN" sz="2400" dirty="0" smtClean="0"/>
              <a:t>Used widely in </a:t>
            </a:r>
          </a:p>
          <a:p>
            <a:pPr lvl="1"/>
            <a:r>
              <a:rPr lang="en-IN" sz="2400" dirty="0" smtClean="0"/>
              <a:t>Messaging, </a:t>
            </a:r>
          </a:p>
          <a:p>
            <a:pPr lvl="1"/>
            <a:r>
              <a:rPr lang="en-IN" sz="2400" dirty="0" smtClean="0"/>
              <a:t>Online Chatting, </a:t>
            </a:r>
          </a:p>
          <a:p>
            <a:pPr lvl="1"/>
            <a:r>
              <a:rPr lang="en-IN" sz="2400" dirty="0" smtClean="0"/>
              <a:t>Video streaming and </a:t>
            </a:r>
          </a:p>
          <a:p>
            <a:pPr lvl="1"/>
            <a:r>
              <a:rPr lang="en-IN" sz="2400" dirty="0"/>
              <a:t>S</a:t>
            </a:r>
            <a:r>
              <a:rPr lang="en-IN" sz="2400" dirty="0" smtClean="0"/>
              <a:t>ocial networking.</a:t>
            </a:r>
            <a:endParaRPr lang="en-IN" sz="2400" dirty="0"/>
          </a:p>
        </p:txBody>
      </p:sp>
      <p:sp>
        <p:nvSpPr>
          <p:cNvPr id="4" name="Date Placeholder 3"/>
          <p:cNvSpPr>
            <a:spLocks noGrp="1"/>
          </p:cNvSpPr>
          <p:nvPr>
            <p:ph type="dt" sz="half" idx="10"/>
          </p:nvPr>
        </p:nvSpPr>
        <p:spPr/>
        <p:txBody>
          <a:bodyPr/>
          <a:lstStyle/>
          <a:p>
            <a:fld id="{1273C682-8757-43E5-90C3-B49AB63AB852}"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115</a:t>
            </a:fld>
            <a:endParaRPr lang="en-IN"/>
          </a:p>
        </p:txBody>
      </p:sp>
    </p:spTree>
    <p:extLst>
      <p:ext uri="{BB962C8B-B14F-4D97-AF65-F5344CB8AC3E}">
        <p14:creationId xmlns:p14="http://schemas.microsoft.com/office/powerpoint/2010/main" val="5064580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Peer-to-peer networking with </a:t>
            </a:r>
            <a:r>
              <a:rPr lang="en-IN" dirty="0" err="1"/>
              <a:t>BitTorrent</a:t>
            </a:r>
            <a:r>
              <a:rPr lang="en-IN" dirty="0"/>
              <a:t> </a:t>
            </a:r>
          </a:p>
        </p:txBody>
      </p:sp>
      <p:sp>
        <p:nvSpPr>
          <p:cNvPr id="3" name="Content Placeholder 2"/>
          <p:cNvSpPr>
            <a:spLocks noGrp="1"/>
          </p:cNvSpPr>
          <p:nvPr>
            <p:ph idx="1"/>
          </p:nvPr>
        </p:nvSpPr>
        <p:spPr/>
        <p:txBody>
          <a:bodyPr>
            <a:normAutofit/>
          </a:bodyPr>
          <a:lstStyle/>
          <a:p>
            <a:r>
              <a:rPr lang="en-IN" sz="2400" dirty="0" err="1"/>
              <a:t>BitTorrent</a:t>
            </a:r>
            <a:r>
              <a:rPr lang="en-IN" sz="2400" dirty="0"/>
              <a:t> is by far </a:t>
            </a:r>
            <a:endParaRPr lang="en-IN" sz="2400" dirty="0" smtClean="0"/>
          </a:p>
          <a:p>
            <a:pPr lvl="1"/>
            <a:r>
              <a:rPr lang="en-IN" sz="2400" dirty="0" smtClean="0"/>
              <a:t>the most </a:t>
            </a:r>
            <a:r>
              <a:rPr lang="en-IN" sz="2400" dirty="0"/>
              <a:t>popular peer-to-peer </a:t>
            </a:r>
            <a:r>
              <a:rPr lang="en-IN" sz="2400" dirty="0" smtClean="0"/>
              <a:t>programs </a:t>
            </a:r>
            <a:r>
              <a:rPr lang="en-IN" sz="2400" dirty="0"/>
              <a:t>ever. </a:t>
            </a:r>
            <a:endParaRPr lang="en-IN" sz="2400" dirty="0" smtClean="0"/>
          </a:p>
          <a:p>
            <a:endParaRPr lang="en-IN" sz="2400" dirty="0" smtClean="0"/>
          </a:p>
          <a:p>
            <a:endParaRPr lang="en-IN" sz="2400" dirty="0"/>
          </a:p>
          <a:p>
            <a:endParaRPr lang="en-IN" sz="2400" dirty="0" smtClean="0"/>
          </a:p>
          <a:p>
            <a:r>
              <a:rPr lang="en-IN" sz="2400" dirty="0" smtClean="0"/>
              <a:t>??</a:t>
            </a:r>
            <a:endParaRPr lang="en-IN" sz="2400" b="1" u="sng" dirty="0"/>
          </a:p>
        </p:txBody>
      </p:sp>
      <p:sp>
        <p:nvSpPr>
          <p:cNvPr id="4" name="Date Placeholder 3"/>
          <p:cNvSpPr>
            <a:spLocks noGrp="1"/>
          </p:cNvSpPr>
          <p:nvPr>
            <p:ph type="dt" sz="half" idx="10"/>
          </p:nvPr>
        </p:nvSpPr>
        <p:spPr/>
        <p:txBody>
          <a:bodyPr/>
          <a:lstStyle/>
          <a:p>
            <a:fld id="{0E67B54D-9660-49B8-A357-6D8A0CB69DD0}"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116</a:t>
            </a:fld>
            <a:endParaRPr lang="en-IN"/>
          </a:p>
        </p:txBody>
      </p:sp>
    </p:spTree>
    <p:extLst>
      <p:ext uri="{BB962C8B-B14F-4D97-AF65-F5344CB8AC3E}">
        <p14:creationId xmlns:p14="http://schemas.microsoft.com/office/powerpoint/2010/main" val="32710044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Peer-to-peer networking with </a:t>
            </a:r>
            <a:r>
              <a:rPr lang="en-IN" dirty="0" err="1"/>
              <a:t>BitTorrent</a:t>
            </a:r>
            <a:r>
              <a:rPr lang="en-IN" dirty="0"/>
              <a:t> </a:t>
            </a:r>
          </a:p>
        </p:txBody>
      </p:sp>
      <p:sp>
        <p:nvSpPr>
          <p:cNvPr id="3" name="Content Placeholder 2"/>
          <p:cNvSpPr>
            <a:spLocks noGrp="1"/>
          </p:cNvSpPr>
          <p:nvPr>
            <p:ph idx="1"/>
          </p:nvPr>
        </p:nvSpPr>
        <p:spPr/>
        <p:txBody>
          <a:bodyPr>
            <a:normAutofit/>
          </a:bodyPr>
          <a:lstStyle/>
          <a:p>
            <a:r>
              <a:rPr lang="en-IN" sz="2400" dirty="0" err="1" smtClean="0"/>
              <a:t>BitTorrent</a:t>
            </a:r>
            <a:r>
              <a:rPr lang="en-IN" sz="2400" dirty="0" smtClean="0"/>
              <a:t> </a:t>
            </a:r>
            <a:r>
              <a:rPr lang="en-IN" sz="2400" dirty="0"/>
              <a:t>is one of the most common protocols </a:t>
            </a:r>
            <a:endParaRPr lang="en-IN" sz="2400" dirty="0" smtClean="0"/>
          </a:p>
          <a:p>
            <a:pPr lvl="1"/>
            <a:r>
              <a:rPr lang="en-IN" sz="2400" dirty="0" smtClean="0"/>
              <a:t>for </a:t>
            </a:r>
            <a:r>
              <a:rPr lang="en-IN" sz="2400" dirty="0"/>
              <a:t>transferring large files, </a:t>
            </a:r>
          </a:p>
          <a:p>
            <a:pPr lvl="1"/>
            <a:r>
              <a:rPr lang="en-IN" sz="2400" dirty="0" smtClean="0"/>
              <a:t>such </a:t>
            </a:r>
            <a:r>
              <a:rPr lang="en-IN" sz="2400" dirty="0"/>
              <a:t>as </a:t>
            </a:r>
            <a:r>
              <a:rPr lang="en-IN" sz="2400" b="1" u="sng" dirty="0"/>
              <a:t>digital video files containing TV shows or video clips or digital audio files containing songs</a:t>
            </a:r>
            <a:r>
              <a:rPr lang="en-IN" sz="2400" b="1" u="sng" dirty="0" smtClean="0"/>
              <a:t>.</a:t>
            </a:r>
            <a:endParaRPr lang="en-IN" sz="2400" b="1" u="sng" dirty="0"/>
          </a:p>
        </p:txBody>
      </p:sp>
      <p:sp>
        <p:nvSpPr>
          <p:cNvPr id="4" name="Date Placeholder 3"/>
          <p:cNvSpPr>
            <a:spLocks noGrp="1"/>
          </p:cNvSpPr>
          <p:nvPr>
            <p:ph type="dt" sz="half" idx="10"/>
          </p:nvPr>
        </p:nvSpPr>
        <p:spPr/>
        <p:txBody>
          <a:bodyPr/>
          <a:lstStyle/>
          <a:p>
            <a:fld id="{0E67B54D-9660-49B8-A357-6D8A0CB69DD0}"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117</a:t>
            </a:fld>
            <a:endParaRPr lang="en-IN"/>
          </a:p>
        </p:txBody>
      </p:sp>
    </p:spTree>
    <p:extLst>
      <p:ext uri="{BB962C8B-B14F-4D97-AF65-F5344CB8AC3E}">
        <p14:creationId xmlns:p14="http://schemas.microsoft.com/office/powerpoint/2010/main" val="32348317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BitTorrent</a:t>
            </a:r>
            <a:r>
              <a:rPr lang="en-IN" dirty="0"/>
              <a:t> </a:t>
            </a:r>
            <a:r>
              <a:rPr lang="en-IN" dirty="0" smtClean="0"/>
              <a:t>Clients</a:t>
            </a:r>
            <a:endParaRPr lang="en-IN" dirty="0"/>
          </a:p>
        </p:txBody>
      </p:sp>
      <p:sp>
        <p:nvSpPr>
          <p:cNvPr id="3" name="Content Placeholder 2"/>
          <p:cNvSpPr>
            <a:spLocks noGrp="1"/>
          </p:cNvSpPr>
          <p:nvPr>
            <p:ph idx="1"/>
          </p:nvPr>
        </p:nvSpPr>
        <p:spPr/>
        <p:txBody>
          <a:bodyPr>
            <a:normAutofit/>
          </a:bodyPr>
          <a:lstStyle/>
          <a:p>
            <a:r>
              <a:rPr lang="en-IN" sz="2400" dirty="0" smtClean="0"/>
              <a:t>To send or receive files, </a:t>
            </a:r>
          </a:p>
          <a:p>
            <a:pPr lvl="1"/>
            <a:r>
              <a:rPr lang="en-IN" sz="2400" b="1" u="sng" dirty="0" smtClean="0"/>
              <a:t>a person uses a </a:t>
            </a:r>
            <a:r>
              <a:rPr lang="en-IN" sz="2400" b="1" u="sng" dirty="0" err="1" smtClean="0"/>
              <a:t>BitTorrent</a:t>
            </a:r>
            <a:r>
              <a:rPr lang="en-IN" sz="2400" b="1" u="sng" dirty="0" smtClean="0"/>
              <a:t> client on their Internet-connected computer. </a:t>
            </a:r>
          </a:p>
          <a:p>
            <a:r>
              <a:rPr lang="en-IN" sz="2400" b="1" u="sng" dirty="0" smtClean="0"/>
              <a:t>A </a:t>
            </a:r>
            <a:r>
              <a:rPr lang="en-IN" sz="2400" b="1" u="sng" dirty="0" err="1" smtClean="0"/>
              <a:t>BitTorrent</a:t>
            </a:r>
            <a:r>
              <a:rPr lang="en-IN" sz="2400" b="1" u="sng" dirty="0" smtClean="0"/>
              <a:t> client </a:t>
            </a:r>
            <a:r>
              <a:rPr lang="en-IN" sz="2400" dirty="0" smtClean="0"/>
              <a:t>is a </a:t>
            </a:r>
          </a:p>
          <a:p>
            <a:pPr lvl="1"/>
            <a:r>
              <a:rPr lang="en-IN" sz="2400" dirty="0" smtClean="0"/>
              <a:t>computer program that implements the </a:t>
            </a:r>
            <a:r>
              <a:rPr lang="en-IN" sz="2400" dirty="0" err="1" smtClean="0"/>
              <a:t>BitTorrent</a:t>
            </a:r>
            <a:r>
              <a:rPr lang="en-IN" sz="2400" dirty="0" smtClean="0"/>
              <a:t> protocol. </a:t>
            </a:r>
          </a:p>
          <a:p>
            <a:pPr lvl="1"/>
            <a:r>
              <a:rPr lang="en-IN" sz="2400" dirty="0" smtClean="0"/>
              <a:t>Popular clients include </a:t>
            </a:r>
          </a:p>
          <a:p>
            <a:pPr lvl="2"/>
            <a:r>
              <a:rPr lang="el-GR" dirty="0" smtClean="0"/>
              <a:t>μ</a:t>
            </a:r>
            <a:r>
              <a:rPr lang="en-IN" dirty="0" smtClean="0"/>
              <a:t>Torrent, </a:t>
            </a:r>
            <a:r>
              <a:rPr lang="en-IN" dirty="0" err="1" smtClean="0"/>
              <a:t>Xunlei</a:t>
            </a:r>
            <a:r>
              <a:rPr lang="en-IN" dirty="0" smtClean="0"/>
              <a:t>, Transmission, </a:t>
            </a:r>
            <a:r>
              <a:rPr lang="en-IN" dirty="0" err="1" smtClean="0"/>
              <a:t>qBittorrent</a:t>
            </a:r>
            <a:r>
              <a:rPr lang="en-IN" dirty="0" smtClean="0"/>
              <a:t>, </a:t>
            </a:r>
            <a:r>
              <a:rPr lang="en-IN" dirty="0" err="1" smtClean="0"/>
              <a:t>Vuze</a:t>
            </a:r>
            <a:r>
              <a:rPr lang="en-IN" dirty="0" smtClean="0"/>
              <a:t>, Deluge, BitComet and </a:t>
            </a:r>
            <a:r>
              <a:rPr lang="en-IN" dirty="0" err="1" smtClean="0"/>
              <a:t>Tixati</a:t>
            </a:r>
            <a:r>
              <a:rPr lang="en-IN" dirty="0" smtClean="0"/>
              <a:t>.</a:t>
            </a:r>
            <a:endParaRPr lang="en-IN" dirty="0"/>
          </a:p>
        </p:txBody>
      </p:sp>
      <p:sp>
        <p:nvSpPr>
          <p:cNvPr id="4" name="Date Placeholder 3"/>
          <p:cNvSpPr>
            <a:spLocks noGrp="1"/>
          </p:cNvSpPr>
          <p:nvPr>
            <p:ph type="dt" sz="half" idx="10"/>
          </p:nvPr>
        </p:nvSpPr>
        <p:spPr/>
        <p:txBody>
          <a:bodyPr/>
          <a:lstStyle/>
          <a:p>
            <a:fld id="{637FE73E-C936-43FE-9C33-AF9D9D454F2F}"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118</a:t>
            </a:fld>
            <a:endParaRPr lang="en-IN"/>
          </a:p>
        </p:txBody>
      </p:sp>
    </p:spTree>
    <p:extLst>
      <p:ext uri="{BB962C8B-B14F-4D97-AF65-F5344CB8AC3E}">
        <p14:creationId xmlns:p14="http://schemas.microsoft.com/office/powerpoint/2010/main" val="32792129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BitTorrent</a:t>
            </a:r>
            <a:r>
              <a:rPr lang="en-IN" dirty="0" smtClean="0"/>
              <a:t> Clients</a:t>
            </a:r>
            <a:endParaRPr lang="en-IN" dirty="0"/>
          </a:p>
        </p:txBody>
      </p:sp>
      <p:sp>
        <p:nvSpPr>
          <p:cNvPr id="3" name="Content Placeholder 2"/>
          <p:cNvSpPr>
            <a:spLocks noGrp="1"/>
          </p:cNvSpPr>
          <p:nvPr>
            <p:ph idx="1"/>
          </p:nvPr>
        </p:nvSpPr>
        <p:spPr>
          <a:xfrm>
            <a:off x="457200" y="1600200"/>
            <a:ext cx="3322712" cy="4525963"/>
          </a:xfrm>
        </p:spPr>
        <p:txBody>
          <a:bodyPr/>
          <a:lstStyle/>
          <a:p>
            <a:r>
              <a:rPr lang="en-IN" dirty="0" smtClean="0"/>
              <a:t>FrostWire</a:t>
            </a:r>
          </a:p>
          <a:p>
            <a:endParaRPr lang="en-IN" dirty="0"/>
          </a:p>
          <a:p>
            <a:endParaRPr lang="en-IN" dirty="0" smtClean="0"/>
          </a:p>
          <a:p>
            <a:r>
              <a:rPr lang="en-IN" dirty="0" smtClean="0"/>
              <a:t>µTorrent</a:t>
            </a:r>
          </a:p>
          <a:p>
            <a:endParaRPr lang="en-IN" dirty="0"/>
          </a:p>
          <a:p>
            <a:endParaRPr lang="en-IN" dirty="0" smtClean="0"/>
          </a:p>
          <a:p>
            <a:endParaRPr lang="en-IN" dirty="0"/>
          </a:p>
        </p:txBody>
      </p:sp>
      <p:sp>
        <p:nvSpPr>
          <p:cNvPr id="4" name="Date Placeholder 3"/>
          <p:cNvSpPr>
            <a:spLocks noGrp="1"/>
          </p:cNvSpPr>
          <p:nvPr>
            <p:ph type="dt" sz="half" idx="10"/>
          </p:nvPr>
        </p:nvSpPr>
        <p:spPr/>
        <p:txBody>
          <a:bodyPr/>
          <a:lstStyle/>
          <a:p>
            <a:fld id="{3C3C0617-B6F8-4EEF-A083-B6AE51B3F959}"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pic>
        <p:nvPicPr>
          <p:cNvPr id="1029" name="Picture 5" descr="FrostWi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20" y="2204864"/>
            <a:ext cx="161771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20" y="3933056"/>
            <a:ext cx="1905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345632" y="1628800"/>
            <a:ext cx="332271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err="1" smtClean="0"/>
              <a:t>Tonido</a:t>
            </a:r>
            <a:endParaRPr lang="en-IN" dirty="0"/>
          </a:p>
          <a:p>
            <a:endParaRPr lang="en-IN" dirty="0" smtClean="0"/>
          </a:p>
          <a:p>
            <a:endParaRPr lang="en-IN" dirty="0" smtClean="0"/>
          </a:p>
          <a:p>
            <a:r>
              <a:rPr lang="en-IN" dirty="0" smtClean="0"/>
              <a:t>Deluge</a:t>
            </a:r>
          </a:p>
          <a:p>
            <a:endParaRPr lang="en-IN" dirty="0" smtClean="0"/>
          </a:p>
          <a:p>
            <a:endParaRPr lang="en-IN" dirty="0" smtClean="0"/>
          </a:p>
          <a:p>
            <a:endParaRPr lang="en-IN"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040" y="2209800"/>
            <a:ext cx="1219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040" y="4149080"/>
            <a:ext cx="121920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119</a:t>
            </a:fld>
            <a:endParaRPr lang="en-IN"/>
          </a:p>
        </p:txBody>
      </p:sp>
    </p:spTree>
    <p:extLst>
      <p:ext uri="{BB962C8B-B14F-4D97-AF65-F5344CB8AC3E}">
        <p14:creationId xmlns:p14="http://schemas.microsoft.com/office/powerpoint/2010/main" val="184190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a:t>
            </a:r>
            <a:r>
              <a:rPr lang="en-IN" b="1" dirty="0" smtClean="0"/>
              <a:t>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smtClean="0"/>
              <a:t>Header </a:t>
            </a:r>
            <a:r>
              <a:rPr lang="en-IN" sz="2400" b="1" dirty="0"/>
              <a:t>File or Standard files</a:t>
            </a:r>
            <a:r>
              <a:rPr lang="en-IN" sz="2400" dirty="0"/>
              <a:t>: </a:t>
            </a:r>
            <a:endParaRPr lang="en-IN" sz="2400" dirty="0" smtClean="0"/>
          </a:p>
          <a:p>
            <a:r>
              <a:rPr lang="en-IN" sz="2400" b="1" dirty="0" smtClean="0"/>
              <a:t>Syntax</a:t>
            </a:r>
            <a:r>
              <a:rPr lang="en-IN" sz="2400" dirty="0"/>
              <a:t>: </a:t>
            </a:r>
            <a:r>
              <a:rPr lang="en-IN" sz="2400" b="1" dirty="0">
                <a:solidFill>
                  <a:srgbClr val="FF0000"/>
                </a:solidFill>
              </a:rPr>
              <a:t>#include&lt; </a:t>
            </a:r>
            <a:r>
              <a:rPr lang="en-IN" sz="2400" b="1" i="1" dirty="0" err="1">
                <a:solidFill>
                  <a:srgbClr val="FF0000"/>
                </a:solidFill>
              </a:rPr>
              <a:t>file_name</a:t>
            </a:r>
            <a:r>
              <a:rPr lang="en-IN" sz="2400" b="1" i="1" dirty="0">
                <a:solidFill>
                  <a:srgbClr val="FF0000"/>
                </a:solidFill>
              </a:rPr>
              <a:t> </a:t>
            </a:r>
            <a:r>
              <a:rPr lang="en-IN" sz="2400" b="1" dirty="0" smtClean="0">
                <a:solidFill>
                  <a:srgbClr val="FF0000"/>
                </a:solidFill>
              </a:rPr>
              <a:t>&gt;</a:t>
            </a:r>
          </a:p>
          <a:p>
            <a:pPr lvl="1"/>
            <a:r>
              <a:rPr lang="en-IN" sz="2000" dirty="0"/>
              <a:t>where </a:t>
            </a:r>
            <a:r>
              <a:rPr lang="en-IN" sz="2000" i="1" dirty="0" err="1"/>
              <a:t>file_name</a:t>
            </a:r>
            <a:r>
              <a:rPr lang="en-IN" sz="2000" dirty="0"/>
              <a:t> is the name of file to be included. </a:t>
            </a:r>
            <a:endParaRPr lang="en-IN" sz="2000" dirty="0" smtClean="0"/>
          </a:p>
          <a:p>
            <a:pPr lvl="1"/>
            <a:r>
              <a:rPr lang="en-IN" sz="2000" dirty="0" smtClean="0"/>
              <a:t>The </a:t>
            </a:r>
            <a:r>
              <a:rPr lang="en-IN" sz="2000" dirty="0"/>
              <a:t>‘&lt;‘ and ‘&gt;’ brackets tells the compiler to look for the file in standard directory.</a:t>
            </a:r>
          </a:p>
          <a:p>
            <a:endParaRPr lang="en-IN" sz="2400" dirty="0"/>
          </a:p>
        </p:txBody>
      </p:sp>
      <p:sp>
        <p:nvSpPr>
          <p:cNvPr id="4" name="Date Placeholder 3"/>
          <p:cNvSpPr>
            <a:spLocks noGrp="1"/>
          </p:cNvSpPr>
          <p:nvPr>
            <p:ph type="dt" sz="half" idx="10"/>
          </p:nvPr>
        </p:nvSpPr>
        <p:spPr/>
        <p:txBody>
          <a:bodyPr/>
          <a:lstStyle/>
          <a:p>
            <a:fld id="{8D820E8E-DCA3-4F04-8391-FFE43F3ECE1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a:t>
            </a:fld>
            <a:endParaRPr lang="en-IN"/>
          </a:p>
        </p:txBody>
      </p:sp>
    </p:spTree>
    <p:extLst>
      <p:ext uri="{BB962C8B-B14F-4D97-AF65-F5344CB8AC3E}">
        <p14:creationId xmlns:p14="http://schemas.microsoft.com/office/powerpoint/2010/main" val="24762150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Typical Client Server</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a:p>
            <a:pPr marL="0" indent="0">
              <a:buNone/>
            </a:pPr>
            <a:endParaRPr lang="en-IN" dirty="0" smtClean="0"/>
          </a:p>
        </p:txBody>
      </p:sp>
      <p:sp>
        <p:nvSpPr>
          <p:cNvPr id="4" name="Date Placeholder 3"/>
          <p:cNvSpPr>
            <a:spLocks noGrp="1"/>
          </p:cNvSpPr>
          <p:nvPr>
            <p:ph type="dt" sz="half" idx="10"/>
          </p:nvPr>
        </p:nvSpPr>
        <p:spPr/>
        <p:txBody>
          <a:bodyPr/>
          <a:lstStyle/>
          <a:p>
            <a:fld id="{5AF17700-A32F-453D-957C-C638B3A5A935}"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48734" b="41451"/>
          <a:stretch/>
        </p:blipFill>
        <p:spPr bwMode="auto">
          <a:xfrm>
            <a:off x="1331640" y="2217958"/>
            <a:ext cx="3722339" cy="214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31640" y="4509120"/>
            <a:ext cx="3600400" cy="369332"/>
          </a:xfrm>
          <a:prstGeom prst="rect">
            <a:avLst/>
          </a:prstGeom>
          <a:noFill/>
        </p:spPr>
        <p:txBody>
          <a:bodyPr wrap="square" rtlCol="0">
            <a:spAutoFit/>
          </a:bodyPr>
          <a:lstStyle/>
          <a:p>
            <a:r>
              <a:rPr lang="en-IN" dirty="0" smtClean="0"/>
              <a:t>Downloading File from the server</a:t>
            </a:r>
            <a:endParaRPr lang="en-IN" dirty="0"/>
          </a:p>
        </p:txBody>
      </p:sp>
      <p:sp>
        <p:nvSpPr>
          <p:cNvPr id="8" name="TextBox 7"/>
          <p:cNvSpPr txBox="1"/>
          <p:nvPr/>
        </p:nvSpPr>
        <p:spPr>
          <a:xfrm>
            <a:off x="5084440" y="4621554"/>
            <a:ext cx="3600400" cy="369332"/>
          </a:xfrm>
          <a:prstGeom prst="rect">
            <a:avLst/>
          </a:prstGeom>
          <a:noFill/>
        </p:spPr>
        <p:txBody>
          <a:bodyPr wrap="square" rtlCol="0">
            <a:spAutoFit/>
          </a:bodyPr>
          <a:lstStyle/>
          <a:p>
            <a:r>
              <a:rPr lang="en-IN" dirty="0" smtClean="0"/>
              <a:t>	    P2P??</a:t>
            </a:r>
            <a:endParaRPr lang="en-IN" dirty="0"/>
          </a:p>
        </p:txBody>
      </p:sp>
      <p:sp>
        <p:nvSpPr>
          <p:cNvPr id="7" name="Slide Number Placeholder 6"/>
          <p:cNvSpPr>
            <a:spLocks noGrp="1"/>
          </p:cNvSpPr>
          <p:nvPr>
            <p:ph type="sldNum" sz="quarter" idx="12"/>
          </p:nvPr>
        </p:nvSpPr>
        <p:spPr/>
        <p:txBody>
          <a:bodyPr/>
          <a:lstStyle/>
          <a:p>
            <a:fld id="{A5669369-968C-4B3A-94C3-E2A4E5B88044}" type="slidenum">
              <a:rPr lang="en-IN" smtClean="0"/>
              <a:t>120</a:t>
            </a:fld>
            <a:endParaRPr lang="en-IN"/>
          </a:p>
        </p:txBody>
      </p:sp>
    </p:spTree>
    <p:extLst>
      <p:ext uri="{BB962C8B-B14F-4D97-AF65-F5344CB8AC3E}">
        <p14:creationId xmlns:p14="http://schemas.microsoft.com/office/powerpoint/2010/main" val="9607250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Typical Client Server</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r>
              <a:rPr lang="en-IN" sz="2400" dirty="0" smtClean="0"/>
              <a:t>In the figure, The </a:t>
            </a:r>
            <a:r>
              <a:rPr lang="en-IN" sz="2400" dirty="0"/>
              <a:t>time for the download to finish will be two times the time if only one peer </a:t>
            </a:r>
            <a:r>
              <a:rPr lang="en-IN" sz="2400" dirty="0" smtClean="0"/>
              <a:t>was </a:t>
            </a:r>
            <a:r>
              <a:rPr lang="en-IN" sz="2400" dirty="0"/>
              <a:t>downloading from the server. </a:t>
            </a:r>
            <a:endParaRPr lang="en-IN" sz="2400" dirty="0" smtClean="0"/>
          </a:p>
          <a:p>
            <a:endParaRPr lang="en-IN" dirty="0" smtClean="0"/>
          </a:p>
        </p:txBody>
      </p:sp>
      <p:sp>
        <p:nvSpPr>
          <p:cNvPr id="4" name="Date Placeholder 3"/>
          <p:cNvSpPr>
            <a:spLocks noGrp="1"/>
          </p:cNvSpPr>
          <p:nvPr>
            <p:ph type="dt" sz="half" idx="10"/>
          </p:nvPr>
        </p:nvSpPr>
        <p:spPr/>
        <p:txBody>
          <a:bodyPr/>
          <a:lstStyle/>
          <a:p>
            <a:fld id="{441B875B-84DA-4E7C-8B52-DE8923CBAF93}"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50910" b="40137"/>
          <a:stretch/>
        </p:blipFill>
        <p:spPr bwMode="auto">
          <a:xfrm>
            <a:off x="2716940" y="1702791"/>
            <a:ext cx="3439236" cy="179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121</a:t>
            </a:fld>
            <a:endParaRPr lang="en-IN"/>
          </a:p>
        </p:txBody>
      </p:sp>
    </p:spTree>
    <p:extLst>
      <p:ext uri="{BB962C8B-B14F-4D97-AF65-F5344CB8AC3E}">
        <p14:creationId xmlns:p14="http://schemas.microsoft.com/office/powerpoint/2010/main" val="38096617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smtClean="0"/>
              <a:t>Basic Idea behind </a:t>
            </a:r>
            <a:r>
              <a:rPr lang="en-IN" sz="3600" dirty="0" err="1" smtClean="0"/>
              <a:t>BitTorrent</a:t>
            </a:r>
            <a:r>
              <a:rPr lang="en-IN" sz="3600" dirty="0" smtClean="0"/>
              <a:t> </a:t>
            </a:r>
            <a:endParaRPr lang="en-IN" sz="3600" dirty="0"/>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a:p>
            <a:pPr marL="0" indent="0">
              <a:buNone/>
            </a:pPr>
            <a:endParaRPr lang="en-IN" dirty="0" smtClean="0"/>
          </a:p>
        </p:txBody>
      </p:sp>
      <p:sp>
        <p:nvSpPr>
          <p:cNvPr id="4" name="Date Placeholder 3"/>
          <p:cNvSpPr>
            <a:spLocks noGrp="1"/>
          </p:cNvSpPr>
          <p:nvPr>
            <p:ph type="dt" sz="half" idx="10"/>
          </p:nvPr>
        </p:nvSpPr>
        <p:spPr/>
        <p:txBody>
          <a:bodyPr/>
          <a:lstStyle/>
          <a:p>
            <a:fld id="{441B875B-84DA-4E7C-8B52-DE8923CBAF93}"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24477" b="37710"/>
          <a:stretch/>
        </p:blipFill>
        <p:spPr bwMode="auto">
          <a:xfrm>
            <a:off x="1149912" y="1340768"/>
            <a:ext cx="687847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122</a:t>
            </a:fld>
            <a:endParaRPr lang="en-IN"/>
          </a:p>
        </p:txBody>
      </p:sp>
      <p:sp>
        <p:nvSpPr>
          <p:cNvPr id="7" name="TextBox 6"/>
          <p:cNvSpPr txBox="1"/>
          <p:nvPr/>
        </p:nvSpPr>
        <p:spPr>
          <a:xfrm>
            <a:off x="899592" y="4077072"/>
            <a:ext cx="5976664" cy="461665"/>
          </a:xfrm>
          <a:prstGeom prst="rect">
            <a:avLst/>
          </a:prstGeom>
          <a:noFill/>
        </p:spPr>
        <p:txBody>
          <a:bodyPr wrap="square" rtlCol="0">
            <a:spAutoFit/>
          </a:bodyPr>
          <a:lstStyle/>
          <a:p>
            <a:r>
              <a:rPr lang="en-IN" sz="2400" b="1" dirty="0" smtClean="0"/>
              <a:t>Student </a:t>
            </a:r>
            <a:r>
              <a:rPr lang="en-IN" sz="2400" b="1" dirty="0" err="1" smtClean="0"/>
              <a:t>Answersheets</a:t>
            </a:r>
            <a:r>
              <a:rPr lang="en-IN" sz="2400" b="1" dirty="0" smtClean="0"/>
              <a:t> ??</a:t>
            </a:r>
            <a:endParaRPr lang="en-IN" sz="2400" b="1" dirty="0"/>
          </a:p>
        </p:txBody>
      </p:sp>
    </p:spTree>
    <p:extLst>
      <p:ext uri="{BB962C8B-B14F-4D97-AF65-F5344CB8AC3E}">
        <p14:creationId xmlns:p14="http://schemas.microsoft.com/office/powerpoint/2010/main" val="9791504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smtClean="0"/>
              <a:t>Basic Idea behind </a:t>
            </a:r>
            <a:r>
              <a:rPr lang="en-IN" sz="3600" dirty="0" err="1" smtClean="0"/>
              <a:t>BitTorrent</a:t>
            </a:r>
            <a:r>
              <a:rPr lang="en-IN" sz="3600" dirty="0" smtClean="0"/>
              <a:t> </a:t>
            </a:r>
            <a:endParaRPr lang="en-IN" sz="3600" dirty="0"/>
          </a:p>
        </p:txBody>
      </p:sp>
      <p:sp>
        <p:nvSpPr>
          <p:cNvPr id="3" name="Content Placeholder 2"/>
          <p:cNvSpPr>
            <a:spLocks noGrp="1"/>
          </p:cNvSpPr>
          <p:nvPr>
            <p:ph idx="1"/>
          </p:nvPr>
        </p:nvSpPr>
        <p:spPr>
          <a:xfrm>
            <a:off x="457200" y="1600200"/>
            <a:ext cx="8229600" cy="4781128"/>
          </a:xfrm>
        </p:spPr>
        <p:txBody>
          <a:bodyPr>
            <a:normAutofit fontScale="70000" lnSpcReduction="20000"/>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a:p>
            <a:pPr marL="0" indent="0">
              <a:buNone/>
            </a:pPr>
            <a:endParaRPr lang="en-IN" dirty="0" smtClean="0"/>
          </a:p>
          <a:p>
            <a:r>
              <a:rPr lang="en-IN" dirty="0" smtClean="0"/>
              <a:t>The </a:t>
            </a:r>
            <a:r>
              <a:rPr lang="en-IN" dirty="0"/>
              <a:t>figure on the right shows an approach similar to </a:t>
            </a:r>
            <a:r>
              <a:rPr lang="en-IN" dirty="0" err="1"/>
              <a:t>BitTorrent</a:t>
            </a:r>
            <a:r>
              <a:rPr lang="en-IN" dirty="0"/>
              <a:t>. </a:t>
            </a:r>
            <a:endParaRPr lang="en-IN" dirty="0" smtClean="0"/>
          </a:p>
          <a:p>
            <a:pPr lvl="1"/>
            <a:r>
              <a:rPr lang="en-IN" b="1" u="sng" dirty="0" smtClean="0"/>
              <a:t>By </a:t>
            </a:r>
            <a:r>
              <a:rPr lang="en-IN" b="1" u="sng" dirty="0"/>
              <a:t>splitting the file </a:t>
            </a:r>
          </a:p>
          <a:p>
            <a:pPr lvl="1"/>
            <a:r>
              <a:rPr lang="en-IN" b="1" u="sng" dirty="0" smtClean="0"/>
              <a:t>Send </a:t>
            </a:r>
            <a:r>
              <a:rPr lang="en-IN" b="1" u="sng" dirty="0"/>
              <a:t>one part to each peer, </a:t>
            </a:r>
            <a:endParaRPr lang="en-IN" b="1" u="sng" dirty="0" smtClean="0"/>
          </a:p>
          <a:p>
            <a:pPr lvl="1"/>
            <a:r>
              <a:rPr lang="en-IN" b="1" u="sng" dirty="0" smtClean="0"/>
              <a:t>Let </a:t>
            </a:r>
            <a:r>
              <a:rPr lang="en-IN" b="1" u="sng" dirty="0"/>
              <a:t>the peers download the part they are missing from each other, </a:t>
            </a:r>
            <a:endParaRPr lang="en-IN" b="1" u="sng" dirty="0" smtClean="0"/>
          </a:p>
          <a:p>
            <a:pPr lvl="1"/>
            <a:r>
              <a:rPr lang="en-IN" b="1" u="sng" dirty="0"/>
              <a:t>B</a:t>
            </a:r>
            <a:r>
              <a:rPr lang="en-IN" b="1" u="sng" dirty="0" smtClean="0"/>
              <a:t>oth </a:t>
            </a:r>
            <a:r>
              <a:rPr lang="en-IN" b="1" u="sng" dirty="0"/>
              <a:t>download time and load on the server is reduced. </a:t>
            </a:r>
            <a:endParaRPr lang="en-IN" b="1" u="sng" dirty="0" smtClean="0"/>
          </a:p>
          <a:p>
            <a:endParaRPr lang="en-IN" dirty="0" smtClean="0"/>
          </a:p>
          <a:p>
            <a:r>
              <a:rPr lang="en-IN" dirty="0" smtClean="0"/>
              <a:t>Of </a:t>
            </a:r>
            <a:r>
              <a:rPr lang="en-IN" dirty="0"/>
              <a:t>course, the </a:t>
            </a:r>
            <a:r>
              <a:rPr lang="en-IN" dirty="0" err="1"/>
              <a:t>BitTorrent</a:t>
            </a:r>
            <a:r>
              <a:rPr lang="en-IN" dirty="0"/>
              <a:t> protocol is much more sophisticated than this simple example, but this shows the basic idea. </a:t>
            </a:r>
          </a:p>
        </p:txBody>
      </p:sp>
      <p:sp>
        <p:nvSpPr>
          <p:cNvPr id="4" name="Date Placeholder 3"/>
          <p:cNvSpPr>
            <a:spLocks noGrp="1"/>
          </p:cNvSpPr>
          <p:nvPr>
            <p:ph type="dt" sz="half" idx="10"/>
          </p:nvPr>
        </p:nvSpPr>
        <p:spPr/>
        <p:txBody>
          <a:bodyPr/>
          <a:lstStyle/>
          <a:p>
            <a:fld id="{441B875B-84DA-4E7C-8B52-DE8923CBAF93}"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24477" b="37710"/>
          <a:stretch/>
        </p:blipFill>
        <p:spPr bwMode="auto">
          <a:xfrm>
            <a:off x="1149912" y="1340768"/>
            <a:ext cx="6878472" cy="19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123</a:t>
            </a:fld>
            <a:endParaRPr lang="en-IN"/>
          </a:p>
        </p:txBody>
      </p:sp>
    </p:spTree>
    <p:extLst>
      <p:ext uri="{BB962C8B-B14F-4D97-AF65-F5344CB8AC3E}">
        <p14:creationId xmlns:p14="http://schemas.microsoft.com/office/powerpoint/2010/main" val="13655376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5" name="Footer Placeholder 4"/>
          <p:cNvSpPr>
            <a:spLocks noGrp="1"/>
          </p:cNvSpPr>
          <p:nvPr>
            <p:ph type="ftr" sz="quarter" idx="11"/>
          </p:nvPr>
        </p:nvSpPr>
        <p:spPr/>
        <p:txBody>
          <a:bodyPr/>
          <a:lstStyle/>
          <a:p>
            <a:r>
              <a:rPr lang="en-IN" smtClean="0"/>
              <a:t>Shweta Dhawan Chachra</a:t>
            </a:r>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803" t="19426" r="14093" b="27540"/>
          <a:stretch/>
        </p:blipFill>
        <p:spPr bwMode="auto">
          <a:xfrm>
            <a:off x="4572000" y="4437112"/>
            <a:ext cx="3916908" cy="208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ow BitTorrent works. Artwork diagram showing how four computers download a file through peer-to-peer (P2P) BitTorren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384"/>
            <a:ext cx="4032449" cy="24863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6013" t="19482" r="14093" b="27163"/>
          <a:stretch/>
        </p:blipFill>
        <p:spPr bwMode="auto">
          <a:xfrm>
            <a:off x="565025" y="4293096"/>
            <a:ext cx="4248472" cy="234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5874" t="20193" r="13917" b="27115"/>
          <a:stretch/>
        </p:blipFill>
        <p:spPr bwMode="auto">
          <a:xfrm>
            <a:off x="4499992" y="-27383"/>
            <a:ext cx="4348956"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55874" t="20244" r="13812" b="27064"/>
          <a:stretch/>
        </p:blipFill>
        <p:spPr bwMode="auto">
          <a:xfrm>
            <a:off x="539552" y="2276872"/>
            <a:ext cx="4032448"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55698" t="19520" r="13988" b="28141"/>
          <a:stretch/>
        </p:blipFill>
        <p:spPr bwMode="auto">
          <a:xfrm>
            <a:off x="4508566" y="2265725"/>
            <a:ext cx="4239898"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995936" y="908720"/>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3995936" y="3212975"/>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3995936" y="5445223"/>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B0E9A115-E5AA-41CE-848F-6CE3320685CD}" type="datetime1">
              <a:rPr lang="en-IN" smtClean="0"/>
              <a:t>06-08-2024</a:t>
            </a:fld>
            <a:endParaRPr lang="en-IN" dirty="0"/>
          </a:p>
        </p:txBody>
      </p:sp>
    </p:spTree>
    <p:extLst>
      <p:ext uri="{BB962C8B-B14F-4D97-AF65-F5344CB8AC3E}">
        <p14:creationId xmlns:p14="http://schemas.microsoft.com/office/powerpoint/2010/main" val="424207956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Systems</a:t>
            </a:r>
            <a:endParaRPr lang="en-IN" dirty="0"/>
          </a:p>
        </p:txBody>
      </p:sp>
      <p:sp>
        <p:nvSpPr>
          <p:cNvPr id="3" name="Content Placeholder 2"/>
          <p:cNvSpPr>
            <a:spLocks noGrp="1"/>
          </p:cNvSpPr>
          <p:nvPr>
            <p:ph idx="1"/>
          </p:nvPr>
        </p:nvSpPr>
        <p:spPr/>
        <p:txBody>
          <a:bodyPr>
            <a:normAutofit/>
          </a:bodyPr>
          <a:lstStyle/>
          <a:p>
            <a:r>
              <a:rPr lang="en-IN" sz="2400" dirty="0" smtClean="0"/>
              <a:t>Special purpose OS</a:t>
            </a:r>
          </a:p>
          <a:p>
            <a:r>
              <a:rPr lang="en-IN" sz="2400" b="1" u="sng" dirty="0" smtClean="0"/>
              <a:t>Used when rigid time requirements have been placed on the processing.</a:t>
            </a:r>
          </a:p>
          <a:p>
            <a:endParaRPr lang="en-IN" sz="2400" dirty="0" smtClean="0"/>
          </a:p>
          <a:p>
            <a:endParaRPr lang="en-IN" sz="2400" dirty="0"/>
          </a:p>
          <a:p>
            <a:endParaRPr lang="en-IN" sz="2400" dirty="0" smtClean="0"/>
          </a:p>
          <a:p>
            <a:r>
              <a:rPr lang="en-IN" sz="2400" dirty="0" smtClean="0"/>
              <a:t>Often used as control device in Dedicated applications.</a:t>
            </a:r>
          </a:p>
          <a:p>
            <a:endParaRPr lang="en-IN" sz="2400" dirty="0"/>
          </a:p>
        </p:txBody>
      </p:sp>
      <p:sp>
        <p:nvSpPr>
          <p:cNvPr id="4" name="Date Placeholder 3"/>
          <p:cNvSpPr>
            <a:spLocks noGrp="1"/>
          </p:cNvSpPr>
          <p:nvPr>
            <p:ph type="dt" sz="half" idx="10"/>
          </p:nvPr>
        </p:nvSpPr>
        <p:spPr/>
        <p:txBody>
          <a:bodyPr/>
          <a:lstStyle/>
          <a:p>
            <a:fld id="{9BA04ACB-0B2B-496A-8182-1B14011CB24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125</a:t>
            </a:fld>
            <a:endParaRPr lang="en-IN"/>
          </a:p>
        </p:txBody>
      </p:sp>
    </p:spTree>
    <p:extLst>
      <p:ext uri="{BB962C8B-B14F-4D97-AF65-F5344CB8AC3E}">
        <p14:creationId xmlns:p14="http://schemas.microsoft.com/office/powerpoint/2010/main" val="40188954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Systems</a:t>
            </a:r>
            <a:endParaRPr lang="en-IN" dirty="0"/>
          </a:p>
        </p:txBody>
      </p:sp>
      <p:sp>
        <p:nvSpPr>
          <p:cNvPr id="3" name="Content Placeholder 2"/>
          <p:cNvSpPr>
            <a:spLocks noGrp="1"/>
          </p:cNvSpPr>
          <p:nvPr>
            <p:ph idx="1"/>
          </p:nvPr>
        </p:nvSpPr>
        <p:spPr/>
        <p:txBody>
          <a:bodyPr>
            <a:normAutofit/>
          </a:bodyPr>
          <a:lstStyle/>
          <a:p>
            <a:r>
              <a:rPr lang="en-IN" sz="2400" dirty="0"/>
              <a:t>Real-time operating systems (RTOS) are used in environments where </a:t>
            </a:r>
            <a:r>
              <a:rPr lang="en-IN" sz="2400" b="1" dirty="0"/>
              <a:t>a large number of events, mostly external to the computer system, must be accepted and processed in a short time or within certain deadlines. </a:t>
            </a:r>
            <a:endParaRPr lang="en-IN" sz="2400" b="1" dirty="0" smtClean="0"/>
          </a:p>
        </p:txBody>
      </p:sp>
      <p:sp>
        <p:nvSpPr>
          <p:cNvPr id="4" name="Date Placeholder 3"/>
          <p:cNvSpPr>
            <a:spLocks noGrp="1"/>
          </p:cNvSpPr>
          <p:nvPr>
            <p:ph type="dt" sz="half" idx="10"/>
          </p:nvPr>
        </p:nvSpPr>
        <p:spPr/>
        <p:txBody>
          <a:bodyPr/>
          <a:lstStyle/>
          <a:p>
            <a:fld id="{9BA04ACB-0B2B-496A-8182-1B14011CB24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126</a:t>
            </a:fld>
            <a:endParaRPr lang="en-IN"/>
          </a:p>
        </p:txBody>
      </p:sp>
    </p:spTree>
    <p:extLst>
      <p:ext uri="{BB962C8B-B14F-4D97-AF65-F5344CB8AC3E}">
        <p14:creationId xmlns:p14="http://schemas.microsoft.com/office/powerpoint/2010/main" val="29599853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Systems</a:t>
            </a:r>
            <a:endParaRPr lang="en-IN" dirty="0"/>
          </a:p>
        </p:txBody>
      </p:sp>
      <p:sp>
        <p:nvSpPr>
          <p:cNvPr id="3" name="Content Placeholder 2"/>
          <p:cNvSpPr>
            <a:spLocks noGrp="1"/>
          </p:cNvSpPr>
          <p:nvPr>
            <p:ph idx="1"/>
          </p:nvPr>
        </p:nvSpPr>
        <p:spPr/>
        <p:txBody>
          <a:bodyPr>
            <a:normAutofit/>
          </a:bodyPr>
          <a:lstStyle/>
          <a:p>
            <a:pPr marL="0" indent="0">
              <a:buNone/>
            </a:pPr>
            <a:r>
              <a:rPr lang="en-IN" sz="2400" dirty="0" smtClean="0"/>
              <a:t>Examples </a:t>
            </a:r>
            <a:r>
              <a:rPr lang="en-IN" sz="2400" dirty="0"/>
              <a:t>of the real-time operating systems: </a:t>
            </a:r>
            <a:endParaRPr lang="en-IN" sz="2400" dirty="0" smtClean="0"/>
          </a:p>
          <a:p>
            <a:r>
              <a:rPr lang="en-IN" sz="2400" dirty="0" smtClean="0"/>
              <a:t>Airline </a:t>
            </a:r>
            <a:r>
              <a:rPr lang="en-IN" sz="2400" dirty="0"/>
              <a:t>traffic control systems, </a:t>
            </a:r>
            <a:endParaRPr lang="en-IN" sz="2400" dirty="0" smtClean="0"/>
          </a:p>
          <a:p>
            <a:r>
              <a:rPr lang="en-IN" sz="2400" dirty="0" smtClean="0"/>
              <a:t>Command </a:t>
            </a:r>
            <a:r>
              <a:rPr lang="en-IN" sz="2400" dirty="0"/>
              <a:t>Control Systems, </a:t>
            </a:r>
            <a:endParaRPr lang="en-IN" sz="2400" dirty="0" smtClean="0"/>
          </a:p>
          <a:p>
            <a:r>
              <a:rPr lang="en-IN" sz="2400" dirty="0" smtClean="0"/>
              <a:t>Industrial </a:t>
            </a:r>
            <a:r>
              <a:rPr lang="en-IN" sz="2400" dirty="0"/>
              <a:t>control, </a:t>
            </a:r>
            <a:endParaRPr lang="en-IN" sz="2400" dirty="0" smtClean="0"/>
          </a:p>
          <a:p>
            <a:r>
              <a:rPr lang="en-IN" sz="2400" dirty="0" smtClean="0"/>
              <a:t>Telephone </a:t>
            </a:r>
            <a:r>
              <a:rPr lang="en-IN" sz="2400" dirty="0"/>
              <a:t>switching equipment, </a:t>
            </a:r>
            <a:endParaRPr lang="en-IN" sz="2400" dirty="0" smtClean="0"/>
          </a:p>
          <a:p>
            <a:r>
              <a:rPr lang="en-IN" sz="2400" dirty="0" smtClean="0"/>
              <a:t>Flight </a:t>
            </a:r>
            <a:r>
              <a:rPr lang="en-IN" sz="2400" dirty="0"/>
              <a:t>control, and </a:t>
            </a:r>
            <a:endParaRPr lang="en-IN" sz="2400" dirty="0" smtClean="0"/>
          </a:p>
          <a:p>
            <a:r>
              <a:rPr lang="en-IN" sz="2400" dirty="0" smtClean="0"/>
              <a:t>Real-time </a:t>
            </a:r>
            <a:r>
              <a:rPr lang="en-IN" sz="2400" dirty="0"/>
              <a:t>simulations.</a:t>
            </a:r>
          </a:p>
        </p:txBody>
      </p:sp>
      <p:sp>
        <p:nvSpPr>
          <p:cNvPr id="4" name="Date Placeholder 3"/>
          <p:cNvSpPr>
            <a:spLocks noGrp="1"/>
          </p:cNvSpPr>
          <p:nvPr>
            <p:ph type="dt" sz="half" idx="10"/>
          </p:nvPr>
        </p:nvSpPr>
        <p:spPr/>
        <p:txBody>
          <a:bodyPr/>
          <a:lstStyle/>
          <a:p>
            <a:fld id="{9BA04ACB-0B2B-496A-8182-1B14011CB24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127</a:t>
            </a:fld>
            <a:endParaRPr lang="en-IN"/>
          </a:p>
        </p:txBody>
      </p:sp>
    </p:spTree>
    <p:extLst>
      <p:ext uri="{BB962C8B-B14F-4D97-AF65-F5344CB8AC3E}">
        <p14:creationId xmlns:p14="http://schemas.microsoft.com/office/powerpoint/2010/main" val="18322535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Systems</a:t>
            </a:r>
            <a:endParaRPr lang="en-IN" dirty="0"/>
          </a:p>
        </p:txBody>
      </p:sp>
      <p:sp>
        <p:nvSpPr>
          <p:cNvPr id="3" name="Content Placeholder 2"/>
          <p:cNvSpPr>
            <a:spLocks noGrp="1"/>
          </p:cNvSpPr>
          <p:nvPr>
            <p:ph idx="1"/>
          </p:nvPr>
        </p:nvSpPr>
        <p:spPr/>
        <p:txBody>
          <a:bodyPr>
            <a:normAutofit/>
          </a:bodyPr>
          <a:lstStyle/>
          <a:p>
            <a:r>
              <a:rPr lang="en-IN" sz="2400" dirty="0" smtClean="0"/>
              <a:t>Real Time Systems </a:t>
            </a:r>
            <a:r>
              <a:rPr lang="en-IN" sz="2400" b="1" u="sng" dirty="0" smtClean="0"/>
              <a:t>functions correctly only if it returns the correct result within its time constraints.</a:t>
            </a:r>
          </a:p>
          <a:p>
            <a:endParaRPr lang="en-IN" sz="2400" dirty="0" smtClean="0"/>
          </a:p>
          <a:p>
            <a:r>
              <a:rPr lang="en-IN" sz="2400" dirty="0" smtClean="0"/>
              <a:t>In Contrast-</a:t>
            </a:r>
          </a:p>
          <a:p>
            <a:pPr lvl="1"/>
            <a:r>
              <a:rPr lang="en-IN" sz="2400" dirty="0" smtClean="0"/>
              <a:t>Time Sharing Systems, </a:t>
            </a:r>
            <a:r>
              <a:rPr lang="en-IN" sz="2400" b="1" u="sng" dirty="0" smtClean="0"/>
              <a:t>where it is desirable but not mandatory to respond quickly.</a:t>
            </a:r>
          </a:p>
          <a:p>
            <a:pPr lvl="1"/>
            <a:r>
              <a:rPr lang="en-IN" sz="2400" dirty="0" smtClean="0"/>
              <a:t>Batch System, which may have </a:t>
            </a:r>
            <a:r>
              <a:rPr lang="en-IN" sz="2400" b="1" u="sng" dirty="0" smtClean="0"/>
              <a:t>no time constraints at all.</a:t>
            </a:r>
            <a:endParaRPr lang="en-IN" sz="2400" b="1" u="sng" dirty="0"/>
          </a:p>
        </p:txBody>
      </p:sp>
      <p:sp>
        <p:nvSpPr>
          <p:cNvPr id="4" name="Date Placeholder 3"/>
          <p:cNvSpPr>
            <a:spLocks noGrp="1"/>
          </p:cNvSpPr>
          <p:nvPr>
            <p:ph type="dt" sz="half" idx="10"/>
          </p:nvPr>
        </p:nvSpPr>
        <p:spPr/>
        <p:txBody>
          <a:bodyPr/>
          <a:lstStyle/>
          <a:p>
            <a:fld id="{D369C302-3577-4A48-BE42-BA0A723469E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128</a:t>
            </a:fld>
            <a:endParaRPr lang="en-IN"/>
          </a:p>
        </p:txBody>
      </p:sp>
      <p:sp>
        <p:nvSpPr>
          <p:cNvPr id="7" name="Rectangle 6"/>
          <p:cNvSpPr/>
          <p:nvPr/>
        </p:nvSpPr>
        <p:spPr>
          <a:xfrm>
            <a:off x="346804" y="2780928"/>
            <a:ext cx="8473667" cy="187220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850752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pPr marL="0" indent="0">
              <a:buNone/>
            </a:pPr>
            <a:r>
              <a:rPr lang="en-IN" sz="2400" b="1" dirty="0"/>
              <a:t>Two types of Real-Time Operating System which are as follows:</a:t>
            </a:r>
            <a:endParaRPr lang="en-IN" sz="2400" dirty="0"/>
          </a:p>
          <a:p>
            <a:r>
              <a:rPr lang="en-IN" sz="2400" dirty="0"/>
              <a:t>Hard Real-Time </a:t>
            </a:r>
            <a:r>
              <a:rPr lang="en-IN" sz="2400" dirty="0" smtClean="0"/>
              <a:t>Systems</a:t>
            </a:r>
            <a:r>
              <a:rPr lang="en-IN" sz="2400" dirty="0"/>
              <a:t/>
            </a:r>
            <a:br>
              <a:rPr lang="en-IN" sz="2400" dirty="0"/>
            </a:br>
            <a:endParaRPr lang="en-IN" sz="2400" dirty="0" smtClean="0"/>
          </a:p>
          <a:p>
            <a:r>
              <a:rPr lang="en-IN" sz="2400" dirty="0" smtClean="0"/>
              <a:t>Soft </a:t>
            </a:r>
            <a:r>
              <a:rPr lang="en-IN" sz="2400" dirty="0"/>
              <a:t>Real-Time </a:t>
            </a:r>
            <a:r>
              <a:rPr lang="en-IN" sz="2400" dirty="0" smtClean="0"/>
              <a:t>Systems</a:t>
            </a:r>
            <a:r>
              <a:rPr lang="en-IN" sz="2400" dirty="0"/>
              <a:t/>
            </a:r>
            <a:br>
              <a:rPr lang="en-IN" sz="2400" dirty="0"/>
            </a:br>
            <a:endParaRPr lang="en-IN" sz="2400" dirty="0"/>
          </a:p>
        </p:txBody>
      </p:sp>
      <p:sp>
        <p:nvSpPr>
          <p:cNvPr id="4" name="Date Placeholder 3"/>
          <p:cNvSpPr>
            <a:spLocks noGrp="1"/>
          </p:cNvSpPr>
          <p:nvPr>
            <p:ph type="dt" sz="half" idx="10"/>
          </p:nvPr>
        </p:nvSpPr>
        <p:spPr/>
        <p:txBody>
          <a:bodyPr/>
          <a:lstStyle/>
          <a:p>
            <a:fld id="{5D33208B-EC8D-4CA1-A445-17E8DBA7A2A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129</a:t>
            </a:fld>
            <a:endParaRPr lang="en-IN"/>
          </a:p>
        </p:txBody>
      </p:sp>
    </p:spTree>
    <p:extLst>
      <p:ext uri="{BB962C8B-B14F-4D97-AF65-F5344CB8AC3E}">
        <p14:creationId xmlns:p14="http://schemas.microsoft.com/office/powerpoint/2010/main" val="2267838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a:t>
            </a:r>
            <a:r>
              <a:rPr lang="en-IN" b="1" dirty="0" smtClean="0"/>
              <a:t>Inclusion</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smtClean="0"/>
              <a:t>User </a:t>
            </a:r>
            <a:r>
              <a:rPr lang="en-IN" sz="2400" b="1" dirty="0"/>
              <a:t>defined files</a:t>
            </a:r>
            <a:r>
              <a:rPr lang="en-IN" sz="2400" dirty="0"/>
              <a:t>: </a:t>
            </a:r>
            <a:endParaRPr lang="en-IN" sz="2400" dirty="0" smtClean="0"/>
          </a:p>
          <a:p>
            <a:r>
              <a:rPr lang="en-IN" sz="2400" dirty="0" smtClean="0"/>
              <a:t>When </a:t>
            </a:r>
            <a:r>
              <a:rPr lang="en-IN" sz="2400" dirty="0"/>
              <a:t>a program becomes very large, it is good practice to divide it into smaller files and include </a:t>
            </a:r>
            <a:r>
              <a:rPr lang="en-IN" sz="2400" dirty="0" smtClean="0"/>
              <a:t>it whenever </a:t>
            </a:r>
            <a:r>
              <a:rPr lang="en-IN" sz="2400" dirty="0"/>
              <a:t>needed. These types of files are user defined files. </a:t>
            </a:r>
            <a:endParaRPr lang="en-IN" sz="2400" dirty="0" smtClean="0"/>
          </a:p>
          <a:p>
            <a:endParaRPr lang="en-IN" sz="2400" dirty="0" smtClean="0"/>
          </a:p>
          <a:p>
            <a:r>
              <a:rPr lang="en-IN" sz="2400" dirty="0" smtClean="0"/>
              <a:t>These </a:t>
            </a:r>
            <a:r>
              <a:rPr lang="en-IN" sz="2400" dirty="0"/>
              <a:t>files can be included as: #</a:t>
            </a:r>
            <a:r>
              <a:rPr lang="en-IN" sz="2400" dirty="0" err="1"/>
              <a:t>include"</a:t>
            </a:r>
            <a:r>
              <a:rPr lang="en-IN" sz="2400" i="1" dirty="0" err="1"/>
              <a:t>filename</a:t>
            </a:r>
            <a:r>
              <a:rPr lang="en-IN" sz="2400" dirty="0"/>
              <a:t>" </a:t>
            </a:r>
          </a:p>
        </p:txBody>
      </p:sp>
      <p:sp>
        <p:nvSpPr>
          <p:cNvPr id="4" name="Date Placeholder 3"/>
          <p:cNvSpPr>
            <a:spLocks noGrp="1"/>
          </p:cNvSpPr>
          <p:nvPr>
            <p:ph type="dt" sz="half" idx="10"/>
          </p:nvPr>
        </p:nvSpPr>
        <p:spPr/>
        <p:txBody>
          <a:bodyPr/>
          <a:lstStyle/>
          <a:p>
            <a:fld id="{7596E2AD-0229-4364-9FD1-A06AC046C88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13</a:t>
            </a:fld>
            <a:endParaRPr lang="en-IN"/>
          </a:p>
        </p:txBody>
      </p:sp>
    </p:spTree>
    <p:extLst>
      <p:ext uri="{BB962C8B-B14F-4D97-AF65-F5344CB8AC3E}">
        <p14:creationId xmlns:p14="http://schemas.microsoft.com/office/powerpoint/2010/main" val="1107348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r>
              <a:rPr lang="en-IN" dirty="0" smtClean="0"/>
              <a:t>:</a:t>
            </a:r>
            <a:endParaRPr lang="en-IN" dirty="0"/>
          </a:p>
        </p:txBody>
      </p:sp>
      <p:sp>
        <p:nvSpPr>
          <p:cNvPr id="3" name="Content Placeholder 2"/>
          <p:cNvSpPr>
            <a:spLocks noGrp="1"/>
          </p:cNvSpPr>
          <p:nvPr>
            <p:ph sz="half" idx="2"/>
          </p:nvPr>
        </p:nvSpPr>
        <p:spPr>
          <a:xfrm>
            <a:off x="457200" y="980728"/>
            <a:ext cx="4040188" cy="5400600"/>
          </a:xfrm>
        </p:spPr>
        <p:txBody>
          <a:bodyPr>
            <a:normAutofit/>
          </a:bodyPr>
          <a:lstStyle/>
          <a:p>
            <a:r>
              <a:rPr lang="en-IN" dirty="0" smtClean="0"/>
              <a:t>These </a:t>
            </a:r>
            <a:r>
              <a:rPr lang="en-IN" dirty="0"/>
              <a:t>OSs are meant for the applications where time </a:t>
            </a:r>
            <a:r>
              <a:rPr lang="en-IN" b="1" u="sng" dirty="0"/>
              <a:t>constraints are very strict and even the shortest possible delay is not acceptable. </a:t>
            </a:r>
            <a:endParaRPr lang="en-IN" b="1" u="sng" dirty="0" smtClean="0"/>
          </a:p>
          <a:p>
            <a:endParaRPr lang="en-IN" dirty="0" smtClean="0"/>
          </a:p>
          <a:p>
            <a:r>
              <a:rPr lang="en-IN" dirty="0" smtClean="0"/>
              <a:t>These systems are built for saving life like </a:t>
            </a:r>
            <a:r>
              <a:rPr lang="en-IN" b="1" u="sng" dirty="0" smtClean="0"/>
              <a:t>automatic parachutes or air bags </a:t>
            </a:r>
            <a:r>
              <a:rPr lang="en-IN" dirty="0" smtClean="0"/>
              <a:t>which are required to be readily available in case of any accident. </a:t>
            </a:r>
          </a:p>
          <a:p>
            <a:endParaRPr lang="en-IN" dirty="0" smtClean="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r>
              <a:rPr lang="en-IN" dirty="0" smtClean="0"/>
              <a:t>:</a:t>
            </a:r>
            <a:endParaRPr lang="en-IN" dirty="0"/>
          </a:p>
        </p:txBody>
      </p:sp>
      <p:sp>
        <p:nvSpPr>
          <p:cNvPr id="9" name="Content Placeholder 8"/>
          <p:cNvSpPr>
            <a:spLocks noGrp="1"/>
          </p:cNvSpPr>
          <p:nvPr>
            <p:ph sz="quarter" idx="4"/>
          </p:nvPr>
        </p:nvSpPr>
        <p:spPr>
          <a:xfrm>
            <a:off x="4645025" y="980728"/>
            <a:ext cx="4041775" cy="5145435"/>
          </a:xfrm>
        </p:spPr>
        <p:txBody>
          <a:bodyPr>
            <a:normAutofit/>
          </a:bodyPr>
          <a:lstStyle/>
          <a:p>
            <a:r>
              <a:rPr lang="en-IN" dirty="0"/>
              <a:t>These OSs are for applications where for </a:t>
            </a:r>
            <a:r>
              <a:rPr lang="en-IN" b="1" u="sng" dirty="0"/>
              <a:t>time-constraint is less strict</a:t>
            </a:r>
            <a:r>
              <a:rPr lang="en-IN" b="1" u="sng" dirty="0" smtClean="0"/>
              <a:t>.</a:t>
            </a:r>
          </a:p>
        </p:txBody>
      </p:sp>
      <p:sp>
        <p:nvSpPr>
          <p:cNvPr id="4" name="Date Placeholder 3"/>
          <p:cNvSpPr>
            <a:spLocks noGrp="1"/>
          </p:cNvSpPr>
          <p:nvPr>
            <p:ph type="dt" sz="half" idx="10"/>
          </p:nvPr>
        </p:nvSpPr>
        <p:spPr/>
        <p:txBody>
          <a:bodyPr/>
          <a:lstStyle/>
          <a:p>
            <a:fld id="{042B70D5-C83E-4704-A495-FCF673E937C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130</a:t>
            </a:fld>
            <a:endParaRPr lang="en-IN"/>
          </a:p>
        </p:txBody>
      </p:sp>
    </p:spTree>
    <p:extLst>
      <p:ext uri="{BB962C8B-B14F-4D97-AF65-F5344CB8AC3E}">
        <p14:creationId xmlns:p14="http://schemas.microsoft.com/office/powerpoint/2010/main" val="284854570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r>
              <a:rPr lang="en-IN" dirty="0" smtClean="0"/>
              <a:t>:</a:t>
            </a:r>
            <a:endParaRPr lang="en-IN" dirty="0"/>
          </a:p>
        </p:txBody>
      </p:sp>
      <p:sp>
        <p:nvSpPr>
          <p:cNvPr id="3" name="Content Placeholder 2"/>
          <p:cNvSpPr>
            <a:spLocks noGrp="1"/>
          </p:cNvSpPr>
          <p:nvPr>
            <p:ph sz="half" idx="2"/>
          </p:nvPr>
        </p:nvSpPr>
        <p:spPr>
          <a:xfrm>
            <a:off x="457200" y="980728"/>
            <a:ext cx="4040188" cy="5145435"/>
          </a:xfrm>
        </p:spPr>
        <p:txBody>
          <a:bodyPr>
            <a:normAutofit/>
          </a:bodyPr>
          <a:lstStyle/>
          <a:p>
            <a:r>
              <a:rPr lang="en-IN" dirty="0" smtClean="0"/>
              <a:t>This </a:t>
            </a:r>
            <a:r>
              <a:rPr lang="en-IN" dirty="0"/>
              <a:t>type of system </a:t>
            </a:r>
            <a:r>
              <a:rPr lang="en-IN" b="1" u="sng" dirty="0"/>
              <a:t>can never miss its deadline. </a:t>
            </a:r>
          </a:p>
          <a:p>
            <a:endParaRPr lang="en-IN" dirty="0" smtClean="0"/>
          </a:p>
          <a:p>
            <a:r>
              <a:rPr lang="en-IN" dirty="0" smtClean="0"/>
              <a:t>Missing </a:t>
            </a:r>
            <a:r>
              <a:rPr lang="en-IN" dirty="0"/>
              <a:t>the deadline </a:t>
            </a:r>
            <a:r>
              <a:rPr lang="en-IN" b="1" u="sng" dirty="0"/>
              <a:t>may have disastrous consequences. </a:t>
            </a:r>
            <a:endParaRPr lang="en-IN" b="1" u="sng" dirty="0" smtClean="0"/>
          </a:p>
          <a:p>
            <a:endParaRPr lang="en-IN" dirty="0"/>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r>
              <a:rPr lang="en-IN" dirty="0" smtClean="0"/>
              <a:t>:</a:t>
            </a:r>
            <a:endParaRPr lang="en-IN" dirty="0"/>
          </a:p>
        </p:txBody>
      </p:sp>
      <p:sp>
        <p:nvSpPr>
          <p:cNvPr id="9" name="Content Placeholder 8"/>
          <p:cNvSpPr>
            <a:spLocks noGrp="1"/>
          </p:cNvSpPr>
          <p:nvPr>
            <p:ph sz="quarter" idx="4"/>
          </p:nvPr>
        </p:nvSpPr>
        <p:spPr>
          <a:xfrm>
            <a:off x="4644008" y="836712"/>
            <a:ext cx="4041775" cy="5145435"/>
          </a:xfrm>
        </p:spPr>
        <p:txBody>
          <a:bodyPr>
            <a:normAutofit/>
          </a:bodyPr>
          <a:lstStyle/>
          <a:p>
            <a:r>
              <a:rPr lang="en-IN" dirty="0" smtClean="0"/>
              <a:t>This </a:t>
            </a:r>
            <a:r>
              <a:rPr lang="en-IN" dirty="0"/>
              <a:t>type of system </a:t>
            </a:r>
            <a:r>
              <a:rPr lang="en-IN" b="1" u="sng" dirty="0"/>
              <a:t>can miss its deadline occasionally with some acceptably low probability. </a:t>
            </a:r>
            <a:endParaRPr lang="en-IN" b="1" u="sng" dirty="0" smtClean="0"/>
          </a:p>
          <a:p>
            <a:endParaRPr lang="en-IN" dirty="0"/>
          </a:p>
          <a:p>
            <a:r>
              <a:rPr lang="en-IN" dirty="0" smtClean="0"/>
              <a:t>Missing </a:t>
            </a:r>
            <a:r>
              <a:rPr lang="en-IN" dirty="0"/>
              <a:t>the deadline have </a:t>
            </a:r>
            <a:r>
              <a:rPr lang="en-IN" b="1" u="sng" dirty="0"/>
              <a:t>no disastrous consequences. </a:t>
            </a:r>
          </a:p>
        </p:txBody>
      </p:sp>
      <p:sp>
        <p:nvSpPr>
          <p:cNvPr id="4" name="Date Placeholder 3"/>
          <p:cNvSpPr>
            <a:spLocks noGrp="1"/>
          </p:cNvSpPr>
          <p:nvPr>
            <p:ph type="dt" sz="half" idx="10"/>
          </p:nvPr>
        </p:nvSpPr>
        <p:spPr/>
        <p:txBody>
          <a:bodyPr/>
          <a:lstStyle/>
          <a:p>
            <a:fld id="{042B70D5-C83E-4704-A495-FCF673E937C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131</a:t>
            </a:fld>
            <a:endParaRPr lang="en-IN"/>
          </a:p>
        </p:txBody>
      </p:sp>
    </p:spTree>
    <p:extLst>
      <p:ext uri="{BB962C8B-B14F-4D97-AF65-F5344CB8AC3E}">
        <p14:creationId xmlns:p14="http://schemas.microsoft.com/office/powerpoint/2010/main" val="5887388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r>
              <a:rPr lang="en-IN" dirty="0" smtClean="0"/>
              <a:t>:</a:t>
            </a:r>
            <a:endParaRPr lang="en-IN" dirty="0"/>
          </a:p>
        </p:txBody>
      </p:sp>
      <p:sp>
        <p:nvSpPr>
          <p:cNvPr id="3" name="Content Placeholder 2"/>
          <p:cNvSpPr>
            <a:spLocks noGrp="1"/>
          </p:cNvSpPr>
          <p:nvPr>
            <p:ph sz="half" idx="2"/>
          </p:nvPr>
        </p:nvSpPr>
        <p:spPr>
          <a:xfrm>
            <a:off x="457200" y="980728"/>
            <a:ext cx="4040188" cy="5145435"/>
          </a:xfrm>
        </p:spPr>
        <p:txBody>
          <a:bodyPr>
            <a:normAutofit/>
          </a:bodyPr>
          <a:lstStyle/>
          <a:p>
            <a:r>
              <a:rPr lang="en-IN" dirty="0" smtClean="0"/>
              <a:t>The </a:t>
            </a:r>
            <a:r>
              <a:rPr lang="en-IN" dirty="0"/>
              <a:t>usefulness of result produced by a hard real time system decreases abruptly </a:t>
            </a:r>
            <a:r>
              <a:rPr lang="en-IN" b="1" u="sng" dirty="0" smtClean="0"/>
              <a:t>if </a:t>
            </a:r>
            <a:r>
              <a:rPr lang="en-IN" b="1" u="sng" dirty="0"/>
              <a:t>tardiness increases. </a:t>
            </a:r>
            <a:endParaRPr lang="en-IN" b="1" u="sng" dirty="0" smtClean="0"/>
          </a:p>
          <a:p>
            <a:pPr marL="0" indent="0">
              <a:buNone/>
            </a:pPr>
            <a:r>
              <a:rPr lang="en-IN" b="1" dirty="0" smtClean="0"/>
              <a:t>Examples:</a:t>
            </a:r>
            <a:endParaRPr lang="en-IN" b="1" dirty="0"/>
          </a:p>
          <a:p>
            <a:r>
              <a:rPr lang="en-IN" b="1" dirty="0"/>
              <a:t>Satellite </a:t>
            </a:r>
            <a:r>
              <a:rPr lang="en-IN" b="1" dirty="0" smtClean="0"/>
              <a:t>launch system</a:t>
            </a:r>
          </a:p>
          <a:p>
            <a:r>
              <a:rPr lang="en-IN" b="1" dirty="0" smtClean="0"/>
              <a:t>Railway signalling </a:t>
            </a:r>
            <a:r>
              <a:rPr lang="en-IN" b="1" dirty="0"/>
              <a:t>system</a:t>
            </a:r>
            <a:endParaRPr lang="en-IN" b="1" dirty="0" smtClean="0"/>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r>
              <a:rPr lang="en-IN" dirty="0" smtClean="0"/>
              <a:t>:</a:t>
            </a:r>
            <a:endParaRPr lang="en-IN" dirty="0"/>
          </a:p>
        </p:txBody>
      </p:sp>
      <p:sp>
        <p:nvSpPr>
          <p:cNvPr id="9" name="Content Placeholder 8"/>
          <p:cNvSpPr>
            <a:spLocks noGrp="1"/>
          </p:cNvSpPr>
          <p:nvPr>
            <p:ph sz="quarter" idx="4"/>
          </p:nvPr>
        </p:nvSpPr>
        <p:spPr>
          <a:xfrm>
            <a:off x="4645025" y="980729"/>
            <a:ext cx="4041775" cy="4896544"/>
          </a:xfrm>
        </p:spPr>
        <p:txBody>
          <a:bodyPr>
            <a:normAutofit/>
          </a:bodyPr>
          <a:lstStyle/>
          <a:p>
            <a:r>
              <a:rPr lang="en-IN" dirty="0" smtClean="0"/>
              <a:t>The </a:t>
            </a:r>
            <a:r>
              <a:rPr lang="en-IN" dirty="0"/>
              <a:t>usefulness of result produced by a soft real time system decreases gradually with increase in tardiness. </a:t>
            </a:r>
            <a:endParaRPr lang="en-IN" dirty="0" smtClean="0"/>
          </a:p>
          <a:p>
            <a:pPr marL="0" indent="0">
              <a:buNone/>
            </a:pPr>
            <a:r>
              <a:rPr lang="en-IN" dirty="0" smtClean="0"/>
              <a:t>Examples:</a:t>
            </a:r>
          </a:p>
          <a:p>
            <a:r>
              <a:rPr lang="en-IN" b="1" dirty="0" smtClean="0"/>
              <a:t>Telephone switches. </a:t>
            </a:r>
          </a:p>
          <a:p>
            <a:r>
              <a:rPr lang="en-IN" b="1" dirty="0"/>
              <a:t>Multimedia Transmission and Reception</a:t>
            </a:r>
          </a:p>
          <a:p>
            <a:r>
              <a:rPr lang="en-IN" b="1" dirty="0" smtClean="0"/>
              <a:t>DVD Player</a:t>
            </a:r>
          </a:p>
          <a:p>
            <a:r>
              <a:rPr lang="en-IN" dirty="0" smtClean="0"/>
              <a:t>Web </a:t>
            </a:r>
            <a:r>
              <a:rPr lang="en-IN" dirty="0"/>
              <a:t>browsing </a:t>
            </a:r>
            <a:endParaRPr lang="en-IN" dirty="0" smtClean="0"/>
          </a:p>
          <a:p>
            <a:r>
              <a:rPr lang="en-IN" dirty="0" smtClean="0"/>
              <a:t>Gaming-</a:t>
            </a:r>
            <a:r>
              <a:rPr lang="en-IN" b="1" dirty="0" smtClean="0"/>
              <a:t>Computer </a:t>
            </a:r>
            <a:r>
              <a:rPr lang="en-IN" b="1" dirty="0"/>
              <a:t>Games </a:t>
            </a:r>
          </a:p>
          <a:p>
            <a:endParaRPr lang="en-IN" b="1" dirty="0"/>
          </a:p>
          <a:p>
            <a:endParaRPr lang="en-IN" dirty="0"/>
          </a:p>
        </p:txBody>
      </p:sp>
      <p:sp>
        <p:nvSpPr>
          <p:cNvPr id="4" name="Date Placeholder 3"/>
          <p:cNvSpPr>
            <a:spLocks noGrp="1"/>
          </p:cNvSpPr>
          <p:nvPr>
            <p:ph type="dt" sz="half" idx="10"/>
          </p:nvPr>
        </p:nvSpPr>
        <p:spPr/>
        <p:txBody>
          <a:bodyPr/>
          <a:lstStyle/>
          <a:p>
            <a:fld id="{B8C89229-E51C-4748-AEF1-3C8B3BAB1A90}" type="datetime1">
              <a:rPr lang="en-IN" smtClean="0"/>
              <a:t>06-08-2024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132</a:t>
            </a:fld>
            <a:endParaRPr lang="en-IN"/>
          </a:p>
        </p:txBody>
      </p:sp>
      <p:sp>
        <p:nvSpPr>
          <p:cNvPr id="2" name="Rectangle 1"/>
          <p:cNvSpPr/>
          <p:nvPr/>
        </p:nvSpPr>
        <p:spPr>
          <a:xfrm>
            <a:off x="782229" y="5982379"/>
            <a:ext cx="7488832" cy="830997"/>
          </a:xfrm>
          <a:prstGeom prst="rect">
            <a:avLst/>
          </a:prstGeom>
        </p:spPr>
        <p:txBody>
          <a:bodyPr wrap="square">
            <a:spAutoFit/>
          </a:bodyPr>
          <a:lstStyle/>
          <a:p>
            <a:pPr lvl="1"/>
            <a:r>
              <a:rPr lang="en-IN" sz="2400" dirty="0"/>
              <a:t>Tardiness </a:t>
            </a:r>
            <a:r>
              <a:rPr lang="en-IN" sz="2400" dirty="0" smtClean="0"/>
              <a:t>- </a:t>
            </a:r>
            <a:r>
              <a:rPr lang="en-IN" sz="2400" b="1" u="sng" dirty="0" smtClean="0"/>
              <a:t>How </a:t>
            </a:r>
            <a:r>
              <a:rPr lang="en-IN" sz="2400" b="1" u="sng" dirty="0"/>
              <a:t>late a real time system completes </a:t>
            </a:r>
            <a:r>
              <a:rPr lang="en-IN" sz="2400" dirty="0"/>
              <a:t>its task with respect to its deadline. </a:t>
            </a:r>
          </a:p>
        </p:txBody>
      </p:sp>
    </p:spTree>
    <p:extLst>
      <p:ext uri="{BB962C8B-B14F-4D97-AF65-F5344CB8AC3E}">
        <p14:creationId xmlns:p14="http://schemas.microsoft.com/office/powerpoint/2010/main" val="364262968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smtClean="0"/>
              <a:t>HRTS-</a:t>
            </a:r>
            <a:br>
              <a:rPr lang="en-US" dirty="0" smtClean="0"/>
            </a:br>
            <a:r>
              <a:rPr lang="en-US" dirty="0" smtClean="0"/>
              <a:t>Healthcare </a:t>
            </a:r>
            <a:r>
              <a:rPr lang="en-US" dirty="0"/>
              <a:t>and Patient </a:t>
            </a:r>
            <a:r>
              <a:rPr lang="en-US" dirty="0" smtClean="0"/>
              <a:t>Monitoring</a:t>
            </a:r>
            <a:endParaRPr lang="en-IN" dirty="0"/>
          </a:p>
        </p:txBody>
      </p:sp>
      <p:sp>
        <p:nvSpPr>
          <p:cNvPr id="11" name="Content Placeholder 10"/>
          <p:cNvSpPr>
            <a:spLocks noGrp="1"/>
          </p:cNvSpPr>
          <p:nvPr>
            <p:ph idx="1"/>
          </p:nvPr>
        </p:nvSpPr>
        <p:spPr/>
        <p:txBody>
          <a:bodyPr/>
          <a:lstStyle/>
          <a:p>
            <a:r>
              <a:rPr lang="en-US" sz="2400" dirty="0" smtClean="0"/>
              <a:t>How </a:t>
            </a:r>
            <a:r>
              <a:rPr lang="en-US" sz="2400" dirty="0"/>
              <a:t>quickly data is processed in healthcare can often mean the difference between life and death. </a:t>
            </a:r>
            <a:endParaRPr lang="en-US" sz="2400" dirty="0" smtClean="0"/>
          </a:p>
          <a:p>
            <a:r>
              <a:rPr lang="en-US" sz="2400" dirty="0" smtClean="0"/>
              <a:t>Real-time </a:t>
            </a:r>
            <a:r>
              <a:rPr lang="en-US" sz="2400" dirty="0"/>
              <a:t>systems are key to ensuring data from patient monitoring systems, such as heart rate monitors, is available to clinicians when and where they need it to keep patients safe and healthy.</a:t>
            </a:r>
            <a:endParaRPr lang="en-IN" sz="2400" dirty="0"/>
          </a:p>
        </p:txBody>
      </p:sp>
      <p:sp>
        <p:nvSpPr>
          <p:cNvPr id="7" name="Date Placeholder 6"/>
          <p:cNvSpPr>
            <a:spLocks noGrp="1"/>
          </p:cNvSpPr>
          <p:nvPr>
            <p:ph type="dt" sz="half" idx="10"/>
          </p:nvPr>
        </p:nvSpPr>
        <p:spPr/>
        <p:txBody>
          <a:bodyPr/>
          <a:lstStyle/>
          <a:p>
            <a:fld id="{5576EC5A-C040-4753-9A49-F474C0C77BF0}" type="datetime1">
              <a:rPr lang="en-IN" smtClean="0"/>
              <a:t>06-08-2024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A5669369-968C-4B3A-94C3-E2A4E5B88044}" type="slidenum">
              <a:rPr lang="en-IN" smtClean="0"/>
              <a:t>133</a:t>
            </a:fld>
            <a:endParaRPr lang="en-IN"/>
          </a:p>
        </p:txBody>
      </p:sp>
    </p:spTree>
    <p:extLst>
      <p:ext uri="{BB962C8B-B14F-4D97-AF65-F5344CB8AC3E}">
        <p14:creationId xmlns:p14="http://schemas.microsoft.com/office/powerpoint/2010/main" val="420054191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RTS</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134</a:t>
            </a:fld>
            <a:endParaRPr lang="en-IN"/>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1348"/>
          <a:stretch/>
        </p:blipFill>
        <p:spPr bwMode="auto">
          <a:xfrm>
            <a:off x="683568" y="1700808"/>
            <a:ext cx="7668064" cy="452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99297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576EC5A-C040-4753-9A49-F474C0C77BF0}" type="datetime1">
              <a:rPr lang="en-IN" smtClean="0"/>
              <a:t>06-08-2024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A5669369-968C-4B3A-94C3-E2A4E5B88044}" type="slidenum">
              <a:rPr lang="en-IN" smtClean="0"/>
              <a:t>135</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7" cy="619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443621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B8BCD-BBB9-44C1-AC7F-3F4A6BEFCB6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136</a:t>
            </a:fld>
            <a:endParaRPr lang="en-IN"/>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903649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94026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8BDCC-6712-4DE1-916C-2C6AF27259D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137</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98" y="4221088"/>
            <a:ext cx="8064896"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8640960" cy="422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09477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DB81-C6E2-4A68-9502-DE0FD11BD17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138</a:t>
            </a:fld>
            <a:endParaRPr lang="en-IN"/>
          </a:p>
        </p:txBody>
      </p:sp>
      <p:sp>
        <p:nvSpPr>
          <p:cNvPr id="5" name="Rectangle 4"/>
          <p:cNvSpPr/>
          <p:nvPr/>
        </p:nvSpPr>
        <p:spPr>
          <a:xfrm>
            <a:off x="683568" y="474345"/>
            <a:ext cx="7704856" cy="3477875"/>
          </a:xfrm>
          <a:prstGeom prst="rect">
            <a:avLst/>
          </a:prstGeom>
        </p:spPr>
        <p:txBody>
          <a:bodyPr wrap="square">
            <a:spAutoFit/>
          </a:bodyPr>
          <a:lstStyle/>
          <a:p>
            <a:r>
              <a:rPr lang="en-IN" sz="2000" dirty="0"/>
              <a:t>SPOOL is an acronym for </a:t>
            </a:r>
            <a:r>
              <a:rPr lang="en-IN" sz="2000" b="1" dirty="0"/>
              <a:t>simultaneous peripheral operations on-line</a:t>
            </a:r>
            <a:r>
              <a:rPr lang="en-IN" sz="2000" dirty="0"/>
              <a:t>.  </a:t>
            </a:r>
            <a:endParaRPr lang="en-IN" sz="2000" dirty="0" smtClean="0"/>
          </a:p>
          <a:p>
            <a:pPr marL="285750" indent="-285750">
              <a:buFont typeface="Arial" panose="020B0604020202020204" pitchFamily="34" charset="0"/>
              <a:buChar char="•"/>
            </a:pPr>
            <a:endParaRPr lang="en-IN" sz="2000" dirty="0" smtClean="0"/>
          </a:p>
          <a:p>
            <a:pPr marL="285750" indent="-285750">
              <a:buFont typeface="Arial" panose="020B0604020202020204" pitchFamily="34" charset="0"/>
              <a:buChar char="•"/>
            </a:pPr>
            <a:r>
              <a:rPr lang="en-IN" sz="2000" dirty="0" smtClean="0"/>
              <a:t>A large buffer from hard disk</a:t>
            </a:r>
          </a:p>
          <a:p>
            <a:pPr marL="742950" lvl="1" indent="-285750">
              <a:buFont typeface="Arial" panose="020B0604020202020204" pitchFamily="34" charset="0"/>
              <a:buChar char="•"/>
            </a:pPr>
            <a:r>
              <a:rPr lang="en-IN" sz="2000" dirty="0" smtClean="0"/>
              <a:t>Buffer can store the data through I/O</a:t>
            </a:r>
          </a:p>
          <a:p>
            <a:pPr marL="742950" lvl="1" indent="-285750">
              <a:buFont typeface="Arial" panose="020B0604020202020204" pitchFamily="34" charset="0"/>
              <a:buChar char="•"/>
            </a:pPr>
            <a:r>
              <a:rPr lang="en-IN" sz="2000" dirty="0" smtClean="0"/>
              <a:t>Because I/O is slow and CPU is fast.</a:t>
            </a:r>
          </a:p>
          <a:p>
            <a:pPr marL="742950" lvl="1"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smtClean="0"/>
          </a:p>
          <a:p>
            <a:pPr marL="285750" indent="-285750">
              <a:buFont typeface="Arial" panose="020B0604020202020204" pitchFamily="34" charset="0"/>
              <a:buChar char="•"/>
            </a:pPr>
            <a:r>
              <a:rPr lang="en-IN" sz="2000" dirty="0" smtClean="0"/>
              <a:t>In </a:t>
            </a:r>
            <a:r>
              <a:rPr lang="en-IN" sz="2000" dirty="0"/>
              <a:t>a computer system peripheral </a:t>
            </a:r>
            <a:r>
              <a:rPr lang="en-IN" sz="2000" dirty="0" err="1"/>
              <a:t>equipments</a:t>
            </a:r>
            <a:r>
              <a:rPr lang="en-IN" sz="2000" dirty="0"/>
              <a:t>, such as printers and punch card readers </a:t>
            </a:r>
            <a:r>
              <a:rPr lang="en-IN" sz="2000" dirty="0" err="1"/>
              <a:t>etc</a:t>
            </a:r>
            <a:r>
              <a:rPr lang="en-IN" sz="2000" dirty="0"/>
              <a:t> (batch processing), are very slow relative to the performance of the rest of the system. </a:t>
            </a:r>
            <a:endParaRPr lang="en-IN" sz="2000" dirty="0" smtClean="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9509397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DB81-C6E2-4A68-9502-DE0FD11BD17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139</a:t>
            </a:fld>
            <a:endParaRPr lang="en-IN"/>
          </a:p>
        </p:txBody>
      </p:sp>
      <p:sp>
        <p:nvSpPr>
          <p:cNvPr id="5" name="Rectangle 4"/>
          <p:cNvSpPr/>
          <p:nvPr/>
        </p:nvSpPr>
        <p:spPr>
          <a:xfrm>
            <a:off x="683568" y="474345"/>
            <a:ext cx="7704856" cy="3170099"/>
          </a:xfrm>
          <a:prstGeom prst="rect">
            <a:avLst/>
          </a:prstGeom>
        </p:spPr>
        <p:txBody>
          <a:bodyPr wrap="square">
            <a:spAutoFit/>
          </a:bodyPr>
          <a:lstStyle/>
          <a:p>
            <a:r>
              <a:rPr lang="en-IN" sz="2000" dirty="0"/>
              <a:t>SPOOL is an acronym for </a:t>
            </a:r>
            <a:r>
              <a:rPr lang="en-IN" sz="2000" b="1" dirty="0"/>
              <a:t>simultaneous peripheral operations on-line</a:t>
            </a:r>
            <a:r>
              <a:rPr lang="en-IN" sz="2000" dirty="0"/>
              <a:t>.  </a:t>
            </a:r>
            <a:endParaRPr lang="en-IN" sz="2000" dirty="0" smtClean="0"/>
          </a:p>
          <a:p>
            <a:pPr marL="285750" indent="-285750">
              <a:buFont typeface="Arial" panose="020B0604020202020204" pitchFamily="34" charset="0"/>
              <a:buChar char="•"/>
            </a:pPr>
            <a:endParaRPr lang="en-IN" sz="2000" dirty="0" smtClean="0"/>
          </a:p>
          <a:p>
            <a:pPr marL="285750" indent="-285750">
              <a:buFont typeface="Arial" panose="020B0604020202020204" pitchFamily="34" charset="0"/>
              <a:buChar char="•"/>
            </a:pPr>
            <a:r>
              <a:rPr lang="en-IN" sz="2000" dirty="0" smtClean="0"/>
              <a:t>In </a:t>
            </a:r>
            <a:r>
              <a:rPr lang="en-IN" sz="2000" dirty="0"/>
              <a:t>computing, spooling is a specialized form of multi-programming for the purpose of copying data between different devices</a:t>
            </a:r>
          </a:p>
          <a:p>
            <a:pPr marL="285750" indent="-285750">
              <a:buFont typeface="Arial" panose="020B0604020202020204" pitchFamily="34" charset="0"/>
              <a:buChar char="•"/>
            </a:pPr>
            <a:r>
              <a:rPr lang="en-IN" sz="2000" dirty="0"/>
              <a:t> </a:t>
            </a:r>
            <a:endParaRPr lang="en-IN" sz="2000" dirty="0" smtClean="0"/>
          </a:p>
          <a:p>
            <a:pPr marL="285750" indent="-285750">
              <a:buFont typeface="Arial" panose="020B0604020202020204" pitchFamily="34" charset="0"/>
              <a:buChar char="•"/>
            </a:pPr>
            <a:r>
              <a:rPr lang="en-IN" sz="2000" dirty="0" smtClean="0"/>
              <a:t>It </a:t>
            </a:r>
            <a:r>
              <a:rPr lang="en-IN" sz="2000" dirty="0"/>
              <a:t>is usually used for mediating between a computer application and a slow peripheral, such as a printer.</a:t>
            </a:r>
          </a:p>
          <a:p>
            <a:pPr marL="285750" indent="-285750">
              <a:buFont typeface="Arial" panose="020B0604020202020204" pitchFamily="34" charset="0"/>
              <a:buChar char="•"/>
            </a:pPr>
            <a:endParaRPr lang="en-IN" sz="2000" dirty="0" smtClean="0"/>
          </a:p>
          <a:p>
            <a:pPr marL="285750" indent="-285750">
              <a:buFont typeface="Arial" panose="020B0604020202020204" pitchFamily="34" charset="0"/>
              <a:buChar char="•"/>
            </a:pPr>
            <a:r>
              <a:rPr lang="en-IN" sz="2000" dirty="0" smtClean="0"/>
              <a:t>A </a:t>
            </a:r>
            <a:r>
              <a:rPr lang="en-IN" sz="2000" dirty="0"/>
              <a:t>dedicated program, the </a:t>
            </a:r>
            <a:r>
              <a:rPr lang="en-IN" sz="2000" b="1" dirty="0"/>
              <a:t>spooler</a:t>
            </a:r>
            <a:r>
              <a:rPr lang="en-IN" sz="2000" dirty="0"/>
              <a:t>, maintains an orderly sequence of jobs for the peripheral and feeds it data at its own rate. </a:t>
            </a:r>
            <a:endParaRPr lang="en-IN" sz="2000" dirty="0" smtClean="0"/>
          </a:p>
        </p:txBody>
      </p:sp>
    </p:spTree>
    <p:extLst>
      <p:ext uri="{BB962C8B-B14F-4D97-AF65-F5344CB8AC3E}">
        <p14:creationId xmlns:p14="http://schemas.microsoft.com/office/powerpoint/2010/main" val="428723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File </a:t>
            </a:r>
            <a:r>
              <a:rPr lang="en-IN" b="1" dirty="0" smtClean="0"/>
              <a:t>Inclusion</a:t>
            </a:r>
            <a:endParaRPr lang="en-IN" dirty="0"/>
          </a:p>
        </p:txBody>
      </p:sp>
      <p:sp>
        <p:nvSpPr>
          <p:cNvPr id="8" name="Text Placeholder 7"/>
          <p:cNvSpPr>
            <a:spLocks noGrp="1"/>
          </p:cNvSpPr>
          <p:nvPr>
            <p:ph type="body" idx="1"/>
          </p:nvPr>
        </p:nvSpPr>
        <p:spPr/>
        <p:txBody>
          <a:bodyPr/>
          <a:lstStyle/>
          <a:p>
            <a:r>
              <a:rPr lang="en-IN" dirty="0"/>
              <a:t>#include&lt;</a:t>
            </a:r>
            <a:r>
              <a:rPr lang="en-IN" dirty="0" err="1"/>
              <a:t>filename.h</a:t>
            </a:r>
            <a:r>
              <a:rPr lang="en-IN" dirty="0" smtClean="0"/>
              <a:t>&gt;</a:t>
            </a:r>
            <a:endParaRPr lang="en-IN" dirty="0"/>
          </a:p>
        </p:txBody>
      </p:sp>
      <p:sp>
        <p:nvSpPr>
          <p:cNvPr id="3" name="Content Placeholder 2"/>
          <p:cNvSpPr>
            <a:spLocks noGrp="1"/>
          </p:cNvSpPr>
          <p:nvPr>
            <p:ph sz="half" idx="2"/>
          </p:nvPr>
        </p:nvSpPr>
        <p:spPr/>
        <p:txBody>
          <a:bodyPr>
            <a:normAutofit/>
          </a:bodyPr>
          <a:lstStyle/>
          <a:p>
            <a:r>
              <a:rPr lang="en-IN" sz="2400" dirty="0" smtClean="0"/>
              <a:t>By </a:t>
            </a:r>
            <a:r>
              <a:rPr lang="en-IN" sz="2400" dirty="0"/>
              <a:t>using this syntax, when we are including header file then it will be loaded from default directory i.e. C:\TC\INCLUDE. </a:t>
            </a:r>
            <a:endParaRPr lang="en-IN" sz="2400" dirty="0" smtClean="0"/>
          </a:p>
          <a:p>
            <a:r>
              <a:rPr lang="en-IN" sz="2400" dirty="0" smtClean="0"/>
              <a:t>Generally</a:t>
            </a:r>
            <a:r>
              <a:rPr lang="en-IN" sz="2400" dirty="0"/>
              <a:t>, by using this syntax we are including pre-defined header files</a:t>
            </a:r>
            <a:r>
              <a:rPr lang="en-IN" sz="2400" dirty="0" smtClean="0"/>
              <a:t>.</a:t>
            </a:r>
          </a:p>
          <a:p>
            <a:endParaRPr lang="en-IN" sz="2400" dirty="0">
              <a:effectLst/>
            </a:endParaRPr>
          </a:p>
          <a:p>
            <a:endParaRPr lang="en-IN" sz="2400" dirty="0">
              <a:effectLst/>
            </a:endParaRPr>
          </a:p>
        </p:txBody>
      </p:sp>
      <p:sp>
        <p:nvSpPr>
          <p:cNvPr id="9" name="Text Placeholder 8"/>
          <p:cNvSpPr>
            <a:spLocks noGrp="1"/>
          </p:cNvSpPr>
          <p:nvPr>
            <p:ph type="body" sz="quarter" idx="3"/>
          </p:nvPr>
        </p:nvSpPr>
        <p:spPr/>
        <p:txBody>
          <a:bodyPr/>
          <a:lstStyle/>
          <a:p>
            <a:r>
              <a:rPr lang="en-IN" dirty="0"/>
              <a:t>#include “</a:t>
            </a:r>
            <a:r>
              <a:rPr lang="en-IN" dirty="0" err="1"/>
              <a:t>filename.h</a:t>
            </a:r>
            <a:r>
              <a:rPr lang="en-IN" dirty="0" smtClean="0"/>
              <a:t>”</a:t>
            </a:r>
            <a:endParaRPr lang="en-IN" dirty="0"/>
          </a:p>
        </p:txBody>
      </p:sp>
      <p:sp>
        <p:nvSpPr>
          <p:cNvPr id="10" name="Content Placeholder 9"/>
          <p:cNvSpPr>
            <a:spLocks noGrp="1"/>
          </p:cNvSpPr>
          <p:nvPr>
            <p:ph sz="quarter" idx="4"/>
          </p:nvPr>
        </p:nvSpPr>
        <p:spPr/>
        <p:txBody>
          <a:bodyPr/>
          <a:lstStyle/>
          <a:p>
            <a:r>
              <a:rPr lang="en-IN" dirty="0" smtClean="0"/>
              <a:t>Generally</a:t>
            </a:r>
            <a:r>
              <a:rPr lang="en-IN" dirty="0"/>
              <a:t>, by using this syntax we are including user-defined header files.</a:t>
            </a:r>
          </a:p>
          <a:p>
            <a:r>
              <a:rPr lang="en-IN" dirty="0" smtClean="0"/>
              <a:t>It </a:t>
            </a:r>
            <a:r>
              <a:rPr lang="en-IN" dirty="0"/>
              <a:t>is loaded from the current working directory. </a:t>
            </a:r>
          </a:p>
          <a:p>
            <a:endParaRPr lang="en-IN" dirty="0"/>
          </a:p>
        </p:txBody>
      </p:sp>
      <p:sp>
        <p:nvSpPr>
          <p:cNvPr id="4" name="Date Placeholder 3"/>
          <p:cNvSpPr>
            <a:spLocks noGrp="1"/>
          </p:cNvSpPr>
          <p:nvPr>
            <p:ph type="dt" sz="half" idx="10"/>
          </p:nvPr>
        </p:nvSpPr>
        <p:spPr/>
        <p:txBody>
          <a:bodyPr/>
          <a:lstStyle/>
          <a:p>
            <a:fld id="{7596E2AD-0229-4364-9FD1-A06AC046C88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14</a:t>
            </a:fld>
            <a:endParaRPr lang="en-IN"/>
          </a:p>
        </p:txBody>
      </p:sp>
    </p:spTree>
    <p:extLst>
      <p:ext uri="{BB962C8B-B14F-4D97-AF65-F5344CB8AC3E}">
        <p14:creationId xmlns:p14="http://schemas.microsoft.com/office/powerpoint/2010/main" val="123174772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09961-F6E3-429A-929E-B0B97B74870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140</a:t>
            </a:fld>
            <a:endParaRPr lang="en-IN"/>
          </a:p>
        </p:txBody>
      </p:sp>
      <p:sp>
        <p:nvSpPr>
          <p:cNvPr id="5" name="Rectangle 4"/>
          <p:cNvSpPr/>
          <p:nvPr/>
        </p:nvSpPr>
        <p:spPr>
          <a:xfrm>
            <a:off x="476284" y="980728"/>
            <a:ext cx="7776864" cy="4154984"/>
          </a:xfrm>
          <a:prstGeom prst="rect">
            <a:avLst/>
          </a:prstGeom>
        </p:spPr>
        <p:txBody>
          <a:bodyPr wrap="square">
            <a:spAutoFit/>
          </a:bodyPr>
          <a:lstStyle/>
          <a:p>
            <a:r>
              <a:rPr lang="en-IN" sz="2400" b="1" dirty="0"/>
              <a:t>ISRO | ISRO CS 2017 – May | Question 71</a:t>
            </a:r>
          </a:p>
          <a:p>
            <a:endParaRPr lang="en-IN" sz="2400" dirty="0" smtClean="0"/>
          </a:p>
          <a:p>
            <a:r>
              <a:rPr lang="en-IN" sz="2400" dirty="0" smtClean="0"/>
              <a:t>Which </a:t>
            </a:r>
            <a:r>
              <a:rPr lang="en-IN" sz="2400" dirty="0"/>
              <a:t>of the following statement is true</a:t>
            </a:r>
            <a:r>
              <a:rPr lang="en-IN" sz="2400" dirty="0" smtClean="0"/>
              <a:t>?</a:t>
            </a:r>
          </a:p>
          <a:p>
            <a:r>
              <a:rPr lang="en-IN" sz="2400" dirty="0"/>
              <a:t/>
            </a:r>
            <a:br>
              <a:rPr lang="en-IN" sz="2400" dirty="0"/>
            </a:br>
            <a:r>
              <a:rPr lang="en-IN" sz="2400" b="1" dirty="0"/>
              <a:t>(A)</a:t>
            </a:r>
            <a:r>
              <a:rPr lang="en-IN" sz="2400" dirty="0"/>
              <a:t> Hard real time OS has less jitter than soft real time OS</a:t>
            </a:r>
            <a:br>
              <a:rPr lang="en-IN" sz="2400" dirty="0"/>
            </a:br>
            <a:r>
              <a:rPr lang="en-IN" sz="2400" b="1" dirty="0"/>
              <a:t>(B)</a:t>
            </a:r>
            <a:r>
              <a:rPr lang="en-IN" sz="2400" dirty="0"/>
              <a:t> Hard real time OS has more jitter than soft real time OS</a:t>
            </a:r>
            <a:br>
              <a:rPr lang="en-IN" sz="2400" dirty="0"/>
            </a:br>
            <a:r>
              <a:rPr lang="en-IN" sz="2400" b="1" dirty="0"/>
              <a:t>(C)</a:t>
            </a:r>
            <a:r>
              <a:rPr lang="en-IN" sz="2400" dirty="0"/>
              <a:t> Hard real time OS has equal jitter as soft real time OS</a:t>
            </a:r>
            <a:br>
              <a:rPr lang="en-IN" sz="2400" dirty="0"/>
            </a:br>
            <a:r>
              <a:rPr lang="en-IN" sz="2400" b="1" dirty="0"/>
              <a:t>(D)</a:t>
            </a:r>
            <a:r>
              <a:rPr lang="en-IN" sz="2400" dirty="0"/>
              <a:t> None of the above</a:t>
            </a:r>
            <a:br>
              <a:rPr lang="en-IN" sz="2400" dirty="0"/>
            </a:br>
            <a:r>
              <a:rPr lang="en-IN" sz="2400" dirty="0"/>
              <a:t/>
            </a:r>
            <a:br>
              <a:rPr lang="en-IN" sz="2400" dirty="0"/>
            </a:br>
            <a:r>
              <a:rPr lang="en-IN" sz="2400" dirty="0"/>
              <a:t/>
            </a:r>
            <a:br>
              <a:rPr lang="en-IN" sz="2400" dirty="0"/>
            </a:br>
            <a:endParaRPr lang="en-IN" sz="2400" dirty="0"/>
          </a:p>
        </p:txBody>
      </p:sp>
    </p:spTree>
    <p:extLst>
      <p:ext uri="{BB962C8B-B14F-4D97-AF65-F5344CB8AC3E}">
        <p14:creationId xmlns:p14="http://schemas.microsoft.com/office/powerpoint/2010/main" val="33993203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6D4F7-0C72-453B-B988-2788E292DA4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141</a:t>
            </a:fld>
            <a:endParaRPr lang="en-IN"/>
          </a:p>
        </p:txBody>
      </p:sp>
      <p:sp>
        <p:nvSpPr>
          <p:cNvPr id="5" name="Rectangle 4"/>
          <p:cNvSpPr/>
          <p:nvPr/>
        </p:nvSpPr>
        <p:spPr>
          <a:xfrm>
            <a:off x="476284" y="548680"/>
            <a:ext cx="7776864" cy="5078313"/>
          </a:xfrm>
          <a:prstGeom prst="rect">
            <a:avLst/>
          </a:prstGeom>
        </p:spPr>
        <p:txBody>
          <a:bodyPr wrap="square">
            <a:spAutoFit/>
          </a:bodyPr>
          <a:lstStyle/>
          <a:p>
            <a:r>
              <a:rPr lang="en-IN" b="1" dirty="0"/>
              <a:t>ISRO | ISRO CS 2017 – May | Question 71</a:t>
            </a:r>
          </a:p>
          <a:p>
            <a:r>
              <a:rPr lang="en-IN" dirty="0"/>
              <a:t>Which of the following statement is true?</a:t>
            </a:r>
            <a:br>
              <a:rPr lang="en-IN" dirty="0"/>
            </a:br>
            <a:r>
              <a:rPr lang="en-IN" b="1" dirty="0"/>
              <a:t>(A)</a:t>
            </a:r>
            <a:r>
              <a:rPr lang="en-IN" dirty="0"/>
              <a:t> Hard real time OS has less jitter than soft real time OS</a:t>
            </a:r>
            <a:br>
              <a:rPr lang="en-IN" dirty="0"/>
            </a:br>
            <a:r>
              <a:rPr lang="en-IN" b="1" dirty="0"/>
              <a:t>(B)</a:t>
            </a:r>
            <a:r>
              <a:rPr lang="en-IN" dirty="0"/>
              <a:t> Hard real time OS has more jitter than soft real time OS</a:t>
            </a:r>
            <a:br>
              <a:rPr lang="en-IN" dirty="0"/>
            </a:br>
            <a:r>
              <a:rPr lang="en-IN" b="1" dirty="0"/>
              <a:t>(C)</a:t>
            </a:r>
            <a:r>
              <a:rPr lang="en-IN" dirty="0"/>
              <a:t> Hard real time OS has equal jitter as soft real time OS</a:t>
            </a:r>
            <a:br>
              <a:rPr lang="en-IN" dirty="0"/>
            </a:br>
            <a:r>
              <a:rPr lang="en-IN" b="1" dirty="0"/>
              <a:t>(D)</a:t>
            </a:r>
            <a:r>
              <a:rPr lang="en-IN" dirty="0"/>
              <a:t> None of the above</a:t>
            </a:r>
            <a:br>
              <a:rPr lang="en-IN" dirty="0"/>
            </a:br>
            <a:r>
              <a:rPr lang="en-IN" dirty="0"/>
              <a:t/>
            </a:r>
            <a:br>
              <a:rPr lang="en-IN" dirty="0"/>
            </a:br>
            <a:r>
              <a:rPr lang="en-IN" dirty="0"/>
              <a:t/>
            </a:r>
            <a:br>
              <a:rPr lang="en-IN" dirty="0"/>
            </a:br>
            <a:r>
              <a:rPr lang="en-IN" b="1" dirty="0"/>
              <a:t>Answer:</a:t>
            </a:r>
            <a:r>
              <a:rPr lang="en-IN" dirty="0"/>
              <a:t> </a:t>
            </a:r>
            <a:r>
              <a:rPr lang="en-IN" b="1" dirty="0"/>
              <a:t>(A)</a:t>
            </a:r>
            <a:r>
              <a:rPr lang="en-IN" dirty="0"/>
              <a:t> </a:t>
            </a:r>
            <a:br>
              <a:rPr lang="en-IN" dirty="0"/>
            </a:br>
            <a:r>
              <a:rPr lang="en-IN" dirty="0"/>
              <a:t/>
            </a:r>
            <a:br>
              <a:rPr lang="en-IN" dirty="0"/>
            </a:br>
            <a:r>
              <a:rPr lang="en-IN" b="1" dirty="0"/>
              <a:t>Explanation:</a:t>
            </a:r>
            <a:r>
              <a:rPr lang="en-IN" dirty="0"/>
              <a:t> Jitter is the variation / displacement between the signals or data being sent. </a:t>
            </a:r>
            <a:endParaRPr lang="en-IN" dirty="0" smtClean="0"/>
          </a:p>
          <a:p>
            <a:r>
              <a:rPr lang="en-IN" dirty="0" smtClean="0"/>
              <a:t>Hard </a:t>
            </a:r>
            <a:r>
              <a:rPr lang="en-IN" dirty="0"/>
              <a:t>real operating systems deal with more sensitive systems which require strict time deadlines like engine control systems, satellite launching systems </a:t>
            </a:r>
            <a:r>
              <a:rPr lang="en-IN" dirty="0" err="1"/>
              <a:t>etc</a:t>
            </a:r>
            <a:r>
              <a:rPr lang="en-IN" dirty="0"/>
              <a:t> while soft real operating systems do not require strict timing constraints and a bit delay is permissible, like mobile phones, online database systems. So hard real operating systems require minimised jitter.</a:t>
            </a:r>
            <a:br>
              <a:rPr lang="en-IN" dirty="0"/>
            </a:br>
            <a:endParaRPr lang="en-IN" dirty="0"/>
          </a:p>
        </p:txBody>
      </p:sp>
    </p:spTree>
    <p:extLst>
      <p:ext uri="{BB962C8B-B14F-4D97-AF65-F5344CB8AC3E}">
        <p14:creationId xmlns:p14="http://schemas.microsoft.com/office/powerpoint/2010/main" val="30659331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DAFB0-BA34-40B9-850B-5F8B2436EDF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142</a:t>
            </a:fld>
            <a:endParaRPr lang="en-IN"/>
          </a:p>
        </p:txBody>
      </p:sp>
      <p:sp>
        <p:nvSpPr>
          <p:cNvPr id="6" name="Rectangle 5"/>
          <p:cNvSpPr/>
          <p:nvPr/>
        </p:nvSpPr>
        <p:spPr>
          <a:xfrm>
            <a:off x="539552" y="548680"/>
            <a:ext cx="7776864" cy="4247317"/>
          </a:xfrm>
          <a:prstGeom prst="rect">
            <a:avLst/>
          </a:prstGeom>
        </p:spPr>
        <p:txBody>
          <a:bodyPr wrap="square">
            <a:spAutoFit/>
          </a:bodyPr>
          <a:lstStyle/>
          <a:p>
            <a:r>
              <a:rPr lang="en-IN" b="1" dirty="0"/>
              <a:t>ISRO | ISRO CS 2008 | Question 51</a:t>
            </a:r>
          </a:p>
          <a:p>
            <a:endParaRPr lang="en-IN" dirty="0" smtClean="0"/>
          </a:p>
          <a:p>
            <a:r>
              <a:rPr lang="en-IN" dirty="0" smtClean="0"/>
              <a:t>What </a:t>
            </a:r>
            <a:r>
              <a:rPr lang="en-IN" dirty="0"/>
              <a:t>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a:t>
            </a:r>
            <a:r>
              <a:rPr lang="en-IN" dirty="0" smtClean="0"/>
              <a:t>system</a:t>
            </a:r>
          </a:p>
          <a:p>
            <a:endParaRPr lang="en-IN" dirty="0"/>
          </a:p>
          <a:p>
            <a:endParaRPr lang="en-IN" dirty="0"/>
          </a:p>
          <a:p>
            <a:endParaRPr lang="en-IN" dirty="0"/>
          </a:p>
        </p:txBody>
      </p:sp>
    </p:spTree>
    <p:extLst>
      <p:ext uri="{BB962C8B-B14F-4D97-AF65-F5344CB8AC3E}">
        <p14:creationId xmlns:p14="http://schemas.microsoft.com/office/powerpoint/2010/main" val="15781041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F70E5-A751-484B-9F48-6EE8A4FADFC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143</a:t>
            </a:fld>
            <a:endParaRPr lang="en-IN"/>
          </a:p>
        </p:txBody>
      </p:sp>
      <p:sp>
        <p:nvSpPr>
          <p:cNvPr id="6" name="Rectangle 5"/>
          <p:cNvSpPr/>
          <p:nvPr/>
        </p:nvSpPr>
        <p:spPr>
          <a:xfrm>
            <a:off x="539552" y="548680"/>
            <a:ext cx="7776864" cy="5632311"/>
          </a:xfrm>
          <a:prstGeom prst="rect">
            <a:avLst/>
          </a:prstGeom>
        </p:spPr>
        <p:txBody>
          <a:bodyPr wrap="square">
            <a:spAutoFit/>
          </a:bodyPr>
          <a:lstStyle/>
          <a:p>
            <a:r>
              <a:rPr lang="en-IN" b="1" dirty="0"/>
              <a:t>ISRO | ISRO CS 2008 | Question 51</a:t>
            </a:r>
          </a:p>
          <a:p>
            <a:endParaRPr lang="en-IN" dirty="0" smtClean="0"/>
          </a:p>
          <a:p>
            <a:r>
              <a:rPr lang="en-IN" dirty="0" smtClean="0"/>
              <a:t>What </a:t>
            </a:r>
            <a:r>
              <a:rPr lang="en-IN" dirty="0"/>
              <a:t>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a:t>
            </a:r>
            <a:r>
              <a:rPr lang="en-IN" dirty="0" smtClean="0"/>
              <a:t>system</a:t>
            </a:r>
          </a:p>
          <a:p>
            <a:endParaRPr lang="en-IN" dirty="0"/>
          </a:p>
          <a:p>
            <a:endParaRPr lang="en-IN" dirty="0"/>
          </a:p>
          <a:p>
            <a:r>
              <a:rPr lang="en-IN" b="1" dirty="0"/>
              <a:t>Answer:</a:t>
            </a:r>
            <a:r>
              <a:rPr lang="en-IN" dirty="0"/>
              <a:t> </a:t>
            </a:r>
            <a:r>
              <a:rPr lang="en-IN" b="1" dirty="0"/>
              <a:t>(C)</a:t>
            </a:r>
            <a:r>
              <a:rPr lang="en-IN" dirty="0"/>
              <a:t> </a:t>
            </a:r>
            <a:br>
              <a:rPr lang="en-IN" dirty="0"/>
            </a:br>
            <a:r>
              <a:rPr lang="en-IN" dirty="0"/>
              <a:t/>
            </a:r>
            <a:br>
              <a:rPr lang="en-IN" dirty="0"/>
            </a:br>
            <a:r>
              <a:rPr lang="en-IN" b="1" dirty="0"/>
              <a:t>Explanation:</a:t>
            </a:r>
            <a:r>
              <a:rPr lang="en-IN" dirty="0"/>
              <a:t> A real-time operating system is an operating system that guarantees to process events or data by a specific moment in time.</a:t>
            </a:r>
          </a:p>
          <a:p>
            <a:r>
              <a:rPr lang="en-IN" dirty="0"/>
              <a:t>Option (C) is correct.</a:t>
            </a:r>
          </a:p>
          <a:p>
            <a:endParaRPr lang="en-IN" dirty="0"/>
          </a:p>
        </p:txBody>
      </p:sp>
    </p:spTree>
    <p:extLst>
      <p:ext uri="{BB962C8B-B14F-4D97-AF65-F5344CB8AC3E}">
        <p14:creationId xmlns:p14="http://schemas.microsoft.com/office/powerpoint/2010/main" val="8790049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457200" y="198438"/>
            <a:ext cx="8229600" cy="576262"/>
          </a:xfrm>
        </p:spPr>
        <p:txBody>
          <a:bodyPr>
            <a:normAutofit fontScale="90000"/>
          </a:bodyPr>
          <a:lstStyle/>
          <a:p>
            <a:r>
              <a:rPr lang="en-US" altLang="en-US" smtClean="0"/>
              <a:t>Clustered Systems</a:t>
            </a:r>
          </a:p>
        </p:txBody>
      </p:sp>
      <p:pic>
        <p:nvPicPr>
          <p:cNvPr id="30723" name="Content Placeholder 3" descr="1.08.pdf"/>
          <p:cNvPicPr>
            <a:picLocks noGrp="1" noChangeAspect="1"/>
          </p:cNvPicPr>
          <p:nvPr>
            <p:ph idx="4294967295"/>
          </p:nvPr>
        </p:nvPicPr>
        <p:blipFill>
          <a:blip r:embed="rId2">
            <a:extLst>
              <a:ext uri="{28A0092B-C50C-407E-A947-70E740481C1C}">
                <a14:useLocalDpi xmlns:a14="http://schemas.microsoft.com/office/drawing/2010/main" val="0"/>
              </a:ext>
            </a:extLst>
          </a:blip>
          <a:srcRect t="-3476" b="-3476"/>
          <a:stretch>
            <a:fillRect/>
          </a:stretch>
        </p:blipFill>
        <p:spPr>
          <a:xfrm>
            <a:off x="1404938" y="1557338"/>
            <a:ext cx="6402387" cy="3524250"/>
          </a:xfrm>
        </p:spPr>
      </p:pic>
      <p:sp>
        <p:nvSpPr>
          <p:cNvPr id="2" name="Date Placeholder 1"/>
          <p:cNvSpPr>
            <a:spLocks noGrp="1"/>
          </p:cNvSpPr>
          <p:nvPr>
            <p:ph type="dt" sz="half" idx="10"/>
          </p:nvPr>
        </p:nvSpPr>
        <p:spPr/>
        <p:txBody>
          <a:bodyPr/>
          <a:lstStyle/>
          <a:p>
            <a:fld id="{56445F37-0CA1-40AC-BE22-B2D8BAF7836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144</a:t>
            </a:fld>
            <a:endParaRPr lang="en-IN"/>
          </a:p>
        </p:txBody>
      </p:sp>
      <p:sp>
        <p:nvSpPr>
          <p:cNvPr id="5" name="Rectangle 4"/>
          <p:cNvSpPr/>
          <p:nvPr/>
        </p:nvSpPr>
        <p:spPr>
          <a:xfrm>
            <a:off x="611560" y="5013176"/>
            <a:ext cx="8208912" cy="1200329"/>
          </a:xfrm>
          <a:prstGeom prst="rect">
            <a:avLst/>
          </a:prstGeom>
        </p:spPr>
        <p:txBody>
          <a:bodyPr wrap="square">
            <a:spAutoFit/>
          </a:bodyPr>
          <a:lstStyle/>
          <a:p>
            <a:pPr marL="342900" indent="-342900">
              <a:buFont typeface="Arial" panose="020B0604020202020204" pitchFamily="34" charset="0"/>
              <a:buChar char="•"/>
            </a:pPr>
            <a:r>
              <a:rPr lang="en-US" altLang="en-US" sz="2400" dirty="0"/>
              <a:t>Like multiprocessor systems, but multiple systems working </a:t>
            </a:r>
            <a:r>
              <a:rPr lang="en-US" altLang="en-US" sz="2400" dirty="0" smtClean="0"/>
              <a:t>together Usually </a:t>
            </a:r>
            <a:r>
              <a:rPr lang="en-US" altLang="en-US" sz="2400" dirty="0"/>
              <a:t>sharing storage via a </a:t>
            </a:r>
            <a:r>
              <a:rPr lang="en-US" altLang="en-US" sz="2400" b="1" dirty="0">
                <a:solidFill>
                  <a:srgbClr val="3366FF"/>
                </a:solidFill>
              </a:rPr>
              <a:t>storage-area network (SAN)</a:t>
            </a:r>
            <a:endParaRPr lang="en-IN" sz="2400" dirty="0"/>
          </a:p>
        </p:txBody>
      </p:sp>
    </p:spTree>
    <p:extLst>
      <p:ext uri="{BB962C8B-B14F-4D97-AF65-F5344CB8AC3E}">
        <p14:creationId xmlns:p14="http://schemas.microsoft.com/office/powerpoint/2010/main" val="11530542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smtClean="0"/>
              <a:t>Clustered Systems</a:t>
            </a:r>
          </a:p>
        </p:txBody>
      </p:sp>
      <p:sp>
        <p:nvSpPr>
          <p:cNvPr id="29699" name="Content Placeholder 2"/>
          <p:cNvSpPr>
            <a:spLocks noGrp="1"/>
          </p:cNvSpPr>
          <p:nvPr>
            <p:ph idx="4294967295"/>
          </p:nvPr>
        </p:nvSpPr>
        <p:spPr/>
        <p:txBody>
          <a:bodyPr>
            <a:normAutofit/>
          </a:bodyPr>
          <a:lstStyle/>
          <a:p>
            <a:pPr lvl="1"/>
            <a:r>
              <a:rPr lang="en-US" altLang="en-US" dirty="0" smtClean="0"/>
              <a:t>Provides a </a:t>
            </a:r>
            <a:r>
              <a:rPr lang="en-US" altLang="en-US" b="1" dirty="0" smtClean="0">
                <a:solidFill>
                  <a:srgbClr val="3366FF"/>
                </a:solidFill>
              </a:rPr>
              <a:t>high-availability</a:t>
            </a:r>
            <a:r>
              <a:rPr lang="en-US" altLang="en-US" b="1" dirty="0" smtClean="0"/>
              <a:t> </a:t>
            </a:r>
            <a:r>
              <a:rPr lang="en-US" altLang="en-US" dirty="0" smtClean="0"/>
              <a:t>service which survives failures</a:t>
            </a:r>
          </a:p>
          <a:p>
            <a:pPr lvl="1"/>
            <a:r>
              <a:rPr lang="en-US" altLang="en-US" dirty="0" smtClean="0"/>
              <a:t>Clusters are used for </a:t>
            </a:r>
            <a:r>
              <a:rPr lang="en-US" altLang="en-US" b="1" dirty="0" smtClean="0">
                <a:solidFill>
                  <a:srgbClr val="3366FF"/>
                </a:solidFill>
              </a:rPr>
              <a:t>high-performance computing (HPC)</a:t>
            </a:r>
          </a:p>
          <a:p>
            <a:pPr lvl="2"/>
            <a:r>
              <a:rPr lang="en-US" altLang="en-US" dirty="0" smtClean="0"/>
              <a:t>Applications must be written to use </a:t>
            </a:r>
            <a:r>
              <a:rPr lang="en-US" altLang="en-US" b="1" dirty="0" smtClean="0">
                <a:solidFill>
                  <a:srgbClr val="3366FF"/>
                </a:solidFill>
              </a:rPr>
              <a:t>parallelization</a:t>
            </a:r>
          </a:p>
          <a:p>
            <a:pPr lvl="1"/>
            <a:r>
              <a:rPr lang="en-US" altLang="en-US" dirty="0" smtClean="0"/>
              <a:t>Some have</a:t>
            </a:r>
            <a:r>
              <a:rPr lang="en-US" altLang="en-US" b="1" dirty="0" smtClean="0">
                <a:solidFill>
                  <a:srgbClr val="3366FF"/>
                </a:solidFill>
              </a:rPr>
              <a:t> distributed lock manager </a:t>
            </a:r>
            <a:r>
              <a:rPr lang="en-US" altLang="en-US" dirty="0" smtClean="0"/>
              <a:t>(</a:t>
            </a:r>
            <a:r>
              <a:rPr lang="en-US" altLang="en-US" b="1" dirty="0" smtClean="0">
                <a:solidFill>
                  <a:srgbClr val="3366FF"/>
                </a:solidFill>
              </a:rPr>
              <a:t>DLM</a:t>
            </a:r>
            <a:r>
              <a:rPr lang="en-US" altLang="en-US" dirty="0" smtClean="0"/>
              <a:t>) to avoid conflicting operations</a:t>
            </a:r>
          </a:p>
        </p:txBody>
      </p:sp>
      <p:sp>
        <p:nvSpPr>
          <p:cNvPr id="2" name="Date Placeholder 1"/>
          <p:cNvSpPr>
            <a:spLocks noGrp="1"/>
          </p:cNvSpPr>
          <p:nvPr>
            <p:ph type="dt" sz="half" idx="10"/>
          </p:nvPr>
        </p:nvSpPr>
        <p:spPr/>
        <p:txBody>
          <a:bodyPr/>
          <a:lstStyle/>
          <a:p>
            <a:fld id="{98EB4FE9-004E-44A5-BEC9-810CF7B32ABE}"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145</a:t>
            </a:fld>
            <a:endParaRPr lang="en-IN"/>
          </a:p>
        </p:txBody>
      </p:sp>
    </p:spTree>
    <p:extLst>
      <p:ext uri="{BB962C8B-B14F-4D97-AF65-F5344CB8AC3E}">
        <p14:creationId xmlns:p14="http://schemas.microsoft.com/office/powerpoint/2010/main" val="20251211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 for Massive Parallelism	</a:t>
            </a:r>
            <a:endParaRPr lang="en-IN" dirty="0"/>
          </a:p>
        </p:txBody>
      </p:sp>
      <p:sp>
        <p:nvSpPr>
          <p:cNvPr id="3" name="Content Placeholder 2"/>
          <p:cNvSpPr>
            <a:spLocks noGrp="1"/>
          </p:cNvSpPr>
          <p:nvPr>
            <p:ph idx="1"/>
          </p:nvPr>
        </p:nvSpPr>
        <p:spPr>
          <a:xfrm>
            <a:off x="457200" y="1600200"/>
            <a:ext cx="8229600" cy="4781128"/>
          </a:xfrm>
        </p:spPr>
        <p:txBody>
          <a:bodyPr>
            <a:noAutofit/>
          </a:bodyPr>
          <a:lstStyle/>
          <a:p>
            <a:r>
              <a:rPr lang="en-IN" sz="2400" dirty="0"/>
              <a:t>A </a:t>
            </a:r>
            <a:r>
              <a:rPr lang="en-IN" sz="2400" dirty="0" smtClean="0"/>
              <a:t>collection of </a:t>
            </a:r>
          </a:p>
          <a:p>
            <a:pPr lvl="1"/>
            <a:r>
              <a:rPr lang="en-IN" sz="2000" dirty="0" smtClean="0"/>
              <a:t>interconnected stand alone computers </a:t>
            </a:r>
          </a:p>
          <a:p>
            <a:pPr lvl="1"/>
            <a:r>
              <a:rPr lang="en-IN" sz="2000" dirty="0" smtClean="0"/>
              <a:t>which can work together collectively and </a:t>
            </a:r>
          </a:p>
          <a:p>
            <a:pPr lvl="1"/>
            <a:r>
              <a:rPr lang="en-IN" sz="2000" dirty="0" smtClean="0"/>
              <a:t>cooperatively as a single integrated computing resource pool.</a:t>
            </a:r>
          </a:p>
          <a:p>
            <a:endParaRPr lang="en-IN" sz="2400" dirty="0" smtClean="0"/>
          </a:p>
          <a:p>
            <a:r>
              <a:rPr lang="en-IN" sz="2400" dirty="0"/>
              <a:t>D</a:t>
            </a:r>
            <a:r>
              <a:rPr lang="en-IN" sz="2400" dirty="0" smtClean="0"/>
              <a:t>eployed </a:t>
            </a:r>
            <a:r>
              <a:rPr lang="en-IN" sz="2400" dirty="0"/>
              <a:t>to </a:t>
            </a:r>
            <a:endParaRPr lang="en-IN" sz="2400" dirty="0" smtClean="0"/>
          </a:p>
          <a:p>
            <a:pPr lvl="1"/>
            <a:r>
              <a:rPr lang="en-IN" sz="2000" dirty="0" smtClean="0"/>
              <a:t>improve </a:t>
            </a:r>
            <a:r>
              <a:rPr lang="en-IN" sz="2000" dirty="0"/>
              <a:t>speed and/or reliability </a:t>
            </a:r>
            <a:r>
              <a:rPr lang="en-IN" sz="2000" dirty="0" smtClean="0"/>
              <a:t> over </a:t>
            </a:r>
            <a:r>
              <a:rPr lang="en-IN" sz="2000" dirty="0"/>
              <a:t>that provided by a single computer, while </a:t>
            </a:r>
            <a:endParaRPr lang="en-IN" sz="2000" dirty="0" smtClean="0"/>
          </a:p>
          <a:p>
            <a:pPr lvl="1"/>
            <a:r>
              <a:rPr lang="en-IN" sz="2000" dirty="0" smtClean="0"/>
              <a:t>being </a:t>
            </a:r>
            <a:r>
              <a:rPr lang="en-IN" sz="2000" dirty="0"/>
              <a:t>much more cost effective than single </a:t>
            </a:r>
            <a:r>
              <a:rPr lang="en-IN" sz="2000" dirty="0" smtClean="0"/>
              <a:t>computer </a:t>
            </a:r>
            <a:r>
              <a:rPr lang="en-IN" sz="2000" dirty="0"/>
              <a:t>of comparable speed or reliability </a:t>
            </a:r>
          </a:p>
          <a:p>
            <a:pPr marL="0" indent="0">
              <a:buNone/>
            </a:pPr>
            <a:endParaRPr lang="en-IN" sz="2400" dirty="0" smtClean="0"/>
          </a:p>
        </p:txBody>
      </p:sp>
      <p:sp>
        <p:nvSpPr>
          <p:cNvPr id="4" name="Date Placeholder 3"/>
          <p:cNvSpPr>
            <a:spLocks noGrp="1"/>
          </p:cNvSpPr>
          <p:nvPr>
            <p:ph type="dt" sz="half" idx="10"/>
          </p:nvPr>
        </p:nvSpPr>
        <p:spPr/>
        <p:txBody>
          <a:bodyPr/>
          <a:lstStyle/>
          <a:p>
            <a:fld id="{85CB0F22-A569-4824-BB5A-0562D07D26F8}"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146</a:t>
            </a:fld>
            <a:endParaRPr lang="en-IN"/>
          </a:p>
        </p:txBody>
      </p:sp>
    </p:spTree>
    <p:extLst>
      <p:ext uri="{BB962C8B-B14F-4D97-AF65-F5344CB8AC3E}">
        <p14:creationId xmlns:p14="http://schemas.microsoft.com/office/powerpoint/2010/main" val="421853439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Cluster Architecture</a:t>
            </a:r>
            <a:endParaRPr lang="en-IN" dirty="0"/>
          </a:p>
        </p:txBody>
      </p:sp>
      <p:sp>
        <p:nvSpPr>
          <p:cNvPr id="3" name="Content Placeholder 2"/>
          <p:cNvSpPr>
            <a:spLocks noGrp="1"/>
          </p:cNvSpPr>
          <p:nvPr>
            <p:ph idx="1"/>
          </p:nvPr>
        </p:nvSpPr>
        <p:spPr>
          <a:xfrm>
            <a:off x="333224" y="1166019"/>
            <a:ext cx="8229600" cy="2262982"/>
          </a:xfrm>
        </p:spPr>
        <p:txBody>
          <a:bodyPr>
            <a:normAutofit/>
          </a:bodyPr>
          <a:lstStyle/>
          <a:p>
            <a:pPr marL="0" indent="0">
              <a:buNone/>
            </a:pPr>
            <a:r>
              <a:rPr lang="en-IN" sz="2200" dirty="0" smtClean="0"/>
              <a:t>Through hierarchical construction using a SAN, LAN or WAN, one can build scalable clusters with an increasing number of nodes. </a:t>
            </a:r>
          </a:p>
          <a:p>
            <a:pPr marL="0" indent="0">
              <a:buNone/>
            </a:pPr>
            <a:r>
              <a:rPr lang="en-IN" sz="2200" b="1" u="sng" dirty="0" smtClean="0"/>
              <a:t>The cluster is connected to the internet via a virtual private network(VPN) gateway.</a:t>
            </a:r>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pic>
        <p:nvPicPr>
          <p:cNvPr id="5"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t="2972" b="20324"/>
          <a:stretch/>
        </p:blipFill>
        <p:spPr bwMode="auto">
          <a:xfrm>
            <a:off x="1331640" y="3892406"/>
            <a:ext cx="6552728" cy="248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0427D04F-84C8-4D53-B6E3-1F1432D5B8CE}" type="datetime1">
              <a:rPr lang="en-IN" smtClean="0"/>
              <a:t>06-08-2024</a:t>
            </a:fld>
            <a:endParaRPr lang="en-IN" dirty="0"/>
          </a:p>
        </p:txBody>
      </p:sp>
      <p:sp>
        <p:nvSpPr>
          <p:cNvPr id="7" name="Footer Placeholder 6"/>
          <p:cNvSpPr>
            <a:spLocks noGrp="1"/>
          </p:cNvSpPr>
          <p:nvPr>
            <p:ph type="ftr" sz="quarter" idx="11"/>
          </p:nvPr>
        </p:nvSpPr>
        <p:spPr/>
        <p:txBody>
          <a:bodyPr/>
          <a:lstStyle/>
          <a:p>
            <a:r>
              <a:rPr lang="en-IN" smtClean="0"/>
              <a:t>Prof. Shweta Dhawan Chachra</a:t>
            </a:r>
            <a:endParaRPr lang="en-IN" dirty="0"/>
          </a:p>
        </p:txBody>
      </p:sp>
      <p:sp>
        <p:nvSpPr>
          <p:cNvPr id="8" name="Slide Number Placeholder 7"/>
          <p:cNvSpPr>
            <a:spLocks noGrp="1"/>
          </p:cNvSpPr>
          <p:nvPr>
            <p:ph type="sldNum" sz="quarter" idx="12"/>
          </p:nvPr>
        </p:nvSpPr>
        <p:spPr/>
        <p:txBody>
          <a:bodyPr/>
          <a:lstStyle/>
          <a:p>
            <a:fld id="{A5669369-968C-4B3A-94C3-E2A4E5B88044}" type="slidenum">
              <a:rPr lang="en-IN" smtClean="0"/>
              <a:t>147</a:t>
            </a:fld>
            <a:endParaRPr lang="en-IN"/>
          </a:p>
        </p:txBody>
      </p:sp>
    </p:spTree>
    <p:extLst>
      <p:ext uri="{BB962C8B-B14F-4D97-AF65-F5344CB8AC3E}">
        <p14:creationId xmlns:p14="http://schemas.microsoft.com/office/powerpoint/2010/main" val="29529262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Single </a:t>
            </a:r>
            <a:r>
              <a:rPr lang="en-IN" dirty="0"/>
              <a:t>System </a:t>
            </a:r>
            <a:r>
              <a:rPr lang="en-IN" dirty="0" smtClean="0"/>
              <a:t>Image</a:t>
            </a:r>
            <a:endParaRPr lang="en-IN" dirty="0"/>
          </a:p>
        </p:txBody>
      </p:sp>
      <p:sp>
        <p:nvSpPr>
          <p:cNvPr id="3" name="Content Placeholder 2"/>
          <p:cNvSpPr>
            <a:spLocks noGrp="1"/>
          </p:cNvSpPr>
          <p:nvPr>
            <p:ph idx="1"/>
          </p:nvPr>
        </p:nvSpPr>
        <p:spPr/>
        <p:txBody>
          <a:bodyPr>
            <a:normAutofit/>
          </a:bodyPr>
          <a:lstStyle/>
          <a:p>
            <a:r>
              <a:rPr lang="en-IN" sz="2200" dirty="0" smtClean="0"/>
              <a:t>An ideal cluster should </a:t>
            </a:r>
            <a:r>
              <a:rPr lang="en-IN" sz="2200" b="1" u="sng" dirty="0" smtClean="0"/>
              <a:t>merge multiple system images into a single system image(SSI). </a:t>
            </a:r>
          </a:p>
          <a:p>
            <a:endParaRPr lang="en-IN" sz="2200" dirty="0" smtClean="0"/>
          </a:p>
          <a:p>
            <a:r>
              <a:rPr lang="en-IN" sz="2200" dirty="0" smtClean="0"/>
              <a:t>Cluster designers desire a cluster operating system to support SSI at various levels, including the </a:t>
            </a:r>
            <a:r>
              <a:rPr lang="en-IN" sz="2200" b="1" u="sng" dirty="0" smtClean="0"/>
              <a:t>sharing of CPUs, memory and I/O across all cluster nodes.</a:t>
            </a:r>
          </a:p>
          <a:p>
            <a:endParaRPr lang="en-IN" sz="2200" dirty="0" smtClean="0"/>
          </a:p>
          <a:p>
            <a:r>
              <a:rPr lang="en-IN" sz="2200" dirty="0" smtClean="0"/>
              <a:t>SSI is an illusion created by software or hardware that presents a collection of resources as one integrated, powerful resource.</a:t>
            </a:r>
          </a:p>
          <a:p>
            <a:endParaRPr lang="en-IN" sz="2200" dirty="0" smtClean="0"/>
          </a:p>
          <a:p>
            <a:r>
              <a:rPr lang="en-IN" sz="2200" b="1" u="sng" dirty="0" smtClean="0"/>
              <a:t>SSI makes the cluster appear like a single machine to the user.</a:t>
            </a:r>
            <a:endParaRPr lang="en-IN" sz="2200" b="1" u="sng" dirty="0"/>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sp>
        <p:nvSpPr>
          <p:cNvPr id="5" name="Date Placeholder 4"/>
          <p:cNvSpPr>
            <a:spLocks noGrp="1"/>
          </p:cNvSpPr>
          <p:nvPr>
            <p:ph type="dt" sz="half" idx="10"/>
          </p:nvPr>
        </p:nvSpPr>
        <p:spPr/>
        <p:txBody>
          <a:bodyPr/>
          <a:lstStyle/>
          <a:p>
            <a:fld id="{507C760D-1380-46ED-95B1-7B10B429CF71}" type="datetime1">
              <a:rPr lang="en-IN" smtClean="0"/>
              <a:t>06-08-2024</a:t>
            </a:fld>
            <a:endParaRPr lang="en-IN" dirty="0"/>
          </a:p>
        </p:txBody>
      </p:sp>
      <p:sp>
        <p:nvSpPr>
          <p:cNvPr id="6" name="Footer Placeholder 5"/>
          <p:cNvSpPr>
            <a:spLocks noGrp="1"/>
          </p:cNvSpPr>
          <p:nvPr>
            <p:ph type="ftr" sz="quarter" idx="11"/>
          </p:nvPr>
        </p:nvSpPr>
        <p:spPr/>
        <p:txBody>
          <a:bodyPr/>
          <a:lstStyle/>
          <a:p>
            <a:r>
              <a:rPr lang="en-IN" smtClean="0"/>
              <a:t>Prof. Shweta Dhawan Chachra</a:t>
            </a:r>
            <a:endParaRPr lang="en-IN" dirty="0"/>
          </a:p>
        </p:txBody>
      </p:sp>
      <p:sp>
        <p:nvSpPr>
          <p:cNvPr id="7" name="Slide Number Placeholder 6"/>
          <p:cNvSpPr>
            <a:spLocks noGrp="1"/>
          </p:cNvSpPr>
          <p:nvPr>
            <p:ph type="sldNum" sz="quarter" idx="12"/>
          </p:nvPr>
        </p:nvSpPr>
        <p:spPr/>
        <p:txBody>
          <a:bodyPr/>
          <a:lstStyle/>
          <a:p>
            <a:fld id="{A5669369-968C-4B3A-94C3-E2A4E5B88044}" type="slidenum">
              <a:rPr lang="en-IN" smtClean="0"/>
              <a:t>148</a:t>
            </a:fld>
            <a:endParaRPr lang="en-IN"/>
          </a:p>
        </p:txBody>
      </p:sp>
    </p:spTree>
    <p:extLst>
      <p:ext uri="{BB962C8B-B14F-4D97-AF65-F5344CB8AC3E}">
        <p14:creationId xmlns:p14="http://schemas.microsoft.com/office/powerpoint/2010/main" val="71205176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SSI</a:t>
            </a:r>
            <a:endParaRPr lang="en-IN" dirty="0"/>
          </a:p>
        </p:txBody>
      </p:sp>
      <p:sp>
        <p:nvSpPr>
          <p:cNvPr id="3" name="Content Placeholder 2"/>
          <p:cNvSpPr>
            <a:spLocks noGrp="1"/>
          </p:cNvSpPr>
          <p:nvPr>
            <p:ph idx="1"/>
          </p:nvPr>
        </p:nvSpPr>
        <p:spPr>
          <a:xfrm>
            <a:off x="457200" y="1340768"/>
            <a:ext cx="8229600" cy="4785395"/>
          </a:xfrm>
        </p:spPr>
        <p:txBody>
          <a:bodyPr>
            <a:normAutofit fontScale="62500" lnSpcReduction="20000"/>
          </a:bodyPr>
          <a:lstStyle/>
          <a:p>
            <a:pPr algn="just"/>
            <a:r>
              <a:rPr lang="en-IN" dirty="0" smtClean="0"/>
              <a:t>Suppose </a:t>
            </a:r>
            <a:r>
              <a:rPr lang="en-IN" dirty="0"/>
              <a:t>a workstation </a:t>
            </a:r>
            <a:r>
              <a:rPr lang="en-IN" dirty="0" smtClean="0"/>
              <a:t>has:</a:t>
            </a:r>
          </a:p>
          <a:p>
            <a:pPr lvl="1" algn="just"/>
            <a:r>
              <a:rPr lang="en-IN" dirty="0" smtClean="0"/>
              <a:t>A </a:t>
            </a:r>
            <a:r>
              <a:rPr lang="en-IN" dirty="0"/>
              <a:t>300 </a:t>
            </a:r>
            <a:r>
              <a:rPr lang="en-IN" dirty="0" err="1"/>
              <a:t>Mflops</a:t>
            </a:r>
            <a:r>
              <a:rPr lang="en-IN" dirty="0"/>
              <a:t>/second </a:t>
            </a:r>
            <a:r>
              <a:rPr lang="en-IN" dirty="0" smtClean="0"/>
              <a:t>processor</a:t>
            </a:r>
          </a:p>
          <a:p>
            <a:pPr lvl="1" algn="just"/>
            <a:r>
              <a:rPr lang="en-IN" dirty="0" smtClean="0"/>
              <a:t>512 </a:t>
            </a:r>
            <a:r>
              <a:rPr lang="en-IN" dirty="0"/>
              <a:t>MB </a:t>
            </a:r>
            <a:r>
              <a:rPr lang="en-IN" dirty="0" smtClean="0"/>
              <a:t>of memory</a:t>
            </a:r>
          </a:p>
          <a:p>
            <a:pPr lvl="1" algn="just"/>
            <a:r>
              <a:rPr lang="en-IN" dirty="0" smtClean="0"/>
              <a:t>4 </a:t>
            </a:r>
            <a:r>
              <a:rPr lang="en-IN" dirty="0"/>
              <a:t>GB disk </a:t>
            </a:r>
            <a:endParaRPr lang="en-IN" dirty="0" smtClean="0"/>
          </a:p>
          <a:p>
            <a:pPr lvl="1" algn="just"/>
            <a:r>
              <a:rPr lang="en-IN" dirty="0" smtClean="0"/>
              <a:t>Support </a:t>
            </a:r>
            <a:r>
              <a:rPr lang="en-IN" dirty="0"/>
              <a:t>50 active users and 1,000 processes. </a:t>
            </a:r>
            <a:endParaRPr lang="en-IN" dirty="0" smtClean="0"/>
          </a:p>
          <a:p>
            <a:pPr marL="0" indent="0" algn="just">
              <a:buNone/>
            </a:pPr>
            <a:endParaRPr lang="en-IN" dirty="0" smtClean="0"/>
          </a:p>
          <a:p>
            <a:pPr algn="just"/>
            <a:r>
              <a:rPr lang="en-IN" dirty="0" smtClean="0"/>
              <a:t>By </a:t>
            </a:r>
            <a:r>
              <a:rPr lang="en-IN" dirty="0"/>
              <a:t>clustering </a:t>
            </a:r>
            <a:r>
              <a:rPr lang="en-IN" dirty="0" smtClean="0"/>
              <a:t>100 such </a:t>
            </a:r>
            <a:r>
              <a:rPr lang="en-IN" dirty="0"/>
              <a:t>workstations, </a:t>
            </a:r>
            <a:r>
              <a:rPr lang="en-IN" dirty="0" smtClean="0"/>
              <a:t>we should get </a:t>
            </a:r>
            <a:r>
              <a:rPr lang="en-IN" dirty="0"/>
              <a:t>a single system that is equivalent to one huge workstation, or </a:t>
            </a:r>
            <a:r>
              <a:rPr lang="en-IN" dirty="0" smtClean="0"/>
              <a:t>a </a:t>
            </a:r>
            <a:r>
              <a:rPr lang="en-IN" dirty="0" err="1" smtClean="0"/>
              <a:t>megastation</a:t>
            </a:r>
            <a:r>
              <a:rPr lang="en-IN" dirty="0"/>
              <a:t>, that </a:t>
            </a:r>
            <a:r>
              <a:rPr lang="en-IN" dirty="0" smtClean="0"/>
              <a:t>has:</a:t>
            </a:r>
          </a:p>
          <a:p>
            <a:pPr lvl="1" algn="just"/>
            <a:r>
              <a:rPr lang="en-IN" dirty="0" smtClean="0"/>
              <a:t> </a:t>
            </a:r>
            <a:r>
              <a:rPr lang="en-IN" dirty="0"/>
              <a:t>30 </a:t>
            </a:r>
            <a:r>
              <a:rPr lang="en-IN" dirty="0" err="1" smtClean="0"/>
              <a:t>Gflops</a:t>
            </a:r>
            <a:r>
              <a:rPr lang="en-IN" dirty="0" smtClean="0"/>
              <a:t>/second processor</a:t>
            </a:r>
          </a:p>
          <a:p>
            <a:pPr lvl="1" algn="just"/>
            <a:r>
              <a:rPr lang="en-IN" dirty="0" smtClean="0"/>
              <a:t> 50 </a:t>
            </a:r>
            <a:r>
              <a:rPr lang="en-IN" dirty="0"/>
              <a:t>GB of </a:t>
            </a:r>
            <a:r>
              <a:rPr lang="en-IN" dirty="0" smtClean="0"/>
              <a:t>memory</a:t>
            </a:r>
          </a:p>
          <a:p>
            <a:pPr lvl="1" algn="just"/>
            <a:r>
              <a:rPr lang="en-IN" dirty="0"/>
              <a:t> </a:t>
            </a:r>
            <a:r>
              <a:rPr lang="en-IN" dirty="0" smtClean="0"/>
              <a:t>400 </a:t>
            </a:r>
            <a:r>
              <a:rPr lang="en-IN" dirty="0"/>
              <a:t>GB disk </a:t>
            </a:r>
            <a:endParaRPr lang="en-IN" dirty="0" smtClean="0"/>
          </a:p>
          <a:p>
            <a:pPr lvl="1" algn="just"/>
            <a:r>
              <a:rPr lang="en-IN" dirty="0"/>
              <a:t> </a:t>
            </a:r>
            <a:r>
              <a:rPr lang="en-IN" dirty="0" smtClean="0"/>
              <a:t>Support </a:t>
            </a:r>
            <a:r>
              <a:rPr lang="en-IN" dirty="0"/>
              <a:t>5,000 active users and 100,000 </a:t>
            </a:r>
            <a:r>
              <a:rPr lang="en-IN" dirty="0" smtClean="0"/>
              <a:t>processes </a:t>
            </a:r>
          </a:p>
          <a:p>
            <a:pPr marL="457200" lvl="1" indent="0" algn="just">
              <a:buNone/>
            </a:pPr>
            <a:endParaRPr lang="en-IN" dirty="0" smtClean="0"/>
          </a:p>
          <a:p>
            <a:pPr algn="just"/>
            <a:r>
              <a:rPr lang="en-IN" dirty="0" smtClean="0"/>
              <a:t>This </a:t>
            </a:r>
            <a:r>
              <a:rPr lang="en-IN" dirty="0"/>
              <a:t>is an appealing goal, but it is very </a:t>
            </a:r>
            <a:r>
              <a:rPr lang="en-IN" dirty="0" smtClean="0"/>
              <a:t>difficult to </a:t>
            </a:r>
            <a:r>
              <a:rPr lang="en-IN" dirty="0"/>
              <a:t>achieve. </a:t>
            </a:r>
            <a:endParaRPr lang="en-IN" dirty="0" smtClean="0"/>
          </a:p>
          <a:p>
            <a:pPr algn="just"/>
            <a:endParaRPr lang="en-IN" dirty="0" smtClean="0"/>
          </a:p>
          <a:p>
            <a:pPr algn="just"/>
            <a:r>
              <a:rPr lang="en-IN" dirty="0" smtClean="0"/>
              <a:t>SSI </a:t>
            </a:r>
            <a:r>
              <a:rPr lang="en-IN" dirty="0"/>
              <a:t>techniques are aimed at achieving this goal.</a:t>
            </a:r>
          </a:p>
        </p:txBody>
      </p:sp>
      <p:sp>
        <p:nvSpPr>
          <p:cNvPr id="4" name="Date Placeholder 3"/>
          <p:cNvSpPr>
            <a:spLocks noGrp="1"/>
          </p:cNvSpPr>
          <p:nvPr>
            <p:ph type="dt" sz="half" idx="10"/>
          </p:nvPr>
        </p:nvSpPr>
        <p:spPr/>
        <p:txBody>
          <a:bodyPr/>
          <a:lstStyle/>
          <a:p>
            <a:fld id="{62137C5A-95B2-4C38-B813-88703DFA729A}" type="datetime1">
              <a:rPr lang="en-IN" smtClean="0"/>
              <a:t>06-08-2024</a:t>
            </a:fld>
            <a:endParaRPr lang="en-IN" dirty="0"/>
          </a:p>
        </p:txBody>
      </p:sp>
      <p:sp>
        <p:nvSpPr>
          <p:cNvPr id="5" name="Footer Placeholder 4"/>
          <p:cNvSpPr>
            <a:spLocks noGrp="1"/>
          </p:cNvSpPr>
          <p:nvPr>
            <p:ph type="ftr" sz="quarter" idx="11"/>
          </p:nvPr>
        </p:nvSpPr>
        <p:spPr/>
        <p:txBody>
          <a:bodyPr/>
          <a:lstStyle/>
          <a:p>
            <a:r>
              <a:rPr lang="en-IN" smtClean="0"/>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149</a:t>
            </a:fld>
            <a:endParaRPr lang="en-IN"/>
          </a:p>
        </p:txBody>
      </p:sp>
    </p:spTree>
    <p:extLst>
      <p:ext uri="{BB962C8B-B14F-4D97-AF65-F5344CB8AC3E}">
        <p14:creationId xmlns:p14="http://schemas.microsoft.com/office/powerpoint/2010/main" val="4054900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a:t>
            </a:r>
            <a:r>
              <a:rPr lang="en-IN" b="1" dirty="0" smtClean="0"/>
              <a:t>Compilation Directives</a:t>
            </a:r>
            <a:endParaRPr lang="en-IN" b="1" dirty="0"/>
          </a:p>
        </p:txBody>
      </p:sp>
      <p:sp>
        <p:nvSpPr>
          <p:cNvPr id="3" name="Content Placeholder 2"/>
          <p:cNvSpPr>
            <a:spLocks noGrp="1"/>
          </p:cNvSpPr>
          <p:nvPr>
            <p:ph idx="1"/>
          </p:nvPr>
        </p:nvSpPr>
        <p:spPr>
          <a:xfrm>
            <a:off x="467544" y="1196752"/>
            <a:ext cx="7848872" cy="4525963"/>
          </a:xfrm>
        </p:spPr>
        <p:txBody>
          <a:bodyPr>
            <a:normAutofit/>
          </a:bodyPr>
          <a:lstStyle/>
          <a:p>
            <a:r>
              <a:rPr lang="en-IN" sz="2400" dirty="0" smtClean="0"/>
              <a:t>Are </a:t>
            </a:r>
            <a:r>
              <a:rPr lang="en-IN" sz="2400" dirty="0"/>
              <a:t>type of directives which helps </a:t>
            </a:r>
            <a:r>
              <a:rPr lang="en-IN" sz="2400" dirty="0" smtClean="0"/>
              <a:t> </a:t>
            </a:r>
          </a:p>
          <a:p>
            <a:pPr lvl="1"/>
            <a:r>
              <a:rPr lang="en-IN" sz="2400" dirty="0" smtClean="0"/>
              <a:t>To compile </a:t>
            </a:r>
            <a:r>
              <a:rPr lang="en-IN" sz="2400" dirty="0"/>
              <a:t>a specific portion of the program or </a:t>
            </a:r>
            <a:endParaRPr lang="en-IN" sz="2400" dirty="0" smtClean="0"/>
          </a:p>
          <a:p>
            <a:pPr lvl="1"/>
            <a:r>
              <a:rPr lang="en-IN" sz="2400" dirty="0" smtClean="0"/>
              <a:t>To </a:t>
            </a:r>
            <a:r>
              <a:rPr lang="en-IN" sz="2400" dirty="0"/>
              <a:t>skip compilation of some specific part of the program </a:t>
            </a:r>
            <a:endParaRPr lang="en-IN" sz="2400" dirty="0" smtClean="0"/>
          </a:p>
          <a:p>
            <a:pPr lvl="1"/>
            <a:r>
              <a:rPr lang="en-IN" sz="2400" dirty="0" smtClean="0"/>
              <a:t>Based </a:t>
            </a:r>
            <a:r>
              <a:rPr lang="en-IN" sz="2400" dirty="0"/>
              <a:t>on some conditions. </a:t>
            </a:r>
            <a:endParaRPr lang="en-IN" sz="2400" dirty="0" smtClean="0"/>
          </a:p>
          <a:p>
            <a:endParaRPr lang="en-IN" sz="2400" dirty="0" smtClean="0"/>
          </a:p>
          <a:p>
            <a:r>
              <a:rPr lang="en-IN" sz="2400" dirty="0" smtClean="0"/>
              <a:t>This </a:t>
            </a:r>
            <a:r>
              <a:rPr lang="en-IN" sz="2400" dirty="0"/>
              <a:t>can be done with the help of two </a:t>
            </a:r>
            <a:r>
              <a:rPr lang="en-IN" sz="2400" dirty="0" err="1"/>
              <a:t>preprocessing</a:t>
            </a:r>
            <a:r>
              <a:rPr lang="en-IN" sz="2400" dirty="0"/>
              <a:t> commands ‘</a:t>
            </a:r>
            <a:r>
              <a:rPr lang="en-IN" sz="2400" b="1" dirty="0" err="1"/>
              <a:t>ifdef</a:t>
            </a:r>
            <a:r>
              <a:rPr lang="en-IN" sz="2400" dirty="0"/>
              <a:t>‘ and ‘</a:t>
            </a:r>
            <a:r>
              <a:rPr lang="en-IN" sz="2400" b="1" dirty="0" err="1"/>
              <a:t>endif</a:t>
            </a:r>
            <a:r>
              <a:rPr lang="en-IN" sz="2400" dirty="0"/>
              <a:t>‘.</a:t>
            </a:r>
            <a:br>
              <a:rPr lang="en-IN" sz="2400" dirty="0"/>
            </a:br>
            <a:endParaRPr lang="en-IN" sz="2400" dirty="0"/>
          </a:p>
        </p:txBody>
      </p:sp>
      <p:sp>
        <p:nvSpPr>
          <p:cNvPr id="4" name="Date Placeholder 3"/>
          <p:cNvSpPr>
            <a:spLocks noGrp="1"/>
          </p:cNvSpPr>
          <p:nvPr>
            <p:ph type="dt" sz="half" idx="10"/>
          </p:nvPr>
        </p:nvSpPr>
        <p:spPr/>
        <p:txBody>
          <a:bodyPr/>
          <a:lstStyle/>
          <a:p>
            <a:fld id="{B1481F88-3791-4B24-AB0F-19E4EAAD36D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15</a:t>
            </a:fld>
            <a:endParaRPr lang="en-IN"/>
          </a:p>
        </p:txBody>
      </p:sp>
    </p:spTree>
    <p:extLst>
      <p:ext uri="{BB962C8B-B14F-4D97-AF65-F5344CB8AC3E}">
        <p14:creationId xmlns:p14="http://schemas.microsoft.com/office/powerpoint/2010/main" val="204126010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457200"/>
            <a:r>
              <a:rPr lang="en-US" altLang="en-US" sz="2400" b="1" dirty="0">
                <a:solidFill>
                  <a:srgbClr val="3366FF"/>
                </a:solidFill>
              </a:rPr>
              <a:t>Asymmetric clustering</a:t>
            </a:r>
            <a:r>
              <a:rPr lang="en-US" altLang="en-US" sz="2400" dirty="0">
                <a:solidFill>
                  <a:srgbClr val="3366FF"/>
                </a:solidFill>
              </a:rPr>
              <a:t> </a:t>
            </a:r>
            <a:r>
              <a:rPr lang="en-US" altLang="en-US" sz="2400" dirty="0"/>
              <a:t>has one machine in hot-standby </a:t>
            </a:r>
            <a:r>
              <a:rPr lang="en-US" altLang="en-US" sz="2400" dirty="0" smtClean="0"/>
              <a:t>mode</a:t>
            </a:r>
          </a:p>
          <a:p>
            <a:pPr lvl="2"/>
            <a:endParaRPr lang="en-US" altLang="en-US" b="1" dirty="0" smtClean="0">
              <a:solidFill>
                <a:srgbClr val="3366FF"/>
              </a:solidFill>
            </a:endParaRPr>
          </a:p>
          <a:p>
            <a:pPr marL="457200"/>
            <a:r>
              <a:rPr lang="en-US" altLang="en-US" sz="2400" b="1" dirty="0" smtClean="0">
                <a:solidFill>
                  <a:srgbClr val="3366FF"/>
                </a:solidFill>
              </a:rPr>
              <a:t>Symmetric clustering</a:t>
            </a:r>
            <a:r>
              <a:rPr lang="en-US" altLang="en-US" sz="2400" dirty="0" smtClean="0">
                <a:solidFill>
                  <a:srgbClr val="3366FF"/>
                </a:solidFill>
              </a:rPr>
              <a:t> </a:t>
            </a:r>
            <a:r>
              <a:rPr lang="en-US" altLang="en-US" sz="2400" dirty="0" smtClean="0"/>
              <a:t>has multiple nodes running applications, monitoring each other</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150</a:t>
            </a:fld>
            <a:endParaRPr lang="en-IN"/>
          </a:p>
        </p:txBody>
      </p:sp>
    </p:spTree>
    <p:extLst>
      <p:ext uri="{BB962C8B-B14F-4D97-AF65-F5344CB8AC3E}">
        <p14:creationId xmlns:p14="http://schemas.microsoft.com/office/powerpoint/2010/main" val="76169008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smtClean="0"/>
              <a:t>Clustered Systems</a:t>
            </a:r>
          </a:p>
        </p:txBody>
      </p:sp>
      <p:sp>
        <p:nvSpPr>
          <p:cNvPr id="29699" name="Content Placeholder 2"/>
          <p:cNvSpPr>
            <a:spLocks noGrp="1"/>
          </p:cNvSpPr>
          <p:nvPr>
            <p:ph idx="4294967295"/>
          </p:nvPr>
        </p:nvSpPr>
        <p:spPr/>
        <p:txBody>
          <a:bodyPr>
            <a:normAutofit/>
          </a:bodyPr>
          <a:lstStyle/>
          <a:p>
            <a:r>
              <a:rPr lang="en-US" altLang="en-US" sz="2800" dirty="0" smtClean="0"/>
              <a:t>Asymmetric clustering-</a:t>
            </a:r>
          </a:p>
          <a:p>
            <a:pPr lvl="1"/>
            <a:r>
              <a:rPr lang="en-US" altLang="en-US" sz="2400" dirty="0" smtClean="0"/>
              <a:t>One m/c is in hot standby mode while the </a:t>
            </a:r>
            <a:r>
              <a:rPr lang="en-US" altLang="en-US" sz="2400" dirty="0"/>
              <a:t>other (</a:t>
            </a:r>
            <a:r>
              <a:rPr lang="en-IN" sz="2400" dirty="0">
                <a:solidFill>
                  <a:schemeClr val="accent5"/>
                </a:solidFill>
              </a:rPr>
              <a:t>primary node </a:t>
            </a:r>
            <a:r>
              <a:rPr lang="en-IN" sz="2400" dirty="0" smtClean="0">
                <a:solidFill>
                  <a:schemeClr val="accent5"/>
                </a:solidFill>
              </a:rPr>
              <a:t>) </a:t>
            </a:r>
            <a:r>
              <a:rPr lang="en-US" altLang="en-US" sz="2400" dirty="0" smtClean="0"/>
              <a:t>is running applications.</a:t>
            </a:r>
          </a:p>
          <a:p>
            <a:pPr lvl="1"/>
            <a:r>
              <a:rPr lang="en-US" altLang="en-US" sz="2400" dirty="0" smtClean="0"/>
              <a:t>The hot standby host does nothing but monitor the active server. </a:t>
            </a:r>
          </a:p>
          <a:p>
            <a:pPr lvl="1"/>
            <a:r>
              <a:rPr lang="en-US" altLang="en-US" sz="2400" dirty="0" smtClean="0"/>
              <a:t>If that server fails, the hot standby host becomes the active server.</a:t>
            </a:r>
          </a:p>
          <a:p>
            <a:pPr lvl="1"/>
            <a:r>
              <a:rPr lang="en-IN" sz="2400" dirty="0"/>
              <a:t>The </a:t>
            </a:r>
            <a:r>
              <a:rPr lang="en-IN" sz="2400" dirty="0">
                <a:solidFill>
                  <a:schemeClr val="accent5"/>
                </a:solidFill>
              </a:rPr>
              <a:t>standby node is powered on </a:t>
            </a:r>
            <a:r>
              <a:rPr lang="en-IN" sz="2400" dirty="0"/>
              <a:t>(hot) and running some </a:t>
            </a:r>
            <a:r>
              <a:rPr lang="en-IN" sz="2400" dirty="0">
                <a:solidFill>
                  <a:schemeClr val="accent5"/>
                </a:solidFill>
              </a:rPr>
              <a:t>monitoring programs </a:t>
            </a:r>
            <a:r>
              <a:rPr lang="en-IN" sz="2400" dirty="0"/>
              <a:t>to communicate </a:t>
            </a:r>
            <a:r>
              <a:rPr lang="en-IN" sz="2400" dirty="0">
                <a:solidFill>
                  <a:schemeClr val="accent5"/>
                </a:solidFill>
              </a:rPr>
              <a:t>heartbeat signals to check the status of the primary node</a:t>
            </a:r>
            <a:r>
              <a:rPr lang="en-IN" sz="2400" dirty="0"/>
              <a:t>, but is </a:t>
            </a:r>
            <a:r>
              <a:rPr lang="en-IN" sz="2400" dirty="0">
                <a:solidFill>
                  <a:schemeClr val="accent5"/>
                </a:solidFill>
              </a:rPr>
              <a:t>not actively </a:t>
            </a:r>
            <a:r>
              <a:rPr lang="en-IN" sz="2400" dirty="0"/>
              <a:t>running other useful workloads.</a:t>
            </a:r>
          </a:p>
          <a:p>
            <a:endParaRPr lang="en-US" altLang="en-US" sz="2800" dirty="0" smtClean="0"/>
          </a:p>
          <a:p>
            <a:endParaRPr lang="en-US" altLang="en-US" sz="2800" dirty="0" smtClean="0"/>
          </a:p>
        </p:txBody>
      </p:sp>
      <p:sp>
        <p:nvSpPr>
          <p:cNvPr id="2" name="Date Placeholder 1"/>
          <p:cNvSpPr>
            <a:spLocks noGrp="1"/>
          </p:cNvSpPr>
          <p:nvPr>
            <p:ph type="dt" sz="half" idx="10"/>
          </p:nvPr>
        </p:nvSpPr>
        <p:spPr/>
        <p:txBody>
          <a:bodyPr/>
          <a:lstStyle/>
          <a:p>
            <a:fld id="{D19C9CED-A636-42A4-ADFB-A169027BF6A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151</a:t>
            </a:fld>
            <a:endParaRPr lang="en-IN"/>
          </a:p>
        </p:txBody>
      </p:sp>
    </p:spTree>
    <p:extLst>
      <p:ext uri="{BB962C8B-B14F-4D97-AF65-F5344CB8AC3E}">
        <p14:creationId xmlns:p14="http://schemas.microsoft.com/office/powerpoint/2010/main" val="23703466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smtClean="0"/>
              <a:t>Clustered Systems</a:t>
            </a:r>
          </a:p>
        </p:txBody>
      </p:sp>
      <p:sp>
        <p:nvSpPr>
          <p:cNvPr id="29699" name="Content Placeholder 2"/>
          <p:cNvSpPr>
            <a:spLocks noGrp="1"/>
          </p:cNvSpPr>
          <p:nvPr>
            <p:ph idx="4294967295"/>
          </p:nvPr>
        </p:nvSpPr>
        <p:spPr/>
        <p:txBody>
          <a:bodyPr>
            <a:normAutofit/>
          </a:bodyPr>
          <a:lstStyle/>
          <a:p>
            <a:r>
              <a:rPr lang="en-US" altLang="en-US" sz="2800" dirty="0" smtClean="0"/>
              <a:t>Symmetric clustering-</a:t>
            </a:r>
          </a:p>
          <a:p>
            <a:pPr lvl="1"/>
            <a:r>
              <a:rPr lang="en-IN" altLang="en-US" sz="2400" dirty="0" smtClean="0"/>
              <a:t>Two or more hosts are running applications and they are monitoring each other.</a:t>
            </a:r>
          </a:p>
          <a:p>
            <a:pPr lvl="1"/>
            <a:r>
              <a:rPr lang="en-IN" sz="2400" dirty="0" smtClean="0"/>
              <a:t>More efficient, as it uses all of the available hardware. </a:t>
            </a:r>
            <a:endParaRPr lang="en-IN" sz="2400" dirty="0"/>
          </a:p>
          <a:p>
            <a:endParaRPr lang="en-US" altLang="en-US" sz="2800" dirty="0" smtClean="0"/>
          </a:p>
          <a:p>
            <a:endParaRPr lang="en-US" altLang="en-US" sz="2800" dirty="0" smtClean="0"/>
          </a:p>
        </p:txBody>
      </p:sp>
      <p:sp>
        <p:nvSpPr>
          <p:cNvPr id="2" name="Date Placeholder 1"/>
          <p:cNvSpPr>
            <a:spLocks noGrp="1"/>
          </p:cNvSpPr>
          <p:nvPr>
            <p:ph type="dt" sz="half" idx="10"/>
          </p:nvPr>
        </p:nvSpPr>
        <p:spPr/>
        <p:txBody>
          <a:bodyPr/>
          <a:lstStyle/>
          <a:p>
            <a:fld id="{4723BC73-B916-40D5-A62C-3F50AF33254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152</a:t>
            </a:fld>
            <a:endParaRPr lang="en-IN"/>
          </a:p>
        </p:txBody>
      </p:sp>
    </p:spTree>
    <p:extLst>
      <p:ext uri="{BB962C8B-B14F-4D97-AF65-F5344CB8AC3E}">
        <p14:creationId xmlns:p14="http://schemas.microsoft.com/office/powerpoint/2010/main" val="335644759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smtClean="0"/>
              <a:t>OS Objectives/Operations</a:t>
            </a:r>
            <a:br>
              <a:rPr lang="en-IN" dirty="0" smtClean="0"/>
            </a:br>
            <a:endParaRPr lang="en-IN" dirty="0"/>
          </a:p>
        </p:txBody>
      </p:sp>
      <p:sp>
        <p:nvSpPr>
          <p:cNvPr id="6" name="Content Placeholder 5"/>
          <p:cNvSpPr>
            <a:spLocks noGrp="1"/>
          </p:cNvSpPr>
          <p:nvPr>
            <p:ph idx="1"/>
          </p:nvPr>
        </p:nvSpPr>
        <p:spPr/>
        <p:txBody>
          <a:bodyPr>
            <a:normAutofit/>
          </a:bodyPr>
          <a:lstStyle/>
          <a:p>
            <a:r>
              <a:rPr lang="en-US" altLang="en-US" sz="2400" dirty="0"/>
              <a:t>Process Management </a:t>
            </a:r>
            <a:r>
              <a:rPr lang="en-US" altLang="en-US" sz="2400" dirty="0" smtClean="0"/>
              <a:t>Activities</a:t>
            </a:r>
          </a:p>
          <a:p>
            <a:r>
              <a:rPr lang="en-US" altLang="en-US" sz="2400" dirty="0"/>
              <a:t>Memory </a:t>
            </a:r>
            <a:r>
              <a:rPr lang="en-US" altLang="en-US" sz="2400" dirty="0" smtClean="0"/>
              <a:t>Management</a:t>
            </a:r>
          </a:p>
          <a:p>
            <a:r>
              <a:rPr lang="en-US" altLang="en-US" sz="2400" dirty="0"/>
              <a:t>Storage </a:t>
            </a:r>
            <a:r>
              <a:rPr lang="en-US" altLang="en-US" sz="2400" dirty="0" smtClean="0"/>
              <a:t>Management</a:t>
            </a:r>
          </a:p>
          <a:p>
            <a:r>
              <a:rPr lang="en-US" altLang="en-US" sz="2400" dirty="0"/>
              <a:t>Mass-Storage </a:t>
            </a:r>
            <a:r>
              <a:rPr lang="en-US" altLang="en-US" sz="2400" dirty="0" smtClean="0"/>
              <a:t>Management</a:t>
            </a:r>
          </a:p>
          <a:p>
            <a:r>
              <a:rPr lang="en-US" sz="2400" dirty="0" smtClean="0"/>
              <a:t>Protection System</a:t>
            </a:r>
            <a:endParaRPr lang="en-IN" sz="2400" dirty="0"/>
          </a:p>
        </p:txBody>
      </p:sp>
      <p:sp>
        <p:nvSpPr>
          <p:cNvPr id="2" name="Date Placeholder 1"/>
          <p:cNvSpPr>
            <a:spLocks noGrp="1"/>
          </p:cNvSpPr>
          <p:nvPr>
            <p:ph type="dt" sz="half" idx="10"/>
          </p:nvPr>
        </p:nvSpPr>
        <p:spPr/>
        <p:txBody>
          <a:bodyPr/>
          <a:lstStyle/>
          <a:p>
            <a:fld id="{7CC3466D-65C2-4521-BD58-AA92648BC61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153</a:t>
            </a:fld>
            <a:endParaRPr lang="en-IN"/>
          </a:p>
        </p:txBody>
      </p:sp>
    </p:spTree>
    <p:extLst>
      <p:ext uri="{BB962C8B-B14F-4D97-AF65-F5344CB8AC3E}">
        <p14:creationId xmlns:p14="http://schemas.microsoft.com/office/powerpoint/2010/main" val="21012462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128713" y="152400"/>
            <a:ext cx="7558087" cy="576263"/>
          </a:xfrm>
        </p:spPr>
        <p:txBody>
          <a:bodyPr>
            <a:normAutofit fontScale="90000"/>
          </a:bodyPr>
          <a:lstStyle/>
          <a:p>
            <a:pPr eaLnBrk="1" hangingPunct="1"/>
            <a:r>
              <a:rPr lang="en-US" altLang="en-US" dirty="0" smtClean="0"/>
              <a:t>Process Management Activities</a:t>
            </a:r>
          </a:p>
        </p:txBody>
      </p:sp>
      <p:sp>
        <p:nvSpPr>
          <p:cNvPr id="37891" name="Rectangle 3"/>
          <p:cNvSpPr>
            <a:spLocks noGrp="1" noChangeArrowheads="1"/>
          </p:cNvSpPr>
          <p:nvPr>
            <p:ph type="body" idx="4294967295"/>
          </p:nvPr>
        </p:nvSpPr>
        <p:spPr>
          <a:xfrm>
            <a:off x="1125538" y="1587500"/>
            <a:ext cx="7958137" cy="4035425"/>
          </a:xfrm>
        </p:spPr>
        <p:txBody>
          <a:bodyPr>
            <a:normAutofit/>
          </a:bodyPr>
          <a:lstStyle/>
          <a:p>
            <a:pPr>
              <a:buFont typeface="Monotype Sorts" pitchFamily="-84" charset="2"/>
              <a:buNone/>
            </a:pPr>
            <a:r>
              <a:rPr lang="en-US" altLang="en-US" dirty="0" smtClean="0"/>
              <a:t>     </a:t>
            </a:r>
          </a:p>
          <a:p>
            <a:r>
              <a:rPr lang="en-US" altLang="en-US" sz="2400" dirty="0" smtClean="0"/>
              <a:t>Creating and deleting both </a:t>
            </a:r>
            <a:r>
              <a:rPr lang="en-US" altLang="en-US" sz="2400" b="1" u="sng" dirty="0" smtClean="0"/>
              <a:t>user and system processes</a:t>
            </a:r>
          </a:p>
          <a:p>
            <a:r>
              <a:rPr lang="en-US" altLang="en-US" sz="2400" dirty="0" smtClean="0"/>
              <a:t>Suspending and resuming processes</a:t>
            </a:r>
          </a:p>
          <a:p>
            <a:r>
              <a:rPr lang="en-US" altLang="en-US" sz="2400" dirty="0" smtClean="0"/>
              <a:t>Providing mechanisms for </a:t>
            </a:r>
            <a:r>
              <a:rPr lang="en-US" altLang="en-US" sz="2400" b="1" u="sng" dirty="0" smtClean="0"/>
              <a:t>process synchronization</a:t>
            </a:r>
          </a:p>
          <a:p>
            <a:r>
              <a:rPr lang="en-US" altLang="en-US" sz="2400" dirty="0" smtClean="0"/>
              <a:t>Providing mechanisms for </a:t>
            </a:r>
            <a:r>
              <a:rPr lang="en-US" altLang="en-US" sz="2400" b="1" u="sng" dirty="0" smtClean="0"/>
              <a:t>process communication</a:t>
            </a:r>
          </a:p>
          <a:p>
            <a:r>
              <a:rPr lang="en-US" altLang="en-US" sz="2400" dirty="0" smtClean="0"/>
              <a:t>Providing mechanisms for </a:t>
            </a:r>
            <a:r>
              <a:rPr lang="en-US" altLang="en-US" sz="2400" b="1" u="sng" dirty="0" smtClean="0"/>
              <a:t>deadlock handling</a:t>
            </a:r>
          </a:p>
        </p:txBody>
      </p:sp>
      <p:sp>
        <p:nvSpPr>
          <p:cNvPr id="37892" name="Text Box 4"/>
          <p:cNvSpPr txBox="1">
            <a:spLocks noChangeArrowheads="1"/>
          </p:cNvSpPr>
          <p:nvPr/>
        </p:nvSpPr>
        <p:spPr bwMode="auto">
          <a:xfrm>
            <a:off x="885825" y="1238250"/>
            <a:ext cx="7586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en-US">
                <a:latin typeface="Helvetica" pitchFamily="-84" charset="0"/>
              </a:rPr>
              <a:t>The operating system is responsible for the following activities in connection with process management:</a:t>
            </a:r>
          </a:p>
        </p:txBody>
      </p:sp>
      <p:sp>
        <p:nvSpPr>
          <p:cNvPr id="2" name="Date Placeholder 1"/>
          <p:cNvSpPr>
            <a:spLocks noGrp="1"/>
          </p:cNvSpPr>
          <p:nvPr>
            <p:ph type="dt" sz="half" idx="10"/>
          </p:nvPr>
        </p:nvSpPr>
        <p:spPr/>
        <p:txBody>
          <a:bodyPr/>
          <a:lstStyle/>
          <a:p>
            <a:fld id="{90B748C4-2DBA-4809-ACA2-55878280AE8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154</a:t>
            </a:fld>
            <a:endParaRPr lang="en-IN"/>
          </a:p>
        </p:txBody>
      </p:sp>
    </p:spTree>
    <p:extLst>
      <p:ext uri="{BB962C8B-B14F-4D97-AF65-F5344CB8AC3E}">
        <p14:creationId xmlns:p14="http://schemas.microsoft.com/office/powerpoint/2010/main" val="40394086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smtClean="0"/>
              <a:t>Memory Management</a:t>
            </a:r>
          </a:p>
        </p:txBody>
      </p:sp>
      <p:sp>
        <p:nvSpPr>
          <p:cNvPr id="38915" name="Rectangle 3"/>
          <p:cNvSpPr>
            <a:spLocks noGrp="1" noChangeArrowheads="1"/>
          </p:cNvSpPr>
          <p:nvPr>
            <p:ph type="body" idx="4294967295"/>
          </p:nvPr>
        </p:nvSpPr>
        <p:spPr>
          <a:xfrm>
            <a:off x="683568" y="1233488"/>
            <a:ext cx="7942014" cy="4530725"/>
          </a:xfrm>
        </p:spPr>
        <p:txBody>
          <a:bodyPr>
            <a:normAutofit/>
          </a:bodyPr>
          <a:lstStyle/>
          <a:p>
            <a:r>
              <a:rPr lang="en-US" altLang="en-US" sz="2400" dirty="0" smtClean="0"/>
              <a:t>To execute a program </a:t>
            </a:r>
          </a:p>
          <a:p>
            <a:pPr lvl="1"/>
            <a:r>
              <a:rPr lang="en-US" altLang="en-US" sz="2400" b="1" u="sng" dirty="0" smtClean="0"/>
              <a:t>All (or part) of the instructions </a:t>
            </a:r>
            <a:r>
              <a:rPr lang="en-US" altLang="en-US" sz="2400" dirty="0" smtClean="0"/>
              <a:t>must be in memory</a:t>
            </a:r>
          </a:p>
          <a:p>
            <a:pPr lvl="1"/>
            <a:r>
              <a:rPr lang="en-US" altLang="en-US" sz="2400" b="1" u="sng" dirty="0" smtClean="0"/>
              <a:t>All  (or part) of the data </a:t>
            </a:r>
            <a:r>
              <a:rPr lang="en-US" altLang="en-US" sz="2400" dirty="0" smtClean="0"/>
              <a:t>that is needed by the program must be in memory.</a:t>
            </a:r>
          </a:p>
          <a:p>
            <a:endParaRPr lang="en-US" altLang="en-US" sz="2400" dirty="0" smtClean="0"/>
          </a:p>
          <a:p>
            <a:r>
              <a:rPr lang="en-US" altLang="en-US" sz="2400" dirty="0" smtClean="0"/>
              <a:t>Memory management determines what is in memory and when</a:t>
            </a:r>
          </a:p>
          <a:p>
            <a:pPr lvl="1"/>
            <a:r>
              <a:rPr lang="en-US" altLang="en-US" sz="2400" dirty="0" smtClean="0"/>
              <a:t>Optimizing CPU utilization and computer response to users</a:t>
            </a:r>
          </a:p>
        </p:txBody>
      </p:sp>
      <p:sp>
        <p:nvSpPr>
          <p:cNvPr id="2" name="Date Placeholder 1"/>
          <p:cNvSpPr>
            <a:spLocks noGrp="1"/>
          </p:cNvSpPr>
          <p:nvPr>
            <p:ph type="dt" sz="half" idx="10"/>
          </p:nvPr>
        </p:nvSpPr>
        <p:spPr/>
        <p:txBody>
          <a:bodyPr/>
          <a:lstStyle/>
          <a:p>
            <a:fld id="{A0C5014D-165B-471F-9A2B-1298E21391F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155</a:t>
            </a:fld>
            <a:endParaRPr lang="en-IN"/>
          </a:p>
        </p:txBody>
      </p:sp>
    </p:spTree>
    <p:extLst>
      <p:ext uri="{BB962C8B-B14F-4D97-AF65-F5344CB8AC3E}">
        <p14:creationId xmlns:p14="http://schemas.microsoft.com/office/powerpoint/2010/main" val="19187553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smtClean="0"/>
              <a:t>Memory Management</a:t>
            </a:r>
          </a:p>
        </p:txBody>
      </p:sp>
      <p:sp>
        <p:nvSpPr>
          <p:cNvPr id="38915" name="Rectangle 3"/>
          <p:cNvSpPr>
            <a:spLocks noGrp="1" noChangeArrowheads="1"/>
          </p:cNvSpPr>
          <p:nvPr>
            <p:ph type="body" idx="4294967295"/>
          </p:nvPr>
        </p:nvSpPr>
        <p:spPr>
          <a:xfrm>
            <a:off x="806450" y="1233488"/>
            <a:ext cx="7107238" cy="4530725"/>
          </a:xfrm>
        </p:spPr>
        <p:txBody>
          <a:bodyPr>
            <a:normAutofit/>
          </a:bodyPr>
          <a:lstStyle/>
          <a:p>
            <a:r>
              <a:rPr lang="en-US" altLang="en-US" sz="2800" dirty="0" smtClean="0"/>
              <a:t>Memory management activities</a:t>
            </a:r>
          </a:p>
          <a:p>
            <a:pPr lvl="1"/>
            <a:r>
              <a:rPr lang="en-US" altLang="en-US" sz="2400" dirty="0" smtClean="0"/>
              <a:t>Keeping track of </a:t>
            </a:r>
            <a:r>
              <a:rPr lang="en-US" altLang="en-US" sz="2400" b="1" u="sng" dirty="0" smtClean="0"/>
              <a:t>the parts of memory are currently being used and by whom</a:t>
            </a:r>
          </a:p>
          <a:p>
            <a:pPr lvl="1"/>
            <a:r>
              <a:rPr lang="en-US" altLang="en-US" sz="2400" dirty="0" smtClean="0"/>
              <a:t>Deciding which </a:t>
            </a:r>
            <a:r>
              <a:rPr lang="en-US" altLang="en-US" sz="2400" b="1" u="sng" dirty="0" smtClean="0"/>
              <a:t>processes (or parts thereof) and data to move into and out of memory</a:t>
            </a:r>
          </a:p>
          <a:p>
            <a:pPr lvl="1"/>
            <a:r>
              <a:rPr lang="en-US" altLang="en-US" sz="2400" dirty="0" smtClean="0"/>
              <a:t>Allocating and deallocating memory space as needed</a:t>
            </a:r>
          </a:p>
          <a:p>
            <a:pPr lvl="1">
              <a:buFont typeface="Monotype Sorts" pitchFamily="-84" charset="2"/>
              <a:buNone/>
            </a:pPr>
            <a:endParaRPr lang="en-US" altLang="en-US" dirty="0" smtClean="0"/>
          </a:p>
        </p:txBody>
      </p:sp>
      <p:sp>
        <p:nvSpPr>
          <p:cNvPr id="2" name="Date Placeholder 1"/>
          <p:cNvSpPr>
            <a:spLocks noGrp="1"/>
          </p:cNvSpPr>
          <p:nvPr>
            <p:ph type="dt" sz="half" idx="10"/>
          </p:nvPr>
        </p:nvSpPr>
        <p:spPr/>
        <p:txBody>
          <a:bodyPr/>
          <a:lstStyle/>
          <a:p>
            <a:fld id="{FC61A68B-31FE-4FBE-9CB0-0B130A7E6BC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156</a:t>
            </a:fld>
            <a:endParaRPr lang="en-IN"/>
          </a:p>
        </p:txBody>
      </p:sp>
    </p:spTree>
    <p:extLst>
      <p:ext uri="{BB962C8B-B14F-4D97-AF65-F5344CB8AC3E}">
        <p14:creationId xmlns:p14="http://schemas.microsoft.com/office/powerpoint/2010/main" val="2872869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smtClean="0"/>
              <a:t>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lnSpcReduction="10000"/>
          </a:bodyPr>
          <a:lstStyle/>
          <a:p>
            <a:pPr>
              <a:lnSpc>
                <a:spcPct val="90000"/>
              </a:lnSpc>
            </a:pPr>
            <a:r>
              <a:rPr lang="en-US" altLang="en-US" sz="2400" dirty="0" smtClean="0"/>
              <a:t>OS provides uniform, logical view of information storage</a:t>
            </a:r>
          </a:p>
          <a:p>
            <a:pPr lvl="1">
              <a:lnSpc>
                <a:spcPct val="90000"/>
              </a:lnSpc>
            </a:pPr>
            <a:endParaRPr lang="en-US" altLang="en-US" sz="2400" dirty="0" smtClean="0"/>
          </a:p>
          <a:p>
            <a:pPr lvl="1">
              <a:lnSpc>
                <a:spcPct val="90000"/>
              </a:lnSpc>
            </a:pPr>
            <a:r>
              <a:rPr lang="en-US" altLang="en-US" sz="2400" dirty="0" smtClean="0"/>
              <a:t>Abstracts physical properties to logical storage unit  - </a:t>
            </a:r>
            <a:r>
              <a:rPr lang="en-US" altLang="en-US" sz="2400" b="1" dirty="0" smtClean="0">
                <a:solidFill>
                  <a:srgbClr val="3366FF"/>
                </a:solidFill>
              </a:rPr>
              <a:t>file</a:t>
            </a:r>
          </a:p>
          <a:p>
            <a:pPr lvl="1">
              <a:lnSpc>
                <a:spcPct val="90000"/>
              </a:lnSpc>
            </a:pPr>
            <a:endParaRPr lang="en-US" altLang="en-US" sz="2400" dirty="0" smtClean="0"/>
          </a:p>
          <a:p>
            <a:pPr lvl="1">
              <a:lnSpc>
                <a:spcPct val="90000"/>
              </a:lnSpc>
            </a:pPr>
            <a:r>
              <a:rPr lang="en-US" altLang="en-US" sz="2400" dirty="0" smtClean="0"/>
              <a:t>Each medium is controlled by device (i.e., disk drive, tape drive)</a:t>
            </a:r>
          </a:p>
          <a:p>
            <a:pPr lvl="2">
              <a:lnSpc>
                <a:spcPct val="90000"/>
              </a:lnSpc>
            </a:pPr>
            <a:r>
              <a:rPr lang="en-US" altLang="en-US" dirty="0" smtClean="0"/>
              <a:t>Varying properties include </a:t>
            </a:r>
          </a:p>
          <a:p>
            <a:pPr lvl="3">
              <a:lnSpc>
                <a:spcPct val="90000"/>
              </a:lnSpc>
            </a:pPr>
            <a:r>
              <a:rPr lang="en-US" altLang="en-US" sz="2400" b="1" u="sng" dirty="0" smtClean="0"/>
              <a:t>access speed, </a:t>
            </a:r>
          </a:p>
          <a:p>
            <a:pPr lvl="3">
              <a:lnSpc>
                <a:spcPct val="90000"/>
              </a:lnSpc>
            </a:pPr>
            <a:r>
              <a:rPr lang="en-US" altLang="en-US" sz="2400" b="1" u="sng" dirty="0" smtClean="0"/>
              <a:t>capacity, </a:t>
            </a:r>
          </a:p>
          <a:p>
            <a:pPr lvl="3">
              <a:lnSpc>
                <a:spcPct val="90000"/>
              </a:lnSpc>
            </a:pPr>
            <a:r>
              <a:rPr lang="en-US" altLang="en-US" sz="2400" b="1" u="sng" dirty="0" smtClean="0"/>
              <a:t>data-transfer rate, </a:t>
            </a:r>
          </a:p>
          <a:p>
            <a:pPr lvl="3">
              <a:lnSpc>
                <a:spcPct val="90000"/>
              </a:lnSpc>
            </a:pPr>
            <a:r>
              <a:rPr lang="en-US" altLang="en-US" sz="2400" b="1" u="sng" dirty="0" smtClean="0"/>
              <a:t>access method (sequential or random)</a:t>
            </a:r>
          </a:p>
          <a:p>
            <a:pPr lvl="2">
              <a:lnSpc>
                <a:spcPct val="90000"/>
              </a:lnSpc>
            </a:pPr>
            <a:endParaRPr lang="en-US" altLang="en-US" sz="900" b="1" u="sng" dirty="0" smtClean="0"/>
          </a:p>
        </p:txBody>
      </p:sp>
      <p:sp>
        <p:nvSpPr>
          <p:cNvPr id="2" name="Date Placeholder 1"/>
          <p:cNvSpPr>
            <a:spLocks noGrp="1"/>
          </p:cNvSpPr>
          <p:nvPr>
            <p:ph type="dt" sz="half" idx="10"/>
          </p:nvPr>
        </p:nvSpPr>
        <p:spPr/>
        <p:txBody>
          <a:bodyPr/>
          <a:lstStyle/>
          <a:p>
            <a:fld id="{6ACC5164-791D-42D1-A1B0-1E78EF29F33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157</a:t>
            </a:fld>
            <a:endParaRPr lang="en-IN"/>
          </a:p>
        </p:txBody>
      </p:sp>
    </p:spTree>
    <p:extLst>
      <p:ext uri="{BB962C8B-B14F-4D97-AF65-F5344CB8AC3E}">
        <p14:creationId xmlns:p14="http://schemas.microsoft.com/office/powerpoint/2010/main" val="124744841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smtClean="0"/>
              <a:t>File System 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a:bodyPr>
          <a:lstStyle/>
          <a:p>
            <a:pPr>
              <a:lnSpc>
                <a:spcPct val="90000"/>
              </a:lnSpc>
            </a:pPr>
            <a:r>
              <a:rPr lang="en-US" altLang="en-US" sz="2400" dirty="0" smtClean="0"/>
              <a:t>File-System management</a:t>
            </a:r>
          </a:p>
          <a:p>
            <a:pPr lvl="1">
              <a:lnSpc>
                <a:spcPct val="90000"/>
              </a:lnSpc>
            </a:pPr>
            <a:r>
              <a:rPr lang="en-US" altLang="en-US" sz="2400" dirty="0" smtClean="0"/>
              <a:t>Files usually organized into directories</a:t>
            </a:r>
          </a:p>
          <a:p>
            <a:pPr lvl="1">
              <a:lnSpc>
                <a:spcPct val="90000"/>
              </a:lnSpc>
            </a:pPr>
            <a:r>
              <a:rPr lang="en-US" altLang="en-US" sz="2400" b="1" u="sng" dirty="0" smtClean="0"/>
              <a:t>Access control </a:t>
            </a:r>
            <a:r>
              <a:rPr lang="en-US" altLang="en-US" sz="2400" dirty="0" smtClean="0"/>
              <a:t>on most systems to determine who can access what</a:t>
            </a:r>
          </a:p>
          <a:p>
            <a:pPr lvl="1">
              <a:lnSpc>
                <a:spcPct val="90000"/>
              </a:lnSpc>
            </a:pPr>
            <a:r>
              <a:rPr lang="en-US" altLang="en-US" sz="2400" dirty="0" smtClean="0"/>
              <a:t>OS activities include</a:t>
            </a:r>
          </a:p>
          <a:p>
            <a:pPr lvl="2">
              <a:lnSpc>
                <a:spcPct val="90000"/>
              </a:lnSpc>
            </a:pPr>
            <a:r>
              <a:rPr lang="en-US" altLang="en-US" b="1" u="sng" dirty="0" smtClean="0"/>
              <a:t>Creating and deleting files and directories</a:t>
            </a:r>
          </a:p>
          <a:p>
            <a:pPr lvl="2">
              <a:lnSpc>
                <a:spcPct val="90000"/>
              </a:lnSpc>
            </a:pPr>
            <a:r>
              <a:rPr lang="en-US" altLang="en-US" b="1" u="sng" dirty="0" smtClean="0"/>
              <a:t>Primitives to manipulate files and directories</a:t>
            </a:r>
          </a:p>
          <a:p>
            <a:pPr lvl="2">
              <a:lnSpc>
                <a:spcPct val="90000"/>
              </a:lnSpc>
            </a:pPr>
            <a:r>
              <a:rPr lang="en-US" altLang="en-US" b="1" u="sng" dirty="0" smtClean="0"/>
              <a:t>Mapping files onto secondary storage</a:t>
            </a:r>
          </a:p>
          <a:p>
            <a:pPr lvl="2">
              <a:lnSpc>
                <a:spcPct val="90000"/>
              </a:lnSpc>
            </a:pPr>
            <a:r>
              <a:rPr lang="en-US" altLang="en-US" b="1" u="sng" dirty="0" smtClean="0"/>
              <a:t>Backup files onto stable (non-volatile) storage media</a:t>
            </a:r>
          </a:p>
        </p:txBody>
      </p:sp>
      <p:sp>
        <p:nvSpPr>
          <p:cNvPr id="2" name="Date Placeholder 1"/>
          <p:cNvSpPr>
            <a:spLocks noGrp="1"/>
          </p:cNvSpPr>
          <p:nvPr>
            <p:ph type="dt" sz="half" idx="10"/>
          </p:nvPr>
        </p:nvSpPr>
        <p:spPr/>
        <p:txBody>
          <a:bodyPr/>
          <a:lstStyle/>
          <a:p>
            <a:fld id="{63029CE4-B6A0-47E2-BBDA-66450C71858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158</a:t>
            </a:fld>
            <a:endParaRPr lang="en-IN"/>
          </a:p>
        </p:txBody>
      </p:sp>
    </p:spTree>
    <p:extLst>
      <p:ext uri="{BB962C8B-B14F-4D97-AF65-F5344CB8AC3E}">
        <p14:creationId xmlns:p14="http://schemas.microsoft.com/office/powerpoint/2010/main" val="17879101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smtClean="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smtClean="0"/>
              <a:t>Usually disks used to store </a:t>
            </a:r>
          </a:p>
          <a:p>
            <a:pPr lvl="1"/>
            <a:r>
              <a:rPr lang="en-US" altLang="en-US" sz="2400" dirty="0" smtClean="0"/>
              <a:t>data that does not fit in main memory or </a:t>
            </a:r>
          </a:p>
          <a:p>
            <a:pPr lvl="1"/>
            <a:r>
              <a:rPr lang="en-US" altLang="en-US" sz="2400" b="1" u="sng" dirty="0" smtClean="0"/>
              <a:t>data that must be kept for a </a:t>
            </a:r>
            <a:r>
              <a:rPr lang="ja-JP" altLang="en-US" sz="2400" b="1" u="sng" dirty="0" smtClean="0"/>
              <a:t>“</a:t>
            </a:r>
            <a:r>
              <a:rPr lang="en-US" altLang="ja-JP" sz="2400" b="1" u="sng" dirty="0" smtClean="0"/>
              <a:t>long</a:t>
            </a:r>
            <a:r>
              <a:rPr lang="ja-JP" altLang="en-US" sz="2400" b="1" u="sng" dirty="0" smtClean="0"/>
              <a:t>”</a:t>
            </a:r>
            <a:r>
              <a:rPr lang="en-US" altLang="ja-JP" sz="2400" b="1" u="sng" dirty="0" smtClean="0"/>
              <a:t> period of time</a:t>
            </a:r>
          </a:p>
          <a:p>
            <a:r>
              <a:rPr lang="en-US" altLang="en-US" sz="2400" dirty="0" smtClean="0"/>
              <a:t>Entire speed of computer operation hinges on disk subsystem and its algorithms</a:t>
            </a:r>
          </a:p>
          <a:p>
            <a:r>
              <a:rPr lang="en-US" altLang="en-US" sz="2400" dirty="0" smtClean="0"/>
              <a:t>OS activities</a:t>
            </a:r>
          </a:p>
          <a:p>
            <a:pPr lvl="1"/>
            <a:r>
              <a:rPr lang="en-US" altLang="en-US" sz="2400" dirty="0" smtClean="0"/>
              <a:t>Free-space management</a:t>
            </a:r>
          </a:p>
          <a:p>
            <a:pPr lvl="1"/>
            <a:r>
              <a:rPr lang="en-US" altLang="en-US" sz="2400" dirty="0" smtClean="0"/>
              <a:t>Storage allocation</a:t>
            </a:r>
          </a:p>
          <a:p>
            <a:pPr lvl="1"/>
            <a:r>
              <a:rPr lang="en-US" altLang="en-US" sz="2400" b="1" u="sng" dirty="0" smtClean="0"/>
              <a:t>Disk scheduling</a:t>
            </a:r>
          </a:p>
        </p:txBody>
      </p:sp>
      <p:sp>
        <p:nvSpPr>
          <p:cNvPr id="2" name="Date Placeholder 1"/>
          <p:cNvSpPr>
            <a:spLocks noGrp="1"/>
          </p:cNvSpPr>
          <p:nvPr>
            <p:ph type="dt" sz="half" idx="10"/>
          </p:nvPr>
        </p:nvSpPr>
        <p:spPr/>
        <p:txBody>
          <a:bodyPr/>
          <a:lstStyle/>
          <a:p>
            <a:fld id="{503772D1-400F-45F0-8B27-6B8C78CC522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159</a:t>
            </a:fld>
            <a:endParaRPr lang="en-IN"/>
          </a:p>
        </p:txBody>
      </p:sp>
    </p:spTree>
    <p:extLst>
      <p:ext uri="{BB962C8B-B14F-4D97-AF65-F5344CB8AC3E}">
        <p14:creationId xmlns:p14="http://schemas.microsoft.com/office/powerpoint/2010/main" val="997173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6805" y="4221088"/>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323528" y="1283323"/>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a:t>
            </a:r>
            <a:r>
              <a:rPr lang="en-IN" b="1" dirty="0" smtClean="0"/>
              <a:t>Compilation Directives</a:t>
            </a:r>
            <a:endParaRPr lang="en-IN" b="1" dirty="0"/>
          </a:p>
        </p:txBody>
      </p:sp>
      <p:sp>
        <p:nvSpPr>
          <p:cNvPr id="4" name="Date Placeholder 3"/>
          <p:cNvSpPr>
            <a:spLocks noGrp="1"/>
          </p:cNvSpPr>
          <p:nvPr>
            <p:ph type="dt" sz="half" idx="10"/>
          </p:nvPr>
        </p:nvSpPr>
        <p:spPr/>
        <p:txBody>
          <a:bodyPr/>
          <a:lstStyle/>
          <a:p>
            <a:fld id="{E51AB0EA-A9C5-4E69-859E-4B900F71EF2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16</a:t>
            </a:fld>
            <a:endParaRPr lang="en-IN"/>
          </a:p>
        </p:txBody>
      </p:sp>
      <p:sp>
        <p:nvSpPr>
          <p:cNvPr id="7" name="Content Placeholder 2"/>
          <p:cNvSpPr txBox="1">
            <a:spLocks/>
          </p:cNvSpPr>
          <p:nvPr/>
        </p:nvSpPr>
        <p:spPr>
          <a:xfrm>
            <a:off x="650557" y="908720"/>
            <a:ext cx="7880972"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2000" b="1" dirty="0" smtClean="0"/>
              <a:t>Syntax</a:t>
            </a:r>
            <a:r>
              <a:rPr lang="en-IN" sz="2000" dirty="0" smtClean="0"/>
              <a:t>: </a:t>
            </a:r>
          </a:p>
          <a:p>
            <a:pPr marL="0" indent="0">
              <a:buFont typeface="Arial" panose="020B0604020202020204" pitchFamily="34" charset="0"/>
              <a:buNone/>
            </a:pPr>
            <a:r>
              <a:rPr lang="en-IN" sz="2000" dirty="0" smtClean="0"/>
              <a:t>#</a:t>
            </a:r>
            <a:r>
              <a:rPr lang="en-IN" sz="2000" dirty="0" err="1" smtClean="0"/>
              <a:t>ifdef</a:t>
            </a:r>
            <a:r>
              <a:rPr lang="en-IN" sz="2000" dirty="0" smtClean="0"/>
              <a:t> </a:t>
            </a:r>
            <a:r>
              <a:rPr lang="en-IN" sz="2000" dirty="0" err="1" smtClean="0"/>
              <a:t>macro_name</a:t>
            </a:r>
            <a:r>
              <a:rPr lang="en-IN" sz="2000" dirty="0" smtClean="0"/>
              <a:t> </a:t>
            </a:r>
          </a:p>
          <a:p>
            <a:pPr marL="0" indent="0">
              <a:buFont typeface="Arial" panose="020B0604020202020204" pitchFamily="34" charset="0"/>
              <a:buNone/>
            </a:pPr>
            <a:r>
              <a:rPr lang="en-IN" sz="2000" dirty="0" smtClean="0"/>
              <a:t>statement1; </a:t>
            </a:r>
          </a:p>
          <a:p>
            <a:pPr marL="0" indent="0">
              <a:buFont typeface="Arial" panose="020B0604020202020204" pitchFamily="34" charset="0"/>
              <a:buNone/>
            </a:pPr>
            <a:r>
              <a:rPr lang="en-IN" sz="2000" dirty="0" smtClean="0"/>
              <a:t>statement2; </a:t>
            </a:r>
          </a:p>
          <a:p>
            <a:pPr marL="0" indent="0">
              <a:buFont typeface="Arial" panose="020B0604020202020204" pitchFamily="34" charset="0"/>
              <a:buNone/>
            </a:pPr>
            <a:r>
              <a:rPr lang="en-IN" sz="2000" dirty="0" smtClean="0"/>
              <a:t>statement3; </a:t>
            </a:r>
          </a:p>
          <a:p>
            <a:pPr marL="0" indent="0">
              <a:buFont typeface="Arial" panose="020B0604020202020204" pitchFamily="34" charset="0"/>
              <a:buNone/>
            </a:pPr>
            <a:r>
              <a:rPr lang="en-IN" sz="2000" dirty="0" smtClean="0"/>
              <a:t>.</a:t>
            </a:r>
          </a:p>
          <a:p>
            <a:pPr marL="0" indent="0">
              <a:buFont typeface="Arial" panose="020B0604020202020204" pitchFamily="34" charset="0"/>
              <a:buNone/>
            </a:pPr>
            <a:r>
              <a:rPr lang="en-IN" sz="2000" dirty="0" smtClean="0"/>
              <a:t>.</a:t>
            </a:r>
          </a:p>
          <a:p>
            <a:pPr marL="0" indent="0">
              <a:buFont typeface="Arial" panose="020B0604020202020204" pitchFamily="34" charset="0"/>
              <a:buNone/>
            </a:pPr>
            <a:r>
              <a:rPr lang="en-IN" sz="2000" dirty="0" smtClean="0"/>
              <a:t>. </a:t>
            </a:r>
          </a:p>
          <a:p>
            <a:pPr marL="0" indent="0">
              <a:buFont typeface="Arial" panose="020B0604020202020204" pitchFamily="34" charset="0"/>
              <a:buNone/>
            </a:pPr>
            <a:r>
              <a:rPr lang="en-IN" sz="2000" dirty="0" err="1" smtClean="0"/>
              <a:t>statementN</a:t>
            </a:r>
            <a:r>
              <a:rPr lang="en-IN" sz="2000" dirty="0" smtClean="0"/>
              <a:t>;</a:t>
            </a:r>
          </a:p>
          <a:p>
            <a:pPr marL="0" indent="0">
              <a:buFont typeface="Arial" panose="020B0604020202020204" pitchFamily="34" charset="0"/>
              <a:buNone/>
            </a:pPr>
            <a:r>
              <a:rPr lang="en-IN" sz="2000" dirty="0" smtClean="0"/>
              <a:t>#</a:t>
            </a:r>
            <a:r>
              <a:rPr lang="en-IN" sz="2000" dirty="0" err="1" smtClean="0"/>
              <a:t>endif</a:t>
            </a:r>
            <a:r>
              <a:rPr lang="en-IN" sz="2000" dirty="0" smtClean="0"/>
              <a:t> </a:t>
            </a:r>
          </a:p>
          <a:p>
            <a:pPr marL="0" indent="0">
              <a:buFont typeface="Arial" panose="020B0604020202020204" pitchFamily="34" charset="0"/>
              <a:buNone/>
            </a:pPr>
            <a:endParaRPr lang="en-IN" sz="2000" dirty="0"/>
          </a:p>
          <a:p>
            <a:r>
              <a:rPr lang="en-IN" sz="2000" dirty="0" smtClean="0"/>
              <a:t>If the macro with name as ‘</a:t>
            </a:r>
            <a:r>
              <a:rPr lang="en-IN" sz="2000" i="1" dirty="0" err="1" smtClean="0"/>
              <a:t>macroname</a:t>
            </a:r>
            <a:r>
              <a:rPr lang="en-IN" sz="2000" dirty="0" smtClean="0"/>
              <a:t>‘ is defined </a:t>
            </a:r>
          </a:p>
          <a:p>
            <a:pPr lvl="1"/>
            <a:r>
              <a:rPr lang="en-IN" sz="2000" b="1" dirty="0" smtClean="0"/>
              <a:t>Then the block of statements will execute normally </a:t>
            </a:r>
          </a:p>
          <a:p>
            <a:pPr lvl="1"/>
            <a:r>
              <a:rPr lang="en-IN" sz="2000" b="1" dirty="0" smtClean="0"/>
              <a:t>Else the compiler will simply skip this block of statements. </a:t>
            </a:r>
            <a:endParaRPr lang="en-IN" sz="2000" b="1" dirty="0"/>
          </a:p>
        </p:txBody>
      </p:sp>
    </p:spTree>
    <p:extLst>
      <p:ext uri="{BB962C8B-B14F-4D97-AF65-F5344CB8AC3E}">
        <p14:creationId xmlns:p14="http://schemas.microsoft.com/office/powerpoint/2010/main" val="364880089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smtClean="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smtClean="0"/>
              <a:t>Some storage need not be fast</a:t>
            </a:r>
          </a:p>
          <a:p>
            <a:pPr lvl="1"/>
            <a:r>
              <a:rPr lang="en-US" altLang="en-US" sz="2400" dirty="0" smtClean="0"/>
              <a:t>Tertiary storage includes optical storage, magnetic tape</a:t>
            </a:r>
          </a:p>
          <a:p>
            <a:pPr lvl="1"/>
            <a:r>
              <a:rPr lang="en-US" altLang="en-US" sz="2400" dirty="0" smtClean="0"/>
              <a:t>Still must be managed – by OS or applications</a:t>
            </a:r>
          </a:p>
          <a:p>
            <a:pPr lvl="1"/>
            <a:r>
              <a:rPr lang="en-US" altLang="en-US" sz="2400" dirty="0" smtClean="0"/>
              <a:t>Varies between WORM (write-once, read-many-times) and RW (read-write)</a:t>
            </a:r>
          </a:p>
        </p:txBody>
      </p:sp>
      <p:sp>
        <p:nvSpPr>
          <p:cNvPr id="2" name="Date Placeholder 1"/>
          <p:cNvSpPr>
            <a:spLocks noGrp="1"/>
          </p:cNvSpPr>
          <p:nvPr>
            <p:ph type="dt" sz="half" idx="10"/>
          </p:nvPr>
        </p:nvSpPr>
        <p:spPr/>
        <p:txBody>
          <a:bodyPr/>
          <a:lstStyle/>
          <a:p>
            <a:fld id="{AE9C2682-4A8E-48B0-BDC4-57B0DE9E2C1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160</a:t>
            </a:fld>
            <a:endParaRPr lang="en-IN"/>
          </a:p>
        </p:txBody>
      </p:sp>
    </p:spTree>
    <p:extLst>
      <p:ext uri="{BB962C8B-B14F-4D97-AF65-F5344CB8AC3E}">
        <p14:creationId xmlns:p14="http://schemas.microsoft.com/office/powerpoint/2010/main" val="130355236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833438" y="182563"/>
            <a:ext cx="8531225" cy="576262"/>
          </a:xfrm>
        </p:spPr>
        <p:txBody>
          <a:bodyPr/>
          <a:lstStyle/>
          <a:p>
            <a:pPr eaLnBrk="1" hangingPunct="1"/>
            <a:r>
              <a:rPr lang="en-US" altLang="en-US" sz="2800" smtClean="0"/>
              <a:t>Performance of Various Levels of Storage</a:t>
            </a:r>
          </a:p>
        </p:txBody>
      </p:sp>
      <p:sp>
        <p:nvSpPr>
          <p:cNvPr id="39939" name="Rectangle 3"/>
          <p:cNvSpPr>
            <a:spLocks noGrp="1" noChangeArrowheads="1"/>
          </p:cNvSpPr>
          <p:nvPr>
            <p:ph type="body" idx="4294967295"/>
          </p:nvPr>
        </p:nvSpPr>
        <p:spPr>
          <a:xfrm>
            <a:off x="806450" y="1233488"/>
            <a:ext cx="7707313" cy="4521200"/>
          </a:xfrm>
        </p:spPr>
        <p:txBody>
          <a:bodyPr>
            <a:normAutofit fontScale="85000" lnSpcReduction="20000"/>
          </a:bodyPr>
          <a:lstStyle/>
          <a:p>
            <a:pPr>
              <a:buFont typeface="Monotype Sorts" charset="0"/>
              <a:buChar char="n"/>
              <a:defRPr/>
            </a:pPr>
            <a:endParaRPr lang="en-US" dirty="0" smtClean="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smtClean="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smtClean="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smtClean="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smtClean="0">
                <a:ea typeface="ＭＳ Ｐゴシック" charset="0"/>
                <a:cs typeface="ＭＳ Ｐゴシック" charset="0"/>
              </a:rPr>
              <a:t>    Movement </a:t>
            </a:r>
            <a:r>
              <a:rPr lang="en-US" dirty="0">
                <a:ea typeface="ＭＳ Ｐゴシック" charset="0"/>
                <a:cs typeface="ＭＳ Ｐゴシック" charset="0"/>
              </a:rPr>
              <a:t>between levels of storage hierarchy can be explicit or implicit</a:t>
            </a:r>
          </a:p>
        </p:txBody>
      </p:sp>
      <p:pic>
        <p:nvPicPr>
          <p:cNvPr id="41988" name="Picture 1" descr="1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451" y="878538"/>
            <a:ext cx="7796981" cy="399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B0C4218-4287-4A15-9A7C-1BB2BF1027E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161</a:t>
            </a:fld>
            <a:endParaRPr lang="en-IN"/>
          </a:p>
        </p:txBody>
      </p:sp>
    </p:spTree>
    <p:extLst>
      <p:ext uri="{BB962C8B-B14F-4D97-AF65-F5344CB8AC3E}">
        <p14:creationId xmlns:p14="http://schemas.microsoft.com/office/powerpoint/2010/main" val="405291811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smtClean="0"/>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b="1" dirty="0" smtClean="0">
                <a:solidFill>
                  <a:srgbClr val="3366FF"/>
                </a:solidFill>
              </a:rPr>
              <a:t>Protection </a:t>
            </a:r>
            <a:r>
              <a:rPr lang="en-US" altLang="en-US" sz="2400" dirty="0" smtClean="0"/>
              <a:t>– any mechanism for </a:t>
            </a:r>
            <a:r>
              <a:rPr lang="en-US" altLang="en-US" sz="2400" b="1" u="sng" dirty="0" smtClean="0"/>
              <a:t>controlling access of processes</a:t>
            </a:r>
            <a:r>
              <a:rPr lang="en-US" altLang="en-US" sz="2400" dirty="0" smtClean="0"/>
              <a:t> or users to resources defined by the OS</a:t>
            </a:r>
          </a:p>
          <a:p>
            <a:pPr>
              <a:lnSpc>
                <a:spcPct val="90000"/>
              </a:lnSpc>
            </a:pPr>
            <a:endParaRPr lang="en-US" altLang="en-US" sz="2400" b="1" dirty="0" smtClean="0">
              <a:solidFill>
                <a:srgbClr val="3366FF"/>
              </a:solidFill>
            </a:endParaRPr>
          </a:p>
          <a:p>
            <a:pPr>
              <a:lnSpc>
                <a:spcPct val="90000"/>
              </a:lnSpc>
            </a:pPr>
            <a:r>
              <a:rPr lang="en-US" altLang="en-US" sz="2400" b="1" dirty="0" smtClean="0">
                <a:solidFill>
                  <a:srgbClr val="3366FF"/>
                </a:solidFill>
              </a:rPr>
              <a:t>Security </a:t>
            </a:r>
            <a:r>
              <a:rPr lang="en-US" altLang="en-US" sz="2400" dirty="0" smtClean="0"/>
              <a:t>– </a:t>
            </a:r>
            <a:r>
              <a:rPr lang="en-US" altLang="en-US" sz="2400" b="1" u="sng" dirty="0" smtClean="0"/>
              <a:t>defense of the system against internal and external attacks</a:t>
            </a:r>
          </a:p>
          <a:p>
            <a:pPr lvl="1">
              <a:lnSpc>
                <a:spcPct val="90000"/>
              </a:lnSpc>
            </a:pPr>
            <a:r>
              <a:rPr lang="en-US" altLang="en-US" sz="2400" dirty="0" smtClean="0"/>
              <a:t>Huge range, including </a:t>
            </a:r>
          </a:p>
          <a:p>
            <a:pPr lvl="1">
              <a:lnSpc>
                <a:spcPct val="90000"/>
              </a:lnSpc>
            </a:pPr>
            <a:r>
              <a:rPr lang="en-US" altLang="en-US" sz="2400" dirty="0" smtClean="0"/>
              <a:t>denial-of-service, </a:t>
            </a:r>
          </a:p>
          <a:p>
            <a:pPr lvl="1">
              <a:lnSpc>
                <a:spcPct val="90000"/>
              </a:lnSpc>
            </a:pPr>
            <a:r>
              <a:rPr lang="en-US" altLang="en-US" sz="2400" dirty="0" smtClean="0"/>
              <a:t>worms, </a:t>
            </a:r>
          </a:p>
          <a:p>
            <a:pPr lvl="1">
              <a:lnSpc>
                <a:spcPct val="90000"/>
              </a:lnSpc>
            </a:pPr>
            <a:r>
              <a:rPr lang="en-US" altLang="en-US" sz="2400" dirty="0" smtClean="0"/>
              <a:t>viruses, </a:t>
            </a:r>
          </a:p>
          <a:p>
            <a:pPr lvl="1">
              <a:lnSpc>
                <a:spcPct val="90000"/>
              </a:lnSpc>
            </a:pPr>
            <a:r>
              <a:rPr lang="en-US" altLang="en-US" sz="2400" dirty="0" smtClean="0"/>
              <a:t>identity theft, </a:t>
            </a:r>
          </a:p>
          <a:p>
            <a:pPr lvl="1">
              <a:lnSpc>
                <a:spcPct val="90000"/>
              </a:lnSpc>
            </a:pPr>
            <a:r>
              <a:rPr lang="en-US" altLang="en-US" sz="2400" dirty="0" smtClean="0"/>
              <a:t>theft of service</a:t>
            </a:r>
          </a:p>
        </p:txBody>
      </p:sp>
      <p:sp>
        <p:nvSpPr>
          <p:cNvPr id="2" name="Date Placeholder 1"/>
          <p:cNvSpPr>
            <a:spLocks noGrp="1"/>
          </p:cNvSpPr>
          <p:nvPr>
            <p:ph type="dt" sz="half" idx="10"/>
          </p:nvPr>
        </p:nvSpPr>
        <p:spPr/>
        <p:txBody>
          <a:bodyPr/>
          <a:lstStyle/>
          <a:p>
            <a:fld id="{5B9A40CB-6EDB-496A-90A1-7A70E452A48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162</a:t>
            </a:fld>
            <a:endParaRPr lang="en-IN"/>
          </a:p>
        </p:txBody>
      </p:sp>
    </p:spTree>
    <p:extLst>
      <p:ext uri="{BB962C8B-B14F-4D97-AF65-F5344CB8AC3E}">
        <p14:creationId xmlns:p14="http://schemas.microsoft.com/office/powerpoint/2010/main" val="5898026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smtClean="0"/>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smtClean="0"/>
              <a:t>Systems generally first distinguish among users, to determine who can do what</a:t>
            </a:r>
          </a:p>
          <a:p>
            <a:pPr lvl="1">
              <a:lnSpc>
                <a:spcPct val="90000"/>
              </a:lnSpc>
            </a:pPr>
            <a:r>
              <a:rPr lang="en-US" altLang="en-US" sz="2000" b="1" u="sng" dirty="0" smtClean="0"/>
              <a:t>User identities (</a:t>
            </a:r>
            <a:r>
              <a:rPr lang="en-US" altLang="en-US" sz="2000" b="1" u="sng" dirty="0" smtClean="0">
                <a:solidFill>
                  <a:srgbClr val="3366FF"/>
                </a:solidFill>
              </a:rPr>
              <a:t>user IDs</a:t>
            </a:r>
            <a:r>
              <a:rPr lang="en-US" altLang="en-US" sz="2000" b="1" u="sng" dirty="0" smtClean="0"/>
              <a:t>, security IDs) include name and associated number</a:t>
            </a:r>
            <a:r>
              <a:rPr lang="en-US" altLang="en-US" sz="2000" dirty="0" smtClean="0"/>
              <a:t>, one per user</a:t>
            </a:r>
          </a:p>
          <a:p>
            <a:pPr lvl="1">
              <a:lnSpc>
                <a:spcPct val="90000"/>
              </a:lnSpc>
            </a:pPr>
            <a:endParaRPr lang="en-US" altLang="en-US" sz="2000" dirty="0" smtClean="0"/>
          </a:p>
          <a:p>
            <a:pPr lvl="1">
              <a:lnSpc>
                <a:spcPct val="90000"/>
              </a:lnSpc>
            </a:pPr>
            <a:r>
              <a:rPr lang="en-US" altLang="en-US" sz="2000" b="1" u="sng" dirty="0" smtClean="0"/>
              <a:t>User ID then associated with all files, processes</a:t>
            </a:r>
            <a:r>
              <a:rPr lang="en-US" altLang="en-US" sz="2000" dirty="0" smtClean="0"/>
              <a:t> of that user to determine access control</a:t>
            </a:r>
          </a:p>
          <a:p>
            <a:pPr lvl="1">
              <a:lnSpc>
                <a:spcPct val="90000"/>
              </a:lnSpc>
            </a:pPr>
            <a:endParaRPr lang="en-US" altLang="en-US" sz="2000" dirty="0" smtClean="0"/>
          </a:p>
          <a:p>
            <a:pPr lvl="1">
              <a:lnSpc>
                <a:spcPct val="90000"/>
              </a:lnSpc>
            </a:pPr>
            <a:r>
              <a:rPr lang="en-US" altLang="en-US" sz="2000" b="1" u="sng" dirty="0" smtClean="0"/>
              <a:t>Group identifier (</a:t>
            </a:r>
            <a:r>
              <a:rPr lang="en-US" altLang="en-US" sz="2000" b="1" u="sng" dirty="0" smtClean="0">
                <a:solidFill>
                  <a:srgbClr val="3366FF"/>
                </a:solidFill>
              </a:rPr>
              <a:t>group ID</a:t>
            </a:r>
            <a:r>
              <a:rPr lang="en-US" altLang="en-US" sz="2000" b="1" u="sng" dirty="0" smtClean="0"/>
              <a:t>) allows set of users to be defined </a:t>
            </a:r>
            <a:r>
              <a:rPr lang="en-US" altLang="en-US" sz="2000" dirty="0" smtClean="0"/>
              <a:t>and controls managed, then also associated with each process, file</a:t>
            </a:r>
          </a:p>
          <a:p>
            <a:pPr lvl="1">
              <a:lnSpc>
                <a:spcPct val="90000"/>
              </a:lnSpc>
            </a:pPr>
            <a:endParaRPr lang="en-US" altLang="en-US" sz="2000" b="1" dirty="0" smtClean="0">
              <a:solidFill>
                <a:srgbClr val="3366FF"/>
              </a:solidFill>
            </a:endParaRPr>
          </a:p>
          <a:p>
            <a:pPr lvl="1">
              <a:lnSpc>
                <a:spcPct val="90000"/>
              </a:lnSpc>
            </a:pPr>
            <a:r>
              <a:rPr lang="en-US" altLang="en-US" sz="2000" b="1" u="sng" dirty="0" smtClean="0">
                <a:solidFill>
                  <a:srgbClr val="3366FF"/>
                </a:solidFill>
              </a:rPr>
              <a:t>Privilege escalation </a:t>
            </a:r>
            <a:r>
              <a:rPr lang="en-US" altLang="en-US" sz="2000" b="1" u="sng" dirty="0" smtClean="0"/>
              <a:t>allows user to change to effective ID </a:t>
            </a:r>
            <a:r>
              <a:rPr lang="en-US" altLang="en-US" sz="2000" dirty="0" smtClean="0"/>
              <a:t>with more rights</a:t>
            </a:r>
          </a:p>
        </p:txBody>
      </p:sp>
      <p:sp>
        <p:nvSpPr>
          <p:cNvPr id="2" name="Date Placeholder 1"/>
          <p:cNvSpPr>
            <a:spLocks noGrp="1"/>
          </p:cNvSpPr>
          <p:nvPr>
            <p:ph type="dt" sz="half" idx="10"/>
          </p:nvPr>
        </p:nvSpPr>
        <p:spPr/>
        <p:txBody>
          <a:bodyPr/>
          <a:lstStyle/>
          <a:p>
            <a:fld id="{0D700DC9-88F2-4D35-AB40-8C9C74E12E8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163</a:t>
            </a:fld>
            <a:endParaRPr lang="en-IN"/>
          </a:p>
        </p:txBody>
      </p:sp>
    </p:spTree>
    <p:extLst>
      <p:ext uri="{BB962C8B-B14F-4D97-AF65-F5344CB8AC3E}">
        <p14:creationId xmlns:p14="http://schemas.microsoft.com/office/powerpoint/2010/main" val="248202475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smtClean="0"/>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smtClean="0"/>
              <a:t>A mechanism that ensures that the files, memory segments, CPU and other resources </a:t>
            </a:r>
          </a:p>
          <a:p>
            <a:pPr>
              <a:lnSpc>
                <a:spcPct val="90000"/>
              </a:lnSpc>
            </a:pPr>
            <a:endParaRPr lang="en-US" altLang="en-US" sz="2400" dirty="0"/>
          </a:p>
          <a:p>
            <a:pPr>
              <a:lnSpc>
                <a:spcPct val="90000"/>
              </a:lnSpc>
            </a:pPr>
            <a:r>
              <a:rPr lang="en-US" altLang="en-US" sz="2400" b="1" u="sng" dirty="0" smtClean="0"/>
              <a:t>can be operated on by only those processes that have gained proper authorization</a:t>
            </a:r>
            <a:r>
              <a:rPr lang="en-US" altLang="en-US" sz="2400" dirty="0" smtClean="0"/>
              <a:t> from the OS.</a:t>
            </a:r>
          </a:p>
        </p:txBody>
      </p:sp>
      <p:sp>
        <p:nvSpPr>
          <p:cNvPr id="2" name="Date Placeholder 1"/>
          <p:cNvSpPr>
            <a:spLocks noGrp="1"/>
          </p:cNvSpPr>
          <p:nvPr>
            <p:ph type="dt" sz="half" idx="10"/>
          </p:nvPr>
        </p:nvSpPr>
        <p:spPr/>
        <p:txBody>
          <a:bodyPr/>
          <a:lstStyle/>
          <a:p>
            <a:fld id="{CD0BC685-5BCA-48D2-A498-D8B6DA7C829A}"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164</a:t>
            </a:fld>
            <a:endParaRPr lang="en-IN"/>
          </a:p>
        </p:txBody>
      </p:sp>
    </p:spTree>
    <p:extLst>
      <p:ext uri="{BB962C8B-B14F-4D97-AF65-F5344CB8AC3E}">
        <p14:creationId xmlns:p14="http://schemas.microsoft.com/office/powerpoint/2010/main" val="52929522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537" y="198438"/>
            <a:ext cx="8291264" cy="576262"/>
          </a:xfrm>
        </p:spPr>
        <p:txBody>
          <a:bodyPr>
            <a:normAutofit fontScale="90000"/>
          </a:bodyPr>
          <a:lstStyle/>
          <a:p>
            <a:pPr eaLnBrk="1" hangingPunct="1"/>
            <a:r>
              <a:rPr lang="en-US" altLang="en-US" dirty="0" smtClean="0"/>
              <a:t>Operating System Functions/Services</a:t>
            </a:r>
          </a:p>
        </p:txBody>
      </p:sp>
      <p:sp>
        <p:nvSpPr>
          <p:cNvPr id="6147" name="Rectangle 3"/>
          <p:cNvSpPr>
            <a:spLocks noGrp="1" noChangeArrowheads="1"/>
          </p:cNvSpPr>
          <p:nvPr>
            <p:ph type="body" idx="1"/>
          </p:nvPr>
        </p:nvSpPr>
        <p:spPr>
          <a:xfrm>
            <a:off x="846138" y="1143000"/>
            <a:ext cx="7542286" cy="4865688"/>
          </a:xfrm>
          <a:noFill/>
        </p:spPr>
        <p:txBody>
          <a:bodyPr>
            <a:normAutofit/>
          </a:bodyPr>
          <a:lstStyle/>
          <a:p>
            <a:r>
              <a:rPr lang="en-US" altLang="en-US" sz="2400" dirty="0" smtClean="0"/>
              <a:t>One set of operating-system services </a:t>
            </a:r>
            <a:r>
              <a:rPr lang="en-US" altLang="en-US" sz="2400" b="1" u="sng" dirty="0" smtClean="0"/>
              <a:t>provides functionalities </a:t>
            </a:r>
            <a:r>
              <a:rPr lang="en-US" altLang="en-US" sz="2400" dirty="0" smtClean="0"/>
              <a:t>that are helpful to the user:</a:t>
            </a:r>
          </a:p>
          <a:p>
            <a:pPr lvl="1"/>
            <a:r>
              <a:rPr lang="en-US" altLang="en-US" sz="2400" b="1" dirty="0" smtClean="0"/>
              <a:t>User interface </a:t>
            </a:r>
            <a:r>
              <a:rPr lang="en-US" altLang="en-US" sz="2400" dirty="0" smtClean="0"/>
              <a:t>- Almost all operating systems have a user interface (</a:t>
            </a:r>
            <a:r>
              <a:rPr lang="en-US" altLang="en-US" sz="2400" b="1" dirty="0" smtClean="0">
                <a:solidFill>
                  <a:srgbClr val="3366FF"/>
                </a:solidFill>
              </a:rPr>
              <a:t>UI</a:t>
            </a:r>
            <a:r>
              <a:rPr lang="en-US" altLang="en-US" sz="2400" dirty="0" smtClean="0"/>
              <a:t>).</a:t>
            </a:r>
          </a:p>
          <a:p>
            <a:pPr lvl="2"/>
            <a:r>
              <a:rPr lang="en-US" altLang="en-US" dirty="0" smtClean="0"/>
              <a:t>Varies between </a:t>
            </a:r>
            <a:r>
              <a:rPr lang="en-US" altLang="en-US" b="1" dirty="0" smtClean="0">
                <a:solidFill>
                  <a:srgbClr val="3366FF"/>
                </a:solidFill>
              </a:rPr>
              <a:t>Command-Line </a:t>
            </a:r>
            <a:r>
              <a:rPr lang="en-US" altLang="en-US" b="1" dirty="0" smtClean="0"/>
              <a:t>(</a:t>
            </a:r>
            <a:r>
              <a:rPr lang="en-US" altLang="en-US" b="1" dirty="0" smtClean="0">
                <a:solidFill>
                  <a:srgbClr val="3366FF"/>
                </a:solidFill>
              </a:rPr>
              <a:t>CLI</a:t>
            </a:r>
            <a:r>
              <a:rPr lang="en-US" altLang="en-US" b="1" dirty="0" smtClean="0">
                <a:solidFill>
                  <a:srgbClr val="000000"/>
                </a:solidFill>
              </a:rPr>
              <a:t>)</a:t>
            </a:r>
            <a:r>
              <a:rPr lang="en-US" altLang="en-US" dirty="0" smtClean="0">
                <a:solidFill>
                  <a:srgbClr val="000000"/>
                </a:solidFill>
              </a:rPr>
              <a:t>, </a:t>
            </a:r>
            <a:r>
              <a:rPr lang="en-US" altLang="en-US" b="1" dirty="0" smtClean="0">
                <a:solidFill>
                  <a:srgbClr val="3366FF"/>
                </a:solidFill>
              </a:rPr>
              <a:t>Graphics User Interface </a:t>
            </a:r>
            <a:r>
              <a:rPr lang="en-US" altLang="en-US" b="1" dirty="0" smtClean="0">
                <a:solidFill>
                  <a:srgbClr val="000000"/>
                </a:solidFill>
              </a:rPr>
              <a:t>(</a:t>
            </a:r>
            <a:r>
              <a:rPr lang="en-US" altLang="en-US" b="1" dirty="0" smtClean="0">
                <a:solidFill>
                  <a:srgbClr val="3366FF"/>
                </a:solidFill>
              </a:rPr>
              <a:t>GUI</a:t>
            </a:r>
            <a:r>
              <a:rPr lang="en-US" altLang="en-US" b="1" dirty="0" smtClean="0">
                <a:solidFill>
                  <a:srgbClr val="000000"/>
                </a:solidFill>
              </a:rPr>
              <a:t>)</a:t>
            </a:r>
            <a:r>
              <a:rPr lang="en-US" altLang="en-US" dirty="0" smtClean="0">
                <a:solidFill>
                  <a:srgbClr val="000000"/>
                </a:solidFill>
              </a:rPr>
              <a:t>,</a:t>
            </a:r>
            <a:r>
              <a:rPr lang="en-US" altLang="en-US" b="1" dirty="0" smtClean="0">
                <a:solidFill>
                  <a:srgbClr val="3366FF"/>
                </a:solidFill>
              </a:rPr>
              <a:t>   Batch</a:t>
            </a:r>
          </a:p>
          <a:p>
            <a:pPr lvl="1"/>
            <a:r>
              <a:rPr lang="en-US" altLang="en-US" sz="2400" b="1" dirty="0" smtClean="0"/>
              <a:t>Program execution </a:t>
            </a:r>
            <a:r>
              <a:rPr lang="en-US" altLang="en-US" sz="2400" dirty="0" smtClean="0"/>
              <a:t>- The system must be able to load a program into memory and to run that program, end execution, either normally or abnormally (indicating error)</a:t>
            </a:r>
          </a:p>
          <a:p>
            <a:pPr lvl="1"/>
            <a:r>
              <a:rPr lang="en-US" altLang="en-US" sz="2400" b="1" dirty="0" smtClean="0"/>
              <a:t>I/O operations </a:t>
            </a:r>
            <a:r>
              <a:rPr lang="en-US" altLang="en-US" sz="2400" dirty="0" smtClean="0"/>
              <a:t>-  A running program may require I/O, which may involve a file or an I/O device</a:t>
            </a:r>
          </a:p>
        </p:txBody>
      </p:sp>
      <p:sp>
        <p:nvSpPr>
          <p:cNvPr id="2" name="Date Placeholder 1"/>
          <p:cNvSpPr>
            <a:spLocks noGrp="1"/>
          </p:cNvSpPr>
          <p:nvPr>
            <p:ph type="dt" sz="half" idx="10"/>
          </p:nvPr>
        </p:nvSpPr>
        <p:spPr/>
        <p:txBody>
          <a:bodyPr/>
          <a:lstStyle/>
          <a:p>
            <a:fld id="{B372B837-584D-4177-B16F-5CC685E6B9C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165</a:t>
            </a:fld>
            <a:endParaRPr lang="en-IN"/>
          </a:p>
        </p:txBody>
      </p:sp>
    </p:spTree>
    <p:extLst>
      <p:ext uri="{BB962C8B-B14F-4D97-AF65-F5344CB8AC3E}">
        <p14:creationId xmlns:p14="http://schemas.microsoft.com/office/powerpoint/2010/main" val="40622454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smtClean="0"/>
          </a:p>
          <a:p>
            <a:r>
              <a:rPr lang="en-US" altLang="en-US" sz="2400" dirty="0" smtClean="0"/>
              <a:t>One set of operating-system services provides functions that are helpful to the user (Cont.):</a:t>
            </a:r>
            <a:endParaRPr lang="en-US" altLang="en-US" sz="2400" b="1" dirty="0" smtClean="0"/>
          </a:p>
          <a:p>
            <a:pPr marL="457200" lvl="1" indent="0">
              <a:buNone/>
            </a:pPr>
            <a:r>
              <a:rPr lang="en-US" altLang="en-US" sz="2400" b="1" dirty="0" smtClean="0"/>
              <a:t>File-system manipulation –</a:t>
            </a:r>
          </a:p>
          <a:p>
            <a:pPr marL="457200" lvl="1" indent="0">
              <a:buNone/>
            </a:pPr>
            <a:r>
              <a:rPr lang="en-US" altLang="en-US" sz="2400" dirty="0" smtClean="0"/>
              <a:t>Programs need to </a:t>
            </a:r>
          </a:p>
          <a:p>
            <a:pPr lvl="1"/>
            <a:r>
              <a:rPr lang="en-US" altLang="en-US" sz="2400" dirty="0" smtClean="0"/>
              <a:t>read and write files and directories, </a:t>
            </a:r>
          </a:p>
          <a:p>
            <a:pPr lvl="1"/>
            <a:r>
              <a:rPr lang="en-US" altLang="en-US" sz="2400" dirty="0" smtClean="0"/>
              <a:t>create and delete them, </a:t>
            </a:r>
          </a:p>
          <a:p>
            <a:pPr lvl="1"/>
            <a:r>
              <a:rPr lang="en-US" altLang="en-US" sz="2400" dirty="0" smtClean="0"/>
              <a:t>search them, </a:t>
            </a:r>
          </a:p>
          <a:p>
            <a:pPr lvl="1"/>
            <a:r>
              <a:rPr lang="en-US" altLang="en-US" sz="2400" dirty="0" smtClean="0"/>
              <a:t>list file Information, </a:t>
            </a:r>
          </a:p>
          <a:p>
            <a:pPr lvl="1"/>
            <a:r>
              <a:rPr lang="en-US" altLang="en-US" sz="2400" dirty="0" smtClean="0"/>
              <a:t>permission management.</a:t>
            </a:r>
            <a:endParaRPr lang="en-US" altLang="en-US" sz="2400" b="1" dirty="0" smtClean="0"/>
          </a:p>
        </p:txBody>
      </p:sp>
      <p:sp>
        <p:nvSpPr>
          <p:cNvPr id="2" name="Date Placeholder 1"/>
          <p:cNvSpPr>
            <a:spLocks noGrp="1"/>
          </p:cNvSpPr>
          <p:nvPr>
            <p:ph type="dt" sz="half" idx="10"/>
          </p:nvPr>
        </p:nvSpPr>
        <p:spPr/>
        <p:txBody>
          <a:bodyPr/>
          <a:lstStyle/>
          <a:p>
            <a:fld id="{83CF92F2-51E8-458D-8762-5ED29FB4092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166</a:t>
            </a:fld>
            <a:endParaRPr lang="en-IN"/>
          </a:p>
        </p:txBody>
      </p:sp>
    </p:spTree>
    <p:extLst>
      <p:ext uri="{BB962C8B-B14F-4D97-AF65-F5344CB8AC3E}">
        <p14:creationId xmlns:p14="http://schemas.microsoft.com/office/powerpoint/2010/main" val="177926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smtClean="0"/>
          </a:p>
          <a:p>
            <a:r>
              <a:rPr lang="en-US" altLang="en-US" sz="2400" dirty="0" smtClean="0"/>
              <a:t>One set of operating-system services provides functions that are helpful to the user (Cont.):</a:t>
            </a:r>
            <a:endParaRPr lang="en-US" altLang="en-US" sz="2400" b="1" dirty="0" smtClean="0"/>
          </a:p>
          <a:p>
            <a:pPr marL="457200" lvl="1" indent="0">
              <a:buNone/>
            </a:pPr>
            <a:r>
              <a:rPr lang="en-US" altLang="en-US" sz="2400" b="1" dirty="0" smtClean="0"/>
              <a:t>Communications</a:t>
            </a:r>
            <a:r>
              <a:rPr lang="en-US" altLang="en-US" sz="2400" dirty="0" smtClean="0"/>
              <a:t> – </a:t>
            </a:r>
          </a:p>
          <a:p>
            <a:pPr lvl="1"/>
            <a:r>
              <a:rPr lang="en-US" altLang="en-US" sz="2400" dirty="0" smtClean="0"/>
              <a:t>Processes may exchange information, </a:t>
            </a:r>
          </a:p>
          <a:p>
            <a:pPr lvl="2"/>
            <a:r>
              <a:rPr lang="en-US" altLang="en-US" dirty="0" smtClean="0"/>
              <a:t>on the same computer or </a:t>
            </a:r>
          </a:p>
          <a:p>
            <a:pPr lvl="2"/>
            <a:r>
              <a:rPr lang="en-US" altLang="en-US" dirty="0" smtClean="0"/>
              <a:t>between computers over a network</a:t>
            </a:r>
          </a:p>
          <a:p>
            <a:pPr lvl="1"/>
            <a:r>
              <a:rPr lang="en-US" altLang="en-US" sz="2400" dirty="0" smtClean="0"/>
              <a:t>Communications may be via </a:t>
            </a:r>
          </a:p>
          <a:p>
            <a:pPr lvl="2"/>
            <a:r>
              <a:rPr lang="en-US" altLang="en-US" dirty="0" smtClean="0"/>
              <a:t>shared memory or </a:t>
            </a:r>
          </a:p>
          <a:p>
            <a:pPr lvl="2"/>
            <a:r>
              <a:rPr lang="en-US" altLang="en-US" dirty="0" smtClean="0"/>
              <a:t>through message passing (packets moved by the OS)</a:t>
            </a:r>
          </a:p>
        </p:txBody>
      </p:sp>
      <p:sp>
        <p:nvSpPr>
          <p:cNvPr id="2" name="Date Placeholder 1"/>
          <p:cNvSpPr>
            <a:spLocks noGrp="1"/>
          </p:cNvSpPr>
          <p:nvPr>
            <p:ph type="dt" sz="half" idx="10"/>
          </p:nvPr>
        </p:nvSpPr>
        <p:spPr/>
        <p:txBody>
          <a:bodyPr/>
          <a:lstStyle/>
          <a:p>
            <a:fld id="{CB57C924-73C3-48AC-8706-BE506149472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167</a:t>
            </a:fld>
            <a:endParaRPr lang="en-IN"/>
          </a:p>
        </p:txBody>
      </p:sp>
    </p:spTree>
    <p:extLst>
      <p:ext uri="{BB962C8B-B14F-4D97-AF65-F5344CB8AC3E}">
        <p14:creationId xmlns:p14="http://schemas.microsoft.com/office/powerpoint/2010/main" val="155935294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smtClean="0"/>
          </a:p>
          <a:p>
            <a:r>
              <a:rPr lang="en-US" altLang="en-US" sz="2400" dirty="0" smtClean="0"/>
              <a:t>One set of operating-system services provides functions that are helpful to the user (Cont.):</a:t>
            </a:r>
            <a:endParaRPr lang="en-US" altLang="en-US" sz="2400" b="1" dirty="0" smtClean="0"/>
          </a:p>
          <a:p>
            <a:pPr lvl="1"/>
            <a:r>
              <a:rPr lang="en-US" altLang="en-US" sz="2400" b="1" dirty="0" smtClean="0"/>
              <a:t>Error detection </a:t>
            </a:r>
            <a:r>
              <a:rPr lang="en-US" altLang="en-US" sz="2400" dirty="0" smtClean="0"/>
              <a:t>– OS needs to be constantly aware of possible errors</a:t>
            </a:r>
          </a:p>
          <a:p>
            <a:pPr lvl="2"/>
            <a:r>
              <a:rPr lang="en-US" altLang="en-US" dirty="0" smtClean="0"/>
              <a:t>May occur in the CPU and memory hardware, in I/O devices, in user program</a:t>
            </a:r>
          </a:p>
          <a:p>
            <a:pPr lvl="2"/>
            <a:r>
              <a:rPr lang="en-US" altLang="en-US" b="1" u="sng" dirty="0" smtClean="0"/>
              <a:t>For each type of error, OS should take the appropriate action </a:t>
            </a:r>
            <a:r>
              <a:rPr lang="en-US" altLang="en-US" dirty="0" smtClean="0"/>
              <a:t>to ensure correct and consistent computing</a:t>
            </a:r>
          </a:p>
          <a:p>
            <a:pPr lvl="2"/>
            <a:r>
              <a:rPr lang="en-US" altLang="en-US" b="1" u="sng" dirty="0" smtClean="0"/>
              <a:t>Debugging facilities </a:t>
            </a:r>
          </a:p>
        </p:txBody>
      </p:sp>
      <p:sp>
        <p:nvSpPr>
          <p:cNvPr id="2" name="Date Placeholder 1"/>
          <p:cNvSpPr>
            <a:spLocks noGrp="1"/>
          </p:cNvSpPr>
          <p:nvPr>
            <p:ph type="dt" sz="half" idx="10"/>
          </p:nvPr>
        </p:nvSpPr>
        <p:spPr/>
        <p:txBody>
          <a:bodyPr/>
          <a:lstStyle/>
          <a:p>
            <a:fld id="{215F7AAD-944C-4B37-837C-694FA716455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168</a:t>
            </a:fld>
            <a:endParaRPr lang="en-IN"/>
          </a:p>
        </p:txBody>
      </p:sp>
    </p:spTree>
    <p:extLst>
      <p:ext uri="{BB962C8B-B14F-4D97-AF65-F5344CB8AC3E}">
        <p14:creationId xmlns:p14="http://schemas.microsoft.com/office/powerpoint/2010/main" val="42386063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a:lnSpc>
                <a:spcPct val="90000"/>
              </a:lnSpc>
            </a:pPr>
            <a:r>
              <a:rPr lang="en-US" altLang="en-US" sz="2400" dirty="0" smtClean="0"/>
              <a:t>Another set of OS functions exists for </a:t>
            </a:r>
            <a:r>
              <a:rPr lang="en-US" altLang="en-US" sz="2400" b="1" u="sng" dirty="0" smtClean="0"/>
              <a:t>ensuring the efficient operation of the system itself via resource sharing</a:t>
            </a:r>
          </a:p>
          <a:p>
            <a:pPr lvl="1">
              <a:lnSpc>
                <a:spcPct val="90000"/>
              </a:lnSpc>
            </a:pPr>
            <a:r>
              <a:rPr lang="en-US" altLang="en-US" sz="2400" b="1" dirty="0" smtClean="0"/>
              <a:t>Resource allocation </a:t>
            </a:r>
          </a:p>
          <a:p>
            <a:pPr lvl="1">
              <a:lnSpc>
                <a:spcPct val="90000"/>
              </a:lnSpc>
            </a:pPr>
            <a:r>
              <a:rPr lang="en-US" altLang="en-US" sz="2400" b="1" dirty="0" smtClean="0"/>
              <a:t>Accounting </a:t>
            </a:r>
          </a:p>
          <a:p>
            <a:pPr lvl="1">
              <a:lnSpc>
                <a:spcPct val="90000"/>
              </a:lnSpc>
            </a:pPr>
            <a:r>
              <a:rPr lang="en-US" altLang="en-US" sz="2400" b="1" dirty="0" smtClean="0"/>
              <a:t>Protection and security</a:t>
            </a:r>
            <a:endParaRPr lang="en-US" altLang="en-US" sz="2400" dirty="0" smtClean="0"/>
          </a:p>
        </p:txBody>
      </p:sp>
      <p:sp>
        <p:nvSpPr>
          <p:cNvPr id="2" name="Date Placeholder 1"/>
          <p:cNvSpPr>
            <a:spLocks noGrp="1"/>
          </p:cNvSpPr>
          <p:nvPr>
            <p:ph type="dt" sz="half" idx="10"/>
          </p:nvPr>
        </p:nvSpPr>
        <p:spPr/>
        <p:txBody>
          <a:bodyPr/>
          <a:lstStyle/>
          <a:p>
            <a:fld id="{58746306-6CEA-4A96-8E46-2CF85387630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169</a:t>
            </a:fld>
            <a:endParaRPr lang="en-IN"/>
          </a:p>
        </p:txBody>
      </p:sp>
    </p:spTree>
    <p:extLst>
      <p:ext uri="{BB962C8B-B14F-4D97-AF65-F5344CB8AC3E}">
        <p14:creationId xmlns:p14="http://schemas.microsoft.com/office/powerpoint/2010/main" val="1212770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725"/>
            <a:ext cx="8229600" cy="490066"/>
          </a:xfrm>
        </p:spPr>
        <p:txBody>
          <a:bodyPr>
            <a:normAutofit fontScale="90000"/>
          </a:bodyPr>
          <a:lstStyle/>
          <a:p>
            <a:r>
              <a:rPr lang="en-IN" b="1" dirty="0"/>
              <a:t>Conditional Compilation Directives</a:t>
            </a:r>
            <a:endParaRPr lang="en-IN" dirty="0"/>
          </a:p>
        </p:txBody>
      </p:sp>
      <p:sp>
        <p:nvSpPr>
          <p:cNvPr id="3" name="Content Placeholder 2"/>
          <p:cNvSpPr>
            <a:spLocks noGrp="1"/>
          </p:cNvSpPr>
          <p:nvPr>
            <p:ph idx="1"/>
          </p:nvPr>
        </p:nvSpPr>
        <p:spPr>
          <a:xfrm>
            <a:off x="323528" y="581123"/>
            <a:ext cx="8147248" cy="4525963"/>
          </a:xfrm>
        </p:spPr>
        <p:txBody>
          <a:bodyPr>
            <a:noAutofit/>
          </a:bodyPr>
          <a:lstStyle/>
          <a:p>
            <a:pPr marL="0" indent="0">
              <a:buNone/>
            </a:pPr>
            <a:r>
              <a:rPr lang="en-IN" sz="2000" dirty="0" smtClean="0"/>
              <a:t>#</a:t>
            </a:r>
            <a:r>
              <a:rPr lang="en-IN" sz="2000" dirty="0"/>
              <a:t>include &lt;</a:t>
            </a:r>
            <a:r>
              <a:rPr lang="en-IN" sz="2000" dirty="0" err="1"/>
              <a:t>stdio.h</a:t>
            </a:r>
            <a:r>
              <a:rPr lang="en-IN" sz="2000" dirty="0"/>
              <a:t>&gt; </a:t>
            </a:r>
            <a:endParaRPr lang="en-IN" sz="2000" dirty="0" smtClean="0"/>
          </a:p>
          <a:p>
            <a:pPr marL="0" indent="0">
              <a:buNone/>
            </a:pPr>
            <a:r>
              <a:rPr lang="en-IN" sz="2000" dirty="0" smtClean="0"/>
              <a:t>#</a:t>
            </a:r>
            <a:r>
              <a:rPr lang="en-IN" sz="2000" dirty="0"/>
              <a:t>define YEARS_OLD 10 </a:t>
            </a:r>
            <a:endParaRPr lang="en-IN" sz="2000" dirty="0" smtClean="0"/>
          </a:p>
          <a:p>
            <a:pPr marL="0" indent="0">
              <a:buNone/>
            </a:pPr>
            <a:r>
              <a:rPr lang="en-IN" sz="2000" dirty="0" err="1" smtClean="0"/>
              <a:t>int</a:t>
            </a:r>
            <a:r>
              <a:rPr lang="en-IN" sz="2000" dirty="0" smtClean="0"/>
              <a:t> </a:t>
            </a:r>
            <a:r>
              <a:rPr lang="en-IN" sz="2000" dirty="0"/>
              <a:t>main() </a:t>
            </a:r>
            <a:endParaRPr lang="en-IN" sz="2000" dirty="0" smtClean="0"/>
          </a:p>
          <a:p>
            <a:pPr marL="0" indent="0">
              <a:buNone/>
            </a:pPr>
            <a:r>
              <a:rPr lang="en-IN" sz="2000" dirty="0" smtClean="0"/>
              <a:t>{ </a:t>
            </a:r>
          </a:p>
          <a:p>
            <a:pPr marL="0" indent="0">
              <a:buNone/>
            </a:pPr>
            <a:r>
              <a:rPr lang="en-IN" sz="2000" dirty="0" smtClean="0"/>
              <a:t>#</a:t>
            </a:r>
            <a:r>
              <a:rPr lang="en-IN" sz="2000" dirty="0" err="1"/>
              <a:t>ifdef</a:t>
            </a:r>
            <a:r>
              <a:rPr lang="en-IN" sz="2000" dirty="0"/>
              <a:t> YEARS_OLD </a:t>
            </a:r>
            <a:endParaRPr lang="en-IN" sz="2000" dirty="0" smtClean="0"/>
          </a:p>
          <a:p>
            <a:pPr marL="0" indent="0">
              <a:buNone/>
            </a:pPr>
            <a:r>
              <a:rPr lang="en-IN" sz="2000" dirty="0" err="1" smtClean="0"/>
              <a:t>printf</a:t>
            </a:r>
            <a:r>
              <a:rPr lang="en-IN" sz="2000" dirty="0"/>
              <a:t>("</a:t>
            </a:r>
            <a:r>
              <a:rPr lang="en-IN" sz="2000" dirty="0" err="1"/>
              <a:t>TechOnTheNet</a:t>
            </a:r>
            <a:r>
              <a:rPr lang="en-IN" sz="2000" dirty="0"/>
              <a:t> is over %d years old.\n", YEARS_OLD); </a:t>
            </a:r>
            <a:endParaRPr lang="en-IN" sz="2000" dirty="0" smtClean="0"/>
          </a:p>
          <a:p>
            <a:pPr marL="0" indent="0">
              <a:buNone/>
            </a:pPr>
            <a:r>
              <a:rPr lang="en-IN" sz="2000" dirty="0" smtClean="0"/>
              <a:t>#</a:t>
            </a:r>
            <a:r>
              <a:rPr lang="en-IN" sz="2000" dirty="0" err="1"/>
              <a:t>endif</a:t>
            </a:r>
            <a:r>
              <a:rPr lang="en-IN" sz="2000" dirty="0"/>
              <a:t> </a:t>
            </a:r>
            <a:endParaRPr lang="en-IN" sz="2000" dirty="0" smtClean="0"/>
          </a:p>
          <a:p>
            <a:pPr marL="0" indent="0">
              <a:buNone/>
            </a:pPr>
            <a:r>
              <a:rPr lang="en-IN" sz="2000" dirty="0" err="1" smtClean="0"/>
              <a:t>printf</a:t>
            </a:r>
            <a:r>
              <a:rPr lang="en-IN" sz="2000" dirty="0"/>
              <a:t>("</a:t>
            </a:r>
            <a:r>
              <a:rPr lang="en-IN" sz="2000" dirty="0" err="1"/>
              <a:t>TechOnTheNet</a:t>
            </a:r>
            <a:r>
              <a:rPr lang="en-IN" sz="2000" dirty="0"/>
              <a:t> is a great resource.\n"); </a:t>
            </a:r>
            <a:endParaRPr lang="en-IN" sz="2000" dirty="0" smtClean="0"/>
          </a:p>
          <a:p>
            <a:pPr marL="0" indent="0">
              <a:buNone/>
            </a:pPr>
            <a:r>
              <a:rPr lang="en-IN" sz="2000" dirty="0" smtClean="0"/>
              <a:t>return </a:t>
            </a:r>
            <a:r>
              <a:rPr lang="en-IN" sz="2000" dirty="0"/>
              <a:t>0; </a:t>
            </a:r>
            <a:endParaRPr lang="en-IN" sz="2000" dirty="0" smtClean="0"/>
          </a:p>
          <a:p>
            <a:pPr marL="0" indent="0">
              <a:buNone/>
            </a:pPr>
            <a:r>
              <a:rPr lang="en-IN" sz="2000" dirty="0" smtClean="0"/>
              <a:t>}</a:t>
            </a:r>
            <a:endParaRPr lang="en-IN" sz="2000" dirty="0"/>
          </a:p>
        </p:txBody>
      </p:sp>
      <p:sp>
        <p:nvSpPr>
          <p:cNvPr id="4" name="Date Placeholder 3"/>
          <p:cNvSpPr>
            <a:spLocks noGrp="1"/>
          </p:cNvSpPr>
          <p:nvPr>
            <p:ph type="dt" sz="half" idx="10"/>
          </p:nvPr>
        </p:nvSpPr>
        <p:spPr/>
        <p:txBody>
          <a:bodyPr/>
          <a:lstStyle/>
          <a:p>
            <a:fld id="{57CB7C9C-E152-49FF-8BAD-652B19D6DC4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17</a:t>
            </a:fld>
            <a:endParaRPr lang="en-IN"/>
          </a:p>
        </p:txBody>
      </p:sp>
      <p:sp>
        <p:nvSpPr>
          <p:cNvPr id="7" name="Rectangle 6"/>
          <p:cNvSpPr/>
          <p:nvPr/>
        </p:nvSpPr>
        <p:spPr>
          <a:xfrm>
            <a:off x="467544" y="5013176"/>
            <a:ext cx="8316416" cy="1477328"/>
          </a:xfrm>
          <a:prstGeom prst="rect">
            <a:avLst/>
          </a:prstGeom>
        </p:spPr>
        <p:txBody>
          <a:bodyPr wrap="square">
            <a:spAutoFit/>
          </a:bodyPr>
          <a:lstStyle/>
          <a:p>
            <a:pPr marL="285750" indent="-285750">
              <a:buFont typeface="Arial" panose="020B0604020202020204" pitchFamily="34" charset="0"/>
              <a:buChar char="•"/>
            </a:pPr>
            <a:r>
              <a:rPr lang="en-IN" dirty="0"/>
              <a:t>In the C Programming Language, the #</a:t>
            </a:r>
            <a:r>
              <a:rPr lang="en-IN" dirty="0" err="1"/>
              <a:t>ifdef</a:t>
            </a:r>
            <a:r>
              <a:rPr lang="en-IN" dirty="0"/>
              <a:t> directive allows for conditional compilation.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err="1"/>
              <a:t>preprocessor</a:t>
            </a:r>
            <a:r>
              <a:rPr lang="en-IN" dirty="0"/>
              <a:t> determines if the provided macro exists before including the subsequent code in the compilation process.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568" y="3667285"/>
            <a:ext cx="4161432" cy="1345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338997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8195" name="Rectangle 3"/>
          <p:cNvSpPr>
            <a:spLocks noGrp="1" noChangeArrowheads="1"/>
          </p:cNvSpPr>
          <p:nvPr>
            <p:ph type="body" idx="1"/>
          </p:nvPr>
        </p:nvSpPr>
        <p:spPr>
          <a:xfrm>
            <a:off x="755576" y="908720"/>
            <a:ext cx="7404100" cy="4905375"/>
          </a:xfrm>
        </p:spPr>
        <p:txBody>
          <a:bodyPr>
            <a:noAutofit/>
          </a:bodyPr>
          <a:lstStyle/>
          <a:p>
            <a:pPr marL="57150" indent="0">
              <a:lnSpc>
                <a:spcPct val="90000"/>
              </a:lnSpc>
              <a:buNone/>
            </a:pPr>
            <a:r>
              <a:rPr lang="en-US" altLang="en-US" sz="2400" b="1" dirty="0" smtClean="0"/>
              <a:t>Resource allocation – </a:t>
            </a:r>
          </a:p>
          <a:p>
            <a:pPr lvl="1">
              <a:lnSpc>
                <a:spcPct val="90000"/>
              </a:lnSpc>
            </a:pPr>
            <a:r>
              <a:rPr lang="en-US" altLang="en-US" sz="2400" dirty="0" smtClean="0"/>
              <a:t>When  multiple users or multiple jobs running concurrently, resources must be allocated to each of them</a:t>
            </a:r>
          </a:p>
          <a:p>
            <a:pPr lvl="2">
              <a:lnSpc>
                <a:spcPct val="90000"/>
              </a:lnSpc>
            </a:pPr>
            <a:r>
              <a:rPr lang="en-US" altLang="en-US" dirty="0" smtClean="0"/>
              <a:t>Many types of resources -   </a:t>
            </a:r>
          </a:p>
          <a:p>
            <a:pPr lvl="3">
              <a:lnSpc>
                <a:spcPct val="90000"/>
              </a:lnSpc>
            </a:pPr>
            <a:r>
              <a:rPr lang="en-US" altLang="en-US" sz="2400" b="1" u="sng" dirty="0" smtClean="0"/>
              <a:t>CPU cycles, </a:t>
            </a:r>
          </a:p>
          <a:p>
            <a:pPr lvl="3">
              <a:lnSpc>
                <a:spcPct val="90000"/>
              </a:lnSpc>
            </a:pPr>
            <a:r>
              <a:rPr lang="en-US" altLang="en-US" sz="2400" b="1" u="sng" dirty="0" smtClean="0"/>
              <a:t>main memory, </a:t>
            </a:r>
          </a:p>
          <a:p>
            <a:pPr lvl="3">
              <a:lnSpc>
                <a:spcPct val="90000"/>
              </a:lnSpc>
            </a:pPr>
            <a:r>
              <a:rPr lang="en-US" altLang="en-US" sz="2400" b="1" u="sng" dirty="0" smtClean="0"/>
              <a:t>file storage, </a:t>
            </a:r>
          </a:p>
          <a:p>
            <a:pPr lvl="3">
              <a:lnSpc>
                <a:spcPct val="90000"/>
              </a:lnSpc>
            </a:pPr>
            <a:r>
              <a:rPr lang="en-US" altLang="en-US" sz="2400" b="1" u="sng" dirty="0" smtClean="0"/>
              <a:t>I/O devices.</a:t>
            </a:r>
          </a:p>
          <a:p>
            <a:pPr lvl="2">
              <a:lnSpc>
                <a:spcPct val="90000"/>
              </a:lnSpc>
            </a:pPr>
            <a:r>
              <a:rPr lang="en-US" altLang="en-US" dirty="0" smtClean="0"/>
              <a:t>Some have </a:t>
            </a:r>
          </a:p>
          <a:p>
            <a:pPr lvl="3">
              <a:lnSpc>
                <a:spcPct val="90000"/>
              </a:lnSpc>
            </a:pPr>
            <a:r>
              <a:rPr lang="en-US" altLang="en-US" sz="2400" b="1" u="sng" dirty="0" smtClean="0"/>
              <a:t>special allocation codes</a:t>
            </a:r>
            <a:r>
              <a:rPr lang="en-US" altLang="en-US" sz="2400" dirty="0" smtClean="0"/>
              <a:t>(</a:t>
            </a:r>
            <a:r>
              <a:rPr lang="en-US" altLang="en-US" sz="2400" dirty="0"/>
              <a:t>CPU cycles, main memory, file </a:t>
            </a:r>
            <a:r>
              <a:rPr lang="en-US" altLang="en-US" sz="2400" dirty="0" smtClean="0"/>
              <a:t>storage) while </a:t>
            </a:r>
          </a:p>
          <a:p>
            <a:pPr lvl="3">
              <a:lnSpc>
                <a:spcPct val="90000"/>
              </a:lnSpc>
            </a:pPr>
            <a:r>
              <a:rPr lang="en-US" altLang="en-US" sz="2400" dirty="0" smtClean="0"/>
              <a:t>others (such as I/O devices) may have much </a:t>
            </a:r>
            <a:r>
              <a:rPr lang="en-US" altLang="en-US" sz="2400" b="1" u="sng" dirty="0" smtClean="0"/>
              <a:t>more general request </a:t>
            </a:r>
            <a:r>
              <a:rPr lang="en-US" altLang="en-US" sz="2400" dirty="0" smtClean="0"/>
              <a:t>and release code. </a:t>
            </a:r>
          </a:p>
        </p:txBody>
      </p:sp>
      <p:sp>
        <p:nvSpPr>
          <p:cNvPr id="2" name="Date Placeholder 1"/>
          <p:cNvSpPr>
            <a:spLocks noGrp="1"/>
          </p:cNvSpPr>
          <p:nvPr>
            <p:ph type="dt" sz="half" idx="10"/>
          </p:nvPr>
        </p:nvSpPr>
        <p:spPr/>
        <p:txBody>
          <a:bodyPr/>
          <a:lstStyle/>
          <a:p>
            <a:fld id="{41AA85B7-0944-4458-8631-90D68744A36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170</a:t>
            </a:fld>
            <a:endParaRPr lang="en-IN"/>
          </a:p>
        </p:txBody>
      </p:sp>
    </p:spTree>
    <p:extLst>
      <p:ext uri="{BB962C8B-B14F-4D97-AF65-F5344CB8AC3E}">
        <p14:creationId xmlns:p14="http://schemas.microsoft.com/office/powerpoint/2010/main" val="185537254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57150" indent="0">
              <a:lnSpc>
                <a:spcPct val="90000"/>
              </a:lnSpc>
              <a:buNone/>
            </a:pPr>
            <a:endParaRPr lang="en-US" altLang="en-US" sz="2200" dirty="0" smtClean="0"/>
          </a:p>
          <a:p>
            <a:pPr marL="0" indent="0">
              <a:lnSpc>
                <a:spcPct val="90000"/>
              </a:lnSpc>
              <a:buNone/>
            </a:pPr>
            <a:r>
              <a:rPr lang="en-US" altLang="en-US" sz="2400" b="1" dirty="0" smtClean="0"/>
              <a:t>Accounting –</a:t>
            </a:r>
            <a:r>
              <a:rPr lang="en-US" altLang="en-US" sz="2400" dirty="0" smtClean="0"/>
              <a:t> </a:t>
            </a:r>
          </a:p>
          <a:p>
            <a:pPr lvl="1">
              <a:lnSpc>
                <a:spcPct val="90000"/>
              </a:lnSpc>
            </a:pPr>
            <a:r>
              <a:rPr lang="en-US" altLang="en-US" sz="2400" dirty="0" smtClean="0"/>
              <a:t>To keep track of </a:t>
            </a:r>
          </a:p>
          <a:p>
            <a:pPr lvl="2">
              <a:lnSpc>
                <a:spcPct val="90000"/>
              </a:lnSpc>
            </a:pPr>
            <a:r>
              <a:rPr lang="en-US" altLang="en-US" b="1" u="sng" dirty="0" smtClean="0"/>
              <a:t>which users </a:t>
            </a:r>
          </a:p>
          <a:p>
            <a:pPr lvl="2">
              <a:lnSpc>
                <a:spcPct val="90000"/>
              </a:lnSpc>
            </a:pPr>
            <a:r>
              <a:rPr lang="en-US" altLang="en-US" b="1" u="sng" dirty="0" smtClean="0"/>
              <a:t>use how much and </a:t>
            </a:r>
          </a:p>
          <a:p>
            <a:pPr lvl="2">
              <a:lnSpc>
                <a:spcPct val="90000"/>
              </a:lnSpc>
            </a:pPr>
            <a:r>
              <a:rPr lang="en-US" altLang="en-US" b="1" u="sng" dirty="0" smtClean="0"/>
              <a:t>what kinds of computer resources</a:t>
            </a:r>
            <a:endParaRPr lang="en-US" altLang="en-US" dirty="0" smtClean="0"/>
          </a:p>
          <a:p>
            <a:pPr lvl="1">
              <a:lnSpc>
                <a:spcPct val="90000"/>
              </a:lnSpc>
            </a:pPr>
            <a:endParaRPr lang="en-US" altLang="en-US" sz="2400" dirty="0" smtClean="0"/>
          </a:p>
          <a:p>
            <a:pPr lvl="1">
              <a:lnSpc>
                <a:spcPct val="90000"/>
              </a:lnSpc>
            </a:pPr>
            <a:r>
              <a:rPr lang="en-US" altLang="en-US" sz="2400" dirty="0" smtClean="0"/>
              <a:t>This record can be used for billing purposes or </a:t>
            </a:r>
          </a:p>
          <a:p>
            <a:pPr lvl="2">
              <a:lnSpc>
                <a:spcPct val="90000"/>
              </a:lnSpc>
            </a:pPr>
            <a:r>
              <a:rPr lang="en-US" altLang="en-US" dirty="0" smtClean="0"/>
              <a:t>for simply accumulating usage statistics.</a:t>
            </a:r>
          </a:p>
        </p:txBody>
      </p:sp>
      <p:sp>
        <p:nvSpPr>
          <p:cNvPr id="2" name="Date Placeholder 1"/>
          <p:cNvSpPr>
            <a:spLocks noGrp="1"/>
          </p:cNvSpPr>
          <p:nvPr>
            <p:ph type="dt" sz="half" idx="10"/>
          </p:nvPr>
        </p:nvSpPr>
        <p:spPr/>
        <p:txBody>
          <a:bodyPr/>
          <a:lstStyle/>
          <a:p>
            <a:fld id="{5C41A4E1-AE4E-4356-811F-5C0B68B5BED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171</a:t>
            </a:fld>
            <a:endParaRPr lang="en-IN"/>
          </a:p>
        </p:txBody>
      </p:sp>
    </p:spTree>
    <p:extLst>
      <p:ext uri="{BB962C8B-B14F-4D97-AF65-F5344CB8AC3E}">
        <p14:creationId xmlns:p14="http://schemas.microsoft.com/office/powerpoint/2010/main" val="268269627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smtClean="0"/>
              <a:t>Operating System </a:t>
            </a:r>
            <a:r>
              <a:rPr lang="en-US" altLang="en-US" dirty="0"/>
              <a:t>Functions/Services </a:t>
            </a:r>
            <a:r>
              <a:rPr lang="en-US" altLang="en-US" dirty="0" smtClean="0"/>
              <a:t>(Cont.)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0" indent="0">
              <a:lnSpc>
                <a:spcPct val="90000"/>
              </a:lnSpc>
              <a:buNone/>
            </a:pPr>
            <a:r>
              <a:rPr lang="en-US" altLang="en-US" sz="2400" b="1" dirty="0" smtClean="0"/>
              <a:t>Protection and security – </a:t>
            </a:r>
          </a:p>
          <a:p>
            <a:pPr>
              <a:lnSpc>
                <a:spcPct val="90000"/>
              </a:lnSpc>
            </a:pPr>
            <a:r>
              <a:rPr lang="en-US" altLang="en-US" sz="2400" b="1" dirty="0" smtClean="0"/>
              <a:t>Protection</a:t>
            </a:r>
            <a:r>
              <a:rPr lang="en-US" altLang="en-US" sz="2400" dirty="0" smtClean="0"/>
              <a:t> involves ensuring that all access to system resources is controlled</a:t>
            </a:r>
          </a:p>
          <a:p>
            <a:pPr>
              <a:lnSpc>
                <a:spcPct val="90000"/>
              </a:lnSpc>
            </a:pPr>
            <a:r>
              <a:rPr lang="en-US" altLang="en-US" sz="2400" b="1" dirty="0" smtClean="0"/>
              <a:t>Security</a:t>
            </a:r>
            <a:r>
              <a:rPr lang="en-US" altLang="en-US" sz="2400" dirty="0" smtClean="0"/>
              <a:t> of the system from outsiders is also important,  requires </a:t>
            </a:r>
          </a:p>
          <a:p>
            <a:pPr lvl="1">
              <a:lnSpc>
                <a:spcPct val="90000"/>
              </a:lnSpc>
            </a:pPr>
            <a:r>
              <a:rPr lang="en-US" altLang="en-US" sz="2400" b="1" u="sng" dirty="0" smtClean="0"/>
              <a:t>user authentication</a:t>
            </a:r>
            <a:r>
              <a:rPr lang="en-US" altLang="en-US" sz="2400" dirty="0" smtClean="0"/>
              <a:t>, </a:t>
            </a:r>
          </a:p>
          <a:p>
            <a:pPr lvl="1">
              <a:lnSpc>
                <a:spcPct val="90000"/>
              </a:lnSpc>
            </a:pPr>
            <a:r>
              <a:rPr lang="en-US" altLang="en-US" sz="2400" dirty="0" smtClean="0"/>
              <a:t>extends to </a:t>
            </a:r>
            <a:r>
              <a:rPr lang="en-US" altLang="en-US" sz="2400" b="1" u="sng" dirty="0" smtClean="0"/>
              <a:t>defending external I/O devices from invalid access attempts, </a:t>
            </a:r>
          </a:p>
          <a:p>
            <a:pPr lvl="1">
              <a:lnSpc>
                <a:spcPct val="90000"/>
              </a:lnSpc>
            </a:pPr>
            <a:r>
              <a:rPr lang="en-US" altLang="en-US" sz="2400" b="1" u="sng" dirty="0" smtClean="0"/>
              <a:t>recording all such connections for detection of break ins.</a:t>
            </a:r>
          </a:p>
          <a:p>
            <a:pPr>
              <a:lnSpc>
                <a:spcPct val="90000"/>
              </a:lnSpc>
              <a:buFont typeface="Monotype Sorts" pitchFamily="-84" charset="2"/>
              <a:buNone/>
            </a:pPr>
            <a:endParaRPr lang="en-US" altLang="en-US" sz="2400" dirty="0" smtClean="0"/>
          </a:p>
        </p:txBody>
      </p:sp>
      <p:sp>
        <p:nvSpPr>
          <p:cNvPr id="2" name="Date Placeholder 1"/>
          <p:cNvSpPr>
            <a:spLocks noGrp="1"/>
          </p:cNvSpPr>
          <p:nvPr>
            <p:ph type="dt" sz="half" idx="10"/>
          </p:nvPr>
        </p:nvSpPr>
        <p:spPr/>
        <p:txBody>
          <a:bodyPr/>
          <a:lstStyle/>
          <a:p>
            <a:fld id="{2BD84A9F-A970-4D80-A866-897B2B3C215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172</a:t>
            </a:fld>
            <a:endParaRPr lang="en-IN"/>
          </a:p>
        </p:txBody>
      </p:sp>
    </p:spTree>
    <p:extLst>
      <p:ext uri="{BB962C8B-B14F-4D97-AF65-F5344CB8AC3E}">
        <p14:creationId xmlns:p14="http://schemas.microsoft.com/office/powerpoint/2010/main" val="6531093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82563"/>
            <a:ext cx="8229600" cy="576262"/>
          </a:xfrm>
        </p:spPr>
        <p:txBody>
          <a:bodyPr>
            <a:normAutofit fontScale="90000"/>
          </a:bodyPr>
          <a:lstStyle/>
          <a:p>
            <a:r>
              <a:rPr lang="en-US" altLang="en-US" b="1" dirty="0" smtClean="0"/>
              <a:t>Operating System Structure</a:t>
            </a:r>
          </a:p>
        </p:txBody>
      </p:sp>
      <p:sp>
        <p:nvSpPr>
          <p:cNvPr id="37891" name="Content Placeholder 2"/>
          <p:cNvSpPr>
            <a:spLocks noGrp="1"/>
          </p:cNvSpPr>
          <p:nvPr>
            <p:ph idx="1"/>
          </p:nvPr>
        </p:nvSpPr>
        <p:spPr>
          <a:xfrm>
            <a:off x="806450" y="1092200"/>
            <a:ext cx="6918325" cy="4530725"/>
          </a:xfrm>
        </p:spPr>
        <p:txBody>
          <a:bodyPr/>
          <a:lstStyle/>
          <a:p>
            <a:r>
              <a:rPr lang="en-US" altLang="en-US" sz="2800" dirty="0" smtClean="0"/>
              <a:t>General-purpose OS is very large program</a:t>
            </a:r>
          </a:p>
          <a:p>
            <a:r>
              <a:rPr lang="en-US" altLang="en-US" sz="2800" dirty="0" smtClean="0"/>
              <a:t>Various ways to structure </a:t>
            </a:r>
          </a:p>
          <a:p>
            <a:pPr lvl="1"/>
            <a:r>
              <a:rPr lang="en-US" altLang="en-US" sz="2400" dirty="0" smtClean="0"/>
              <a:t>Simple structure – MS-DOS</a:t>
            </a:r>
          </a:p>
          <a:p>
            <a:pPr lvl="1"/>
            <a:r>
              <a:rPr lang="en-US" altLang="en-US" sz="2400" dirty="0" smtClean="0"/>
              <a:t>More complex -- UNIX</a:t>
            </a:r>
          </a:p>
          <a:p>
            <a:pPr lvl="1"/>
            <a:r>
              <a:rPr lang="en-US" altLang="en-US" sz="2400" dirty="0" smtClean="0"/>
              <a:t>Layered – an </a:t>
            </a:r>
            <a:r>
              <a:rPr lang="en-US" altLang="en-US" sz="2400" dirty="0" err="1" smtClean="0"/>
              <a:t>abstrcation</a:t>
            </a:r>
            <a:endParaRPr lang="en-US" altLang="en-US" sz="2400" dirty="0" smtClean="0"/>
          </a:p>
          <a:p>
            <a:pPr lvl="1"/>
            <a:r>
              <a:rPr lang="en-US" altLang="en-US" sz="2400" dirty="0" smtClean="0"/>
              <a:t>Microkernel -Mach</a:t>
            </a:r>
          </a:p>
          <a:p>
            <a:endParaRPr lang="en-US" altLang="en-US" dirty="0" smtClean="0"/>
          </a:p>
        </p:txBody>
      </p:sp>
      <p:sp>
        <p:nvSpPr>
          <p:cNvPr id="2" name="Date Placeholder 1"/>
          <p:cNvSpPr>
            <a:spLocks noGrp="1"/>
          </p:cNvSpPr>
          <p:nvPr>
            <p:ph type="dt" sz="half" idx="10"/>
          </p:nvPr>
        </p:nvSpPr>
        <p:spPr/>
        <p:txBody>
          <a:bodyPr/>
          <a:lstStyle/>
          <a:p>
            <a:fld id="{73F96C14-1348-4C19-9A4F-E3FCCCEC7AB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173</a:t>
            </a:fld>
            <a:endParaRPr lang="en-IN"/>
          </a:p>
        </p:txBody>
      </p:sp>
      <p:sp>
        <p:nvSpPr>
          <p:cNvPr id="5" name="Down Arrow 4"/>
          <p:cNvSpPr/>
          <p:nvPr/>
        </p:nvSpPr>
        <p:spPr>
          <a:xfrm>
            <a:off x="5580112" y="1700808"/>
            <a:ext cx="432048" cy="23762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105007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smtClean="0"/>
              <a:t>Simple Structure  -- MS-DOS</a:t>
            </a:r>
            <a:endParaRPr lang="en-US" altLang="en-US" sz="2400" dirty="0" smtClean="0"/>
          </a:p>
        </p:txBody>
      </p:sp>
      <p:sp>
        <p:nvSpPr>
          <p:cNvPr id="38915" name="Rectangle 3"/>
          <p:cNvSpPr>
            <a:spLocks noGrp="1" noChangeArrowheads="1"/>
          </p:cNvSpPr>
          <p:nvPr>
            <p:ph type="body" idx="1"/>
          </p:nvPr>
        </p:nvSpPr>
        <p:spPr>
          <a:xfrm>
            <a:off x="806450" y="1233488"/>
            <a:ext cx="3960813" cy="4787800"/>
          </a:xfrm>
        </p:spPr>
        <p:txBody>
          <a:bodyPr>
            <a:normAutofit/>
          </a:bodyPr>
          <a:lstStyle/>
          <a:p>
            <a:r>
              <a:rPr lang="en-US" altLang="en-US" sz="2400" dirty="0" smtClean="0"/>
              <a:t>MS-DOS – written to provide </a:t>
            </a:r>
            <a:r>
              <a:rPr lang="en-US" altLang="en-US" sz="2400" b="1" dirty="0" smtClean="0"/>
              <a:t>the most functionality in the least space</a:t>
            </a:r>
          </a:p>
          <a:p>
            <a:pPr lvl="1"/>
            <a:r>
              <a:rPr lang="en-US" altLang="en-US" sz="2400" dirty="0" smtClean="0"/>
              <a:t>Designed and </a:t>
            </a:r>
            <a:r>
              <a:rPr lang="en-US" altLang="en-US" sz="2400" b="1" dirty="0" smtClean="0"/>
              <a:t>implemented by a few people who had no idea that it would become so popular</a:t>
            </a:r>
          </a:p>
          <a:p>
            <a:pPr lvl="1"/>
            <a:endParaRPr lang="en-US" altLang="en-US" sz="2400" b="1" dirty="0" smtClean="0"/>
          </a:p>
          <a:p>
            <a:pPr lvl="1"/>
            <a:r>
              <a:rPr lang="en-US" altLang="en-US" sz="2400" b="1" dirty="0" smtClean="0"/>
              <a:t>Written </a:t>
            </a:r>
            <a:r>
              <a:rPr lang="en-US" altLang="en-US" sz="2400" b="1" dirty="0"/>
              <a:t>by Tim </a:t>
            </a:r>
            <a:r>
              <a:rPr lang="en-US" altLang="en-US" sz="2400" b="1" dirty="0" smtClean="0"/>
              <a:t>Paterson</a:t>
            </a:r>
          </a:p>
        </p:txBody>
      </p:sp>
      <p:sp>
        <p:nvSpPr>
          <p:cNvPr id="2" name="Date Placeholder 1"/>
          <p:cNvSpPr>
            <a:spLocks noGrp="1"/>
          </p:cNvSpPr>
          <p:nvPr>
            <p:ph type="dt" sz="half" idx="10"/>
          </p:nvPr>
        </p:nvSpPr>
        <p:spPr/>
        <p:txBody>
          <a:bodyPr/>
          <a:lstStyle/>
          <a:p>
            <a:fld id="{4C7FA0D9-9933-4D37-A5C6-6681CACAD75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174</a:t>
            </a:fld>
            <a:endParaRPr lang="en-IN"/>
          </a:p>
        </p:txBody>
      </p:sp>
      <p:pic>
        <p:nvPicPr>
          <p:cNvPr id="102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930" y="1412776"/>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470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smtClean="0"/>
              <a:t>Simple Structure  -- MS-DOS</a:t>
            </a:r>
            <a:endParaRPr lang="en-US" altLang="en-US" sz="2400" dirty="0" smtClean="0"/>
          </a:p>
        </p:txBody>
      </p:sp>
      <p:sp>
        <p:nvSpPr>
          <p:cNvPr id="38915" name="Rectangle 3"/>
          <p:cNvSpPr>
            <a:spLocks noGrp="1" noChangeArrowheads="1"/>
          </p:cNvSpPr>
          <p:nvPr>
            <p:ph type="body" idx="1"/>
          </p:nvPr>
        </p:nvSpPr>
        <p:spPr>
          <a:xfrm>
            <a:off x="806450" y="1233488"/>
            <a:ext cx="3960813" cy="4530725"/>
          </a:xfrm>
        </p:spPr>
        <p:txBody>
          <a:bodyPr>
            <a:normAutofit/>
          </a:bodyPr>
          <a:lstStyle/>
          <a:p>
            <a:r>
              <a:rPr lang="en-US" altLang="en-US" sz="2200" dirty="0" smtClean="0"/>
              <a:t>MS-DOS – written to provide the most functionality in the least space</a:t>
            </a:r>
          </a:p>
          <a:p>
            <a:pPr lvl="1"/>
            <a:r>
              <a:rPr lang="en-US" altLang="en-US" sz="2200" b="1" dirty="0" smtClean="0"/>
              <a:t>Because of the limited hardware it was build on, </a:t>
            </a:r>
          </a:p>
          <a:p>
            <a:pPr lvl="2"/>
            <a:r>
              <a:rPr lang="en-US" altLang="en-US" sz="2200" b="1" dirty="0" smtClean="0"/>
              <a:t>it was Not divided into modules carefully</a:t>
            </a:r>
          </a:p>
          <a:p>
            <a:pPr lvl="1"/>
            <a:r>
              <a:rPr lang="en-US" altLang="en-US" sz="2200" dirty="0" smtClean="0"/>
              <a:t>Although MS-DOS has </a:t>
            </a:r>
            <a:r>
              <a:rPr lang="en-US" altLang="en-US" sz="2200" b="1" dirty="0" smtClean="0"/>
              <a:t>some structure, </a:t>
            </a:r>
          </a:p>
          <a:p>
            <a:pPr lvl="2"/>
            <a:r>
              <a:rPr lang="en-US" altLang="en-US" sz="2200" b="1" dirty="0" smtClean="0"/>
              <a:t>its interfaces and levels of functionality </a:t>
            </a:r>
          </a:p>
          <a:p>
            <a:pPr lvl="2"/>
            <a:r>
              <a:rPr lang="en-US" altLang="en-US" sz="2200" b="1" dirty="0" smtClean="0"/>
              <a:t>are not well separated</a:t>
            </a:r>
          </a:p>
        </p:txBody>
      </p:sp>
      <p:pic>
        <p:nvPicPr>
          <p:cNvPr id="38916"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406D1EE-8E7B-4C45-865C-C26D94DC7A69}" type="datetime1">
              <a:rPr lang="en-IN" smtClean="0"/>
              <a:t>06-08-2024</a:t>
            </a:fld>
            <a:endParaRPr lang="en-IN"/>
          </a:p>
        </p:txBody>
      </p:sp>
      <p:sp>
        <p:nvSpPr>
          <p:cNvPr id="3" name="Footer Placeholder 2"/>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4" name="Slide Number Placeholder 3"/>
          <p:cNvSpPr>
            <a:spLocks noGrp="1"/>
          </p:cNvSpPr>
          <p:nvPr>
            <p:ph type="sldNum" sz="quarter" idx="12"/>
          </p:nvPr>
        </p:nvSpPr>
        <p:spPr/>
        <p:txBody>
          <a:bodyPr/>
          <a:lstStyle/>
          <a:p>
            <a:fld id="{A5669369-968C-4B3A-94C3-E2A4E5B88044}" type="slidenum">
              <a:rPr lang="en-IN" smtClean="0"/>
              <a:t>175</a:t>
            </a:fld>
            <a:endParaRPr lang="en-IN"/>
          </a:p>
        </p:txBody>
      </p:sp>
    </p:spTree>
    <p:extLst>
      <p:ext uri="{BB962C8B-B14F-4D97-AF65-F5344CB8AC3E}">
        <p14:creationId xmlns:p14="http://schemas.microsoft.com/office/powerpoint/2010/main" val="7887676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smtClean="0"/>
              <a:t>Development?</a:t>
            </a:r>
          </a:p>
          <a:p>
            <a:pPr lvl="1"/>
            <a:r>
              <a:rPr lang="en-IN" sz="2400" b="1" dirty="0" smtClean="0"/>
              <a:t>Microsoft </a:t>
            </a:r>
            <a:r>
              <a:rPr lang="en-IN" sz="2400" b="1" dirty="0"/>
              <a:t>Disk Operating </a:t>
            </a:r>
            <a:r>
              <a:rPr lang="en-IN" sz="2400" b="1" dirty="0" smtClean="0"/>
              <a:t>System </a:t>
            </a:r>
          </a:p>
          <a:p>
            <a:pPr lvl="1"/>
            <a:r>
              <a:rPr lang="en-IN" sz="2400" dirty="0" smtClean="0"/>
              <a:t>OS </a:t>
            </a:r>
            <a:r>
              <a:rPr lang="en-IN" sz="2400" dirty="0"/>
              <a:t>for </a:t>
            </a:r>
            <a:r>
              <a:rPr lang="en-IN" sz="2400" b="1" dirty="0"/>
              <a:t>x86-based </a:t>
            </a:r>
            <a:r>
              <a:rPr lang="en-IN" sz="2400" b="1" dirty="0" smtClean="0"/>
              <a:t>PCS mostly </a:t>
            </a:r>
            <a:r>
              <a:rPr lang="en-IN" sz="2400" b="1" dirty="0"/>
              <a:t>developed by Microsoft. </a:t>
            </a:r>
            <a:endParaRPr lang="en-IN" sz="2400" b="1" dirty="0" smtClean="0"/>
          </a:p>
          <a:p>
            <a:pPr lvl="1"/>
            <a:r>
              <a:rPr lang="en-IN" sz="2400" dirty="0" smtClean="0"/>
              <a:t>Collectively</a:t>
            </a:r>
            <a:r>
              <a:rPr lang="en-IN" sz="2400" dirty="0"/>
              <a:t>, MS-DOS, </a:t>
            </a:r>
            <a:endParaRPr lang="en-IN" sz="2400" dirty="0" smtClean="0"/>
          </a:p>
          <a:p>
            <a:pPr lvl="2"/>
            <a:r>
              <a:rPr lang="en-IN" b="1" smtClean="0"/>
              <a:t>some </a:t>
            </a:r>
            <a:r>
              <a:rPr lang="en-IN" b="1" dirty="0"/>
              <a:t>operating systems attempting to be compatible with MS-DOS</a:t>
            </a:r>
            <a:r>
              <a:rPr lang="en-IN" dirty="0"/>
              <a:t>, </a:t>
            </a:r>
            <a:r>
              <a:rPr lang="en-IN" dirty="0" smtClean="0"/>
              <a:t>are </a:t>
            </a:r>
            <a:r>
              <a:rPr lang="en-IN" dirty="0"/>
              <a:t>sometimes referred to as "DOS" (which is also the generic acronym for disk operating system</a:t>
            </a:r>
            <a:r>
              <a:rPr lang="en-IN" dirty="0" smtClean="0"/>
              <a:t>)</a:t>
            </a:r>
          </a:p>
        </p:txBody>
      </p:sp>
      <p:sp>
        <p:nvSpPr>
          <p:cNvPr id="4" name="Date Placeholder 3"/>
          <p:cNvSpPr>
            <a:spLocks noGrp="1"/>
          </p:cNvSpPr>
          <p:nvPr>
            <p:ph type="dt" sz="half" idx="10"/>
          </p:nvPr>
        </p:nvSpPr>
        <p:spPr/>
        <p:txBody>
          <a:bodyPr/>
          <a:lstStyle/>
          <a:p>
            <a:fld id="{91EEA0D1-CC15-47DA-AEE2-879024A4E2C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176</a:t>
            </a:fld>
            <a:endParaRPr lang="en-IN"/>
          </a:p>
        </p:txBody>
      </p:sp>
    </p:spTree>
    <p:extLst>
      <p:ext uri="{BB962C8B-B14F-4D97-AF65-F5344CB8AC3E}">
        <p14:creationId xmlns:p14="http://schemas.microsoft.com/office/powerpoint/2010/main" val="292434720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smtClean="0"/>
              <a:t>Competitors?</a:t>
            </a:r>
          </a:p>
          <a:p>
            <a:pPr lvl="1"/>
            <a:r>
              <a:rPr lang="en-IN" sz="2400" dirty="0" smtClean="0"/>
              <a:t>It </a:t>
            </a:r>
            <a:r>
              <a:rPr lang="en-IN" sz="2400" dirty="0"/>
              <a:t>was gradually </a:t>
            </a:r>
            <a:r>
              <a:rPr lang="en-IN" sz="2400" b="1" dirty="0"/>
              <a:t>superseded by </a:t>
            </a:r>
            <a:r>
              <a:rPr lang="en-IN" sz="2400" b="1" dirty="0" smtClean="0"/>
              <a:t>OS </a:t>
            </a:r>
            <a:r>
              <a:rPr lang="en-IN" sz="2400" b="1" dirty="0"/>
              <a:t>offering a graphical user interface (GUI), </a:t>
            </a:r>
            <a:endParaRPr lang="en-IN" sz="2400" b="1" dirty="0" smtClean="0"/>
          </a:p>
          <a:p>
            <a:pPr lvl="2"/>
            <a:r>
              <a:rPr lang="en-IN" dirty="0" smtClean="0"/>
              <a:t>in </a:t>
            </a:r>
            <a:r>
              <a:rPr lang="en-IN" dirty="0"/>
              <a:t>various generations of the </a:t>
            </a:r>
            <a:r>
              <a:rPr lang="en-IN" b="1" dirty="0"/>
              <a:t>graphical Microsoft Windows operating system. </a:t>
            </a:r>
            <a:endParaRPr lang="en-IN" b="1" dirty="0" smtClean="0"/>
          </a:p>
        </p:txBody>
      </p:sp>
      <p:sp>
        <p:nvSpPr>
          <p:cNvPr id="4" name="Date Placeholder 3"/>
          <p:cNvSpPr>
            <a:spLocks noGrp="1"/>
          </p:cNvSpPr>
          <p:nvPr>
            <p:ph type="dt" sz="half" idx="10"/>
          </p:nvPr>
        </p:nvSpPr>
        <p:spPr/>
        <p:txBody>
          <a:bodyPr/>
          <a:lstStyle/>
          <a:p>
            <a:fld id="{F90CDA66-D9D6-401C-BB1D-81AB11F0894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177</a:t>
            </a:fld>
            <a:endParaRPr lang="en-IN"/>
          </a:p>
        </p:txBody>
      </p:sp>
    </p:spTree>
    <p:extLst>
      <p:ext uri="{BB962C8B-B14F-4D97-AF65-F5344CB8AC3E}">
        <p14:creationId xmlns:p14="http://schemas.microsoft.com/office/powerpoint/2010/main" val="126234674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smtClean="0"/>
              <a:t>Competitors?</a:t>
            </a:r>
          </a:p>
          <a:p>
            <a:pPr lvl="1"/>
            <a:r>
              <a:rPr lang="en-IN" sz="2400" dirty="0" smtClean="0"/>
              <a:t>Although </a:t>
            </a:r>
            <a:r>
              <a:rPr lang="en-IN" sz="2400" b="1" dirty="0" smtClean="0"/>
              <a:t>MS-DOS and PC DOS </a:t>
            </a:r>
            <a:r>
              <a:rPr lang="en-IN" sz="2400" dirty="0" smtClean="0"/>
              <a:t>were initially developed in parallel by Microsoft and IBM, </a:t>
            </a:r>
          </a:p>
          <a:p>
            <a:pPr lvl="1"/>
            <a:r>
              <a:rPr lang="en-IN" sz="2400" dirty="0" smtClean="0"/>
              <a:t>the </a:t>
            </a:r>
            <a:r>
              <a:rPr lang="en-IN" sz="2400" b="1" dirty="0" smtClean="0"/>
              <a:t>two products diverged after twelve years, in 1993, with recognizable differences in compatibility, syntax, and capabilities. </a:t>
            </a:r>
          </a:p>
          <a:p>
            <a:pPr lvl="1"/>
            <a:endParaRPr lang="en-IN" sz="2400" dirty="0" smtClean="0"/>
          </a:p>
        </p:txBody>
      </p:sp>
      <p:sp>
        <p:nvSpPr>
          <p:cNvPr id="4" name="Date Placeholder 3"/>
          <p:cNvSpPr>
            <a:spLocks noGrp="1"/>
          </p:cNvSpPr>
          <p:nvPr>
            <p:ph type="dt" sz="half" idx="10"/>
          </p:nvPr>
        </p:nvSpPr>
        <p:spPr/>
        <p:txBody>
          <a:bodyPr/>
          <a:lstStyle/>
          <a:p>
            <a:fld id="{D4DECBE5-AA11-4382-9A27-DD6D3D03319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178</a:t>
            </a:fld>
            <a:endParaRPr lang="en-IN"/>
          </a:p>
        </p:txBody>
      </p:sp>
    </p:spTree>
    <p:extLst>
      <p:ext uri="{BB962C8B-B14F-4D97-AF65-F5344CB8AC3E}">
        <p14:creationId xmlns:p14="http://schemas.microsoft.com/office/powerpoint/2010/main" val="23779375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smtClean="0"/>
              <a:t>Closure?</a:t>
            </a:r>
          </a:p>
          <a:p>
            <a:pPr lvl="1"/>
            <a:r>
              <a:rPr lang="en-IN" sz="2400" dirty="0" smtClean="0"/>
              <a:t>MS-DOS </a:t>
            </a:r>
            <a:r>
              <a:rPr lang="en-IN" sz="2400" dirty="0"/>
              <a:t>went through </a:t>
            </a:r>
            <a:r>
              <a:rPr lang="en-IN" sz="2400" b="1" dirty="0"/>
              <a:t>eight versions, until development ceased in </a:t>
            </a:r>
            <a:r>
              <a:rPr lang="en-IN" sz="2400" b="1" dirty="0" smtClean="0"/>
              <a:t>2000</a:t>
            </a:r>
          </a:p>
          <a:p>
            <a:pPr lvl="1"/>
            <a:r>
              <a:rPr lang="en-IN" sz="2400" dirty="0" smtClean="0"/>
              <a:t>Versions</a:t>
            </a:r>
            <a:endParaRPr lang="en-IN" sz="2400" dirty="0"/>
          </a:p>
          <a:p>
            <a:pPr lvl="2"/>
            <a:r>
              <a:rPr lang="en-IN" dirty="0"/>
              <a:t>    </a:t>
            </a:r>
            <a:r>
              <a:rPr lang="en-IN" dirty="0" smtClean="0"/>
              <a:t>MS-DOS </a:t>
            </a:r>
            <a:r>
              <a:rPr lang="en-IN" dirty="0"/>
              <a:t>1.x</a:t>
            </a:r>
          </a:p>
          <a:p>
            <a:pPr lvl="2"/>
            <a:r>
              <a:rPr lang="en-IN" dirty="0"/>
              <a:t>    </a:t>
            </a:r>
            <a:r>
              <a:rPr lang="en-IN" dirty="0" smtClean="0"/>
              <a:t>MS-DOS </a:t>
            </a:r>
            <a:r>
              <a:rPr lang="en-IN" dirty="0"/>
              <a:t>2.x</a:t>
            </a:r>
          </a:p>
          <a:p>
            <a:pPr lvl="2"/>
            <a:r>
              <a:rPr lang="en-IN" dirty="0"/>
              <a:t>    </a:t>
            </a:r>
            <a:r>
              <a:rPr lang="en-IN" dirty="0" smtClean="0"/>
              <a:t>MS-DOS </a:t>
            </a:r>
            <a:r>
              <a:rPr lang="en-IN" dirty="0"/>
              <a:t>3.x</a:t>
            </a:r>
          </a:p>
          <a:p>
            <a:pPr lvl="2"/>
            <a:r>
              <a:rPr lang="en-IN" dirty="0"/>
              <a:t>    </a:t>
            </a:r>
            <a:r>
              <a:rPr lang="en-IN" dirty="0" smtClean="0"/>
              <a:t>MS-DOS </a:t>
            </a:r>
            <a:r>
              <a:rPr lang="en-IN" dirty="0"/>
              <a:t>4.0 / MS-DOS 4.x</a:t>
            </a:r>
          </a:p>
          <a:p>
            <a:pPr lvl="2"/>
            <a:r>
              <a:rPr lang="en-IN" dirty="0"/>
              <a:t>    </a:t>
            </a:r>
            <a:r>
              <a:rPr lang="en-IN" dirty="0" smtClean="0"/>
              <a:t>MS-DOS </a:t>
            </a:r>
            <a:r>
              <a:rPr lang="en-IN" dirty="0"/>
              <a:t>5.x</a:t>
            </a:r>
          </a:p>
          <a:p>
            <a:pPr lvl="2"/>
            <a:r>
              <a:rPr lang="en-IN" dirty="0"/>
              <a:t>    </a:t>
            </a:r>
            <a:r>
              <a:rPr lang="en-IN" dirty="0" smtClean="0"/>
              <a:t>MS-DOS </a:t>
            </a:r>
            <a:r>
              <a:rPr lang="en-IN" dirty="0"/>
              <a:t>6.x</a:t>
            </a:r>
          </a:p>
          <a:p>
            <a:pPr lvl="2"/>
            <a:r>
              <a:rPr lang="en-IN" dirty="0"/>
              <a:t>    </a:t>
            </a:r>
            <a:r>
              <a:rPr lang="en-IN" dirty="0" smtClean="0"/>
              <a:t>MS-DOS </a:t>
            </a:r>
            <a:r>
              <a:rPr lang="en-IN" dirty="0"/>
              <a:t>7 (as part of Windows 9x)</a:t>
            </a:r>
          </a:p>
          <a:p>
            <a:pPr lvl="2"/>
            <a:r>
              <a:rPr lang="en-IN" dirty="0"/>
              <a:t>    </a:t>
            </a:r>
            <a:r>
              <a:rPr lang="en-IN" dirty="0" smtClean="0"/>
              <a:t>Localized </a:t>
            </a:r>
            <a:r>
              <a:rPr lang="en-IN" dirty="0"/>
              <a:t>versions</a:t>
            </a:r>
          </a:p>
          <a:p>
            <a:pPr lvl="2"/>
            <a:endParaRPr lang="en-IN" dirty="0"/>
          </a:p>
          <a:p>
            <a:pPr lvl="2"/>
            <a:endParaRPr lang="en-IN" dirty="0"/>
          </a:p>
        </p:txBody>
      </p:sp>
      <p:sp>
        <p:nvSpPr>
          <p:cNvPr id="4" name="Date Placeholder 3"/>
          <p:cNvSpPr>
            <a:spLocks noGrp="1"/>
          </p:cNvSpPr>
          <p:nvPr>
            <p:ph type="dt" sz="half" idx="10"/>
          </p:nvPr>
        </p:nvSpPr>
        <p:spPr/>
        <p:txBody>
          <a:bodyPr/>
          <a:lstStyle/>
          <a:p>
            <a:fld id="{D57F2EAA-1897-45E0-BDDE-4ADDAF853C8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179</a:t>
            </a:fld>
            <a:endParaRPr lang="en-IN"/>
          </a:p>
        </p:txBody>
      </p:sp>
    </p:spTree>
    <p:extLst>
      <p:ext uri="{BB962C8B-B14F-4D97-AF65-F5344CB8AC3E}">
        <p14:creationId xmlns:p14="http://schemas.microsoft.com/office/powerpoint/2010/main" val="1262346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a:t>
            </a:r>
            <a:r>
              <a:rPr lang="en-IN" b="1" dirty="0" smtClean="0"/>
              <a:t>directives</a:t>
            </a:r>
            <a:endParaRPr lang="en-IN" dirty="0"/>
          </a:p>
        </p:txBody>
      </p:sp>
      <p:sp>
        <p:nvSpPr>
          <p:cNvPr id="3" name="Content Placeholder 2"/>
          <p:cNvSpPr>
            <a:spLocks noGrp="1"/>
          </p:cNvSpPr>
          <p:nvPr>
            <p:ph idx="1"/>
          </p:nvPr>
        </p:nvSpPr>
        <p:spPr/>
        <p:txBody>
          <a:bodyPr>
            <a:normAutofit/>
          </a:bodyPr>
          <a:lstStyle/>
          <a:p>
            <a:r>
              <a:rPr lang="en-IN" sz="2400" dirty="0" smtClean="0"/>
              <a:t>Apart </a:t>
            </a:r>
            <a:r>
              <a:rPr lang="en-IN" sz="2400" dirty="0"/>
              <a:t>from the above directives there are two more directives which are not commonly used. </a:t>
            </a:r>
            <a:endParaRPr lang="en-IN" sz="2400" dirty="0" smtClean="0"/>
          </a:p>
          <a:p>
            <a:r>
              <a:rPr lang="en-IN" sz="2400" dirty="0" smtClean="0"/>
              <a:t>These </a:t>
            </a:r>
            <a:r>
              <a:rPr lang="en-IN" sz="2400" dirty="0"/>
              <a:t>are: </a:t>
            </a:r>
            <a:endParaRPr lang="en-IN" sz="2400" dirty="0" smtClean="0"/>
          </a:p>
          <a:p>
            <a:pPr lvl="1"/>
            <a:r>
              <a:rPr lang="en-IN" sz="2400" b="1" dirty="0" smtClean="0">
                <a:solidFill>
                  <a:srgbClr val="FF0000"/>
                </a:solidFill>
              </a:rPr>
              <a:t>#</a:t>
            </a:r>
            <a:r>
              <a:rPr lang="en-IN" sz="2400" b="1" dirty="0" err="1">
                <a:solidFill>
                  <a:srgbClr val="FF0000"/>
                </a:solidFill>
              </a:rPr>
              <a:t>undef</a:t>
            </a:r>
            <a:r>
              <a:rPr lang="en-IN" sz="2400" b="1" dirty="0">
                <a:solidFill>
                  <a:srgbClr val="FF0000"/>
                </a:solidFill>
              </a:rPr>
              <a:t> </a:t>
            </a:r>
            <a:r>
              <a:rPr lang="en-IN" sz="2400" b="1" dirty="0" smtClean="0">
                <a:solidFill>
                  <a:srgbClr val="FF0000"/>
                </a:solidFill>
              </a:rPr>
              <a:t>Directive</a:t>
            </a:r>
          </a:p>
          <a:p>
            <a:pPr lvl="1"/>
            <a:r>
              <a:rPr lang="en-IN" sz="2400" b="1" dirty="0" smtClean="0">
                <a:solidFill>
                  <a:srgbClr val="FF0000"/>
                </a:solidFill>
              </a:rPr>
              <a:t>#</a:t>
            </a:r>
            <a:r>
              <a:rPr lang="en-IN" sz="2400" b="1" dirty="0">
                <a:solidFill>
                  <a:srgbClr val="FF0000"/>
                </a:solidFill>
              </a:rPr>
              <a:t>pragma </a:t>
            </a:r>
            <a:r>
              <a:rPr lang="en-IN" sz="2400" b="1" dirty="0" smtClean="0">
                <a:solidFill>
                  <a:srgbClr val="FF0000"/>
                </a:solidFill>
              </a:rPr>
              <a:t>Directive</a:t>
            </a:r>
          </a:p>
        </p:txBody>
      </p:sp>
      <p:sp>
        <p:nvSpPr>
          <p:cNvPr id="4" name="Date Placeholder 3"/>
          <p:cNvSpPr>
            <a:spLocks noGrp="1"/>
          </p:cNvSpPr>
          <p:nvPr>
            <p:ph type="dt" sz="half" idx="10"/>
          </p:nvPr>
        </p:nvSpPr>
        <p:spPr/>
        <p:txBody>
          <a:bodyPr/>
          <a:lstStyle/>
          <a:p>
            <a:fld id="{D04BDB7E-28A2-4D7E-8425-F977FAF5588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18</a:t>
            </a:fld>
            <a:endParaRPr lang="en-IN"/>
          </a:p>
        </p:txBody>
      </p:sp>
    </p:spTree>
    <p:extLst>
      <p:ext uri="{BB962C8B-B14F-4D97-AF65-F5344CB8AC3E}">
        <p14:creationId xmlns:p14="http://schemas.microsoft.com/office/powerpoint/2010/main" val="37175011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smtClean="0"/>
              <a:t>Non Simple Structure  -- UNIX</a:t>
            </a:r>
            <a:endParaRPr lang="en-US" altLang="en-US" sz="2400" smtClean="0"/>
          </a:p>
        </p:txBody>
      </p:sp>
      <p:sp>
        <p:nvSpPr>
          <p:cNvPr id="39939" name="Rectangle 3"/>
          <p:cNvSpPr>
            <a:spLocks noGrp="1" noChangeArrowheads="1"/>
          </p:cNvSpPr>
          <p:nvPr>
            <p:ph type="body" idx="1"/>
          </p:nvPr>
        </p:nvSpPr>
        <p:spPr>
          <a:xfrm>
            <a:off x="698500" y="1155700"/>
            <a:ext cx="7545908" cy="5009604"/>
          </a:xfrm>
        </p:spPr>
        <p:txBody>
          <a:bodyPr>
            <a:normAutofit/>
          </a:bodyPr>
          <a:lstStyle/>
          <a:p>
            <a:pPr>
              <a:buFont typeface="Monotype Sorts" pitchFamily="-84" charset="2"/>
              <a:buNone/>
            </a:pPr>
            <a:r>
              <a:rPr lang="en-US" altLang="en-US" sz="2400" dirty="0" smtClean="0"/>
              <a:t>	</a:t>
            </a:r>
          </a:p>
          <a:p>
            <a:pPr>
              <a:buFont typeface="Monotype Sorts" pitchFamily="-84" charset="2"/>
              <a:buNone/>
            </a:pPr>
            <a:r>
              <a:rPr lang="en-US" altLang="en-US" sz="2400" dirty="0" smtClean="0"/>
              <a:t>UNIX – </a:t>
            </a:r>
            <a:r>
              <a:rPr lang="en-US" altLang="en-US" sz="2400" b="1" dirty="0" smtClean="0"/>
              <a:t>limited by hardware functionality</a:t>
            </a:r>
            <a:r>
              <a:rPr lang="en-US" altLang="en-US" sz="2400" dirty="0" smtClean="0"/>
              <a:t>, the original UNIX operating system had limited structuring.  </a:t>
            </a:r>
          </a:p>
          <a:p>
            <a:pPr>
              <a:buFont typeface="Monotype Sorts" pitchFamily="-84" charset="2"/>
              <a:buNone/>
            </a:pPr>
            <a:r>
              <a:rPr lang="en-US" altLang="en-US" sz="2400" dirty="0" smtClean="0"/>
              <a:t>	</a:t>
            </a:r>
          </a:p>
          <a:p>
            <a:pPr>
              <a:buFont typeface="Monotype Sorts" pitchFamily="-84" charset="2"/>
              <a:buNone/>
            </a:pPr>
            <a:r>
              <a:rPr lang="en-US" altLang="en-US" sz="2400" dirty="0" smtClean="0"/>
              <a:t>The UNIX OS consists of two separable parts</a:t>
            </a:r>
          </a:p>
          <a:p>
            <a:pPr lvl="1"/>
            <a:r>
              <a:rPr lang="en-US" altLang="en-US" sz="2400" b="1" dirty="0" smtClean="0"/>
              <a:t>Systems programs</a:t>
            </a:r>
          </a:p>
          <a:p>
            <a:pPr lvl="1"/>
            <a:r>
              <a:rPr lang="en-US" altLang="en-US" sz="2400" b="1" dirty="0" smtClean="0"/>
              <a:t>The kernel</a:t>
            </a:r>
          </a:p>
        </p:txBody>
      </p:sp>
      <p:sp>
        <p:nvSpPr>
          <p:cNvPr id="2" name="Date Placeholder 1"/>
          <p:cNvSpPr>
            <a:spLocks noGrp="1"/>
          </p:cNvSpPr>
          <p:nvPr>
            <p:ph type="dt" sz="half" idx="10"/>
          </p:nvPr>
        </p:nvSpPr>
        <p:spPr/>
        <p:txBody>
          <a:bodyPr/>
          <a:lstStyle/>
          <a:p>
            <a:fld id="{C6F7C5C6-6472-4897-8877-D790D4AD5E2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180</a:t>
            </a:fld>
            <a:endParaRPr lang="en-IN"/>
          </a:p>
        </p:txBody>
      </p:sp>
    </p:spTree>
    <p:extLst>
      <p:ext uri="{BB962C8B-B14F-4D97-AF65-F5344CB8AC3E}">
        <p14:creationId xmlns:p14="http://schemas.microsoft.com/office/powerpoint/2010/main" val="235761597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smtClean="0"/>
              <a:t>Traditional UNIX System Structure</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35125"/>
            <a:ext cx="69230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r>
              <a:rPr lang="en-US" altLang="en-US" b="1" dirty="0"/>
              <a:t>Beyond simple but not fully layered</a:t>
            </a:r>
          </a:p>
        </p:txBody>
      </p:sp>
      <p:sp>
        <p:nvSpPr>
          <p:cNvPr id="2" name="Date Placeholder 1"/>
          <p:cNvSpPr>
            <a:spLocks noGrp="1"/>
          </p:cNvSpPr>
          <p:nvPr>
            <p:ph type="dt" sz="half" idx="10"/>
          </p:nvPr>
        </p:nvSpPr>
        <p:spPr/>
        <p:txBody>
          <a:bodyPr/>
          <a:lstStyle/>
          <a:p>
            <a:fld id="{139721C4-A42E-47BC-9BEA-A502ED236AF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181</a:t>
            </a:fld>
            <a:endParaRPr lang="en-IN"/>
          </a:p>
        </p:txBody>
      </p:sp>
    </p:spTree>
    <p:extLst>
      <p:ext uri="{BB962C8B-B14F-4D97-AF65-F5344CB8AC3E}">
        <p14:creationId xmlns:p14="http://schemas.microsoft.com/office/powerpoint/2010/main" val="3098918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smtClean="0"/>
              <a:t>Non Simple Structure  -- UNIX</a:t>
            </a:r>
            <a:endParaRPr lang="en-US" altLang="en-US" sz="2400" smtClean="0"/>
          </a:p>
        </p:txBody>
      </p:sp>
      <p:sp>
        <p:nvSpPr>
          <p:cNvPr id="39939" name="Rectangle 3"/>
          <p:cNvSpPr>
            <a:spLocks noGrp="1" noChangeArrowheads="1"/>
          </p:cNvSpPr>
          <p:nvPr>
            <p:ph type="body" idx="1"/>
          </p:nvPr>
        </p:nvSpPr>
        <p:spPr>
          <a:xfrm>
            <a:off x="698500" y="1155700"/>
            <a:ext cx="7761932" cy="5009604"/>
          </a:xfrm>
        </p:spPr>
        <p:txBody>
          <a:bodyPr>
            <a:normAutofit/>
          </a:bodyPr>
          <a:lstStyle/>
          <a:p>
            <a:pPr>
              <a:buFont typeface="Monotype Sorts" pitchFamily="-84" charset="2"/>
              <a:buNone/>
            </a:pPr>
            <a:r>
              <a:rPr lang="en-US" altLang="en-US" dirty="0" smtClean="0"/>
              <a:t>	</a:t>
            </a:r>
            <a:r>
              <a:rPr lang="en-US" altLang="en-US" sz="2400" dirty="0" smtClean="0"/>
              <a:t>The kernel</a:t>
            </a:r>
          </a:p>
          <a:p>
            <a:pPr lvl="1"/>
            <a:r>
              <a:rPr lang="en-US" altLang="en-US" sz="2000" dirty="0" smtClean="0"/>
              <a:t>Consists of everything </a:t>
            </a:r>
            <a:r>
              <a:rPr lang="en-US" altLang="en-US" sz="2000" b="1" dirty="0" smtClean="0"/>
              <a:t>below the system-call interface and above the physical hardware</a:t>
            </a:r>
          </a:p>
          <a:p>
            <a:pPr lvl="1"/>
            <a:r>
              <a:rPr lang="en-US" altLang="en-US" sz="2000" dirty="0" smtClean="0"/>
              <a:t>Further separated into series of interfaces </a:t>
            </a:r>
            <a:r>
              <a:rPr lang="en-US" altLang="en-US" sz="2000" b="1" dirty="0" smtClean="0"/>
              <a:t>and device drivers which were added and expanded over the years </a:t>
            </a:r>
            <a:r>
              <a:rPr lang="en-US" altLang="en-US" sz="2000" dirty="0" smtClean="0"/>
              <a:t>as UNIX evolved.</a:t>
            </a:r>
          </a:p>
          <a:p>
            <a:pPr marL="514350" lvl="1" indent="0">
              <a:buNone/>
            </a:pPr>
            <a:r>
              <a:rPr lang="en-US" altLang="en-US" sz="2000" dirty="0" smtClean="0"/>
              <a:t>.</a:t>
            </a:r>
          </a:p>
        </p:txBody>
      </p:sp>
      <p:sp>
        <p:nvSpPr>
          <p:cNvPr id="2" name="Date Placeholder 1"/>
          <p:cNvSpPr>
            <a:spLocks noGrp="1"/>
          </p:cNvSpPr>
          <p:nvPr>
            <p:ph type="dt" sz="half" idx="10"/>
          </p:nvPr>
        </p:nvSpPr>
        <p:spPr/>
        <p:txBody>
          <a:bodyPr/>
          <a:lstStyle/>
          <a:p>
            <a:fld id="{6091C924-03A2-47FA-ADED-4E2917B40DE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182</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20256"/>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331640" y="4293096"/>
            <a:ext cx="6984776" cy="36004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931726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smtClean="0"/>
              <a:t>Non Simple Structure  -- UNIX</a:t>
            </a:r>
            <a:endParaRPr lang="en-US" altLang="en-US" sz="2400" smtClean="0"/>
          </a:p>
        </p:txBody>
      </p:sp>
      <p:sp>
        <p:nvSpPr>
          <p:cNvPr id="39939" name="Rectangle 3"/>
          <p:cNvSpPr>
            <a:spLocks noGrp="1" noChangeArrowheads="1"/>
          </p:cNvSpPr>
          <p:nvPr>
            <p:ph type="body" idx="1"/>
          </p:nvPr>
        </p:nvSpPr>
        <p:spPr>
          <a:xfrm>
            <a:off x="559557" y="692696"/>
            <a:ext cx="7689924" cy="5009604"/>
          </a:xfrm>
        </p:spPr>
        <p:txBody>
          <a:bodyPr>
            <a:normAutofit/>
          </a:bodyPr>
          <a:lstStyle/>
          <a:p>
            <a:pPr>
              <a:buFont typeface="Monotype Sorts" pitchFamily="-84" charset="2"/>
              <a:buNone/>
            </a:pPr>
            <a:r>
              <a:rPr lang="en-US" altLang="en-US" dirty="0" smtClean="0"/>
              <a:t>	</a:t>
            </a:r>
            <a:r>
              <a:rPr lang="en-US" altLang="en-US" sz="2000" dirty="0" smtClean="0"/>
              <a:t>The kernel</a:t>
            </a:r>
          </a:p>
          <a:p>
            <a:pPr lvl="1"/>
            <a:r>
              <a:rPr lang="en-US" altLang="en-US" sz="2000" dirty="0" smtClean="0"/>
              <a:t>Provides the </a:t>
            </a:r>
            <a:r>
              <a:rPr lang="en-US" altLang="en-US" sz="2000" b="1" dirty="0" smtClean="0"/>
              <a:t>file system, CPU scheduling, memory management, and other functions; a large number of functions for one level</a:t>
            </a:r>
          </a:p>
          <a:p>
            <a:pPr lvl="1"/>
            <a:r>
              <a:rPr lang="en-US" altLang="en-US" sz="2000" dirty="0" smtClean="0"/>
              <a:t>An </a:t>
            </a:r>
            <a:r>
              <a:rPr lang="en-US" altLang="en-US" sz="2000" b="1" dirty="0" smtClean="0"/>
              <a:t>enormous amount of functionality to be combined into one level, </a:t>
            </a:r>
          </a:p>
          <a:p>
            <a:pPr lvl="1"/>
            <a:r>
              <a:rPr lang="en-US" altLang="en-US" sz="2000" dirty="0" smtClean="0"/>
              <a:t>This makes </a:t>
            </a:r>
            <a:r>
              <a:rPr lang="en-US" altLang="en-US" sz="2000" b="1" dirty="0" smtClean="0"/>
              <a:t>UNIX difficult to enhance, </a:t>
            </a:r>
          </a:p>
          <a:p>
            <a:pPr lvl="2"/>
            <a:r>
              <a:rPr lang="en-US" altLang="en-US" sz="2000" dirty="0" smtClean="0"/>
              <a:t>as </a:t>
            </a:r>
            <a:r>
              <a:rPr lang="en-US" altLang="en-US" sz="2000" b="1" dirty="0" smtClean="0"/>
              <a:t>changes in one level could adversely affect other areas.</a:t>
            </a:r>
          </a:p>
        </p:txBody>
      </p:sp>
      <p:sp>
        <p:nvSpPr>
          <p:cNvPr id="2" name="Date Placeholder 1"/>
          <p:cNvSpPr>
            <a:spLocks noGrp="1"/>
          </p:cNvSpPr>
          <p:nvPr>
            <p:ph type="dt" sz="half" idx="10"/>
          </p:nvPr>
        </p:nvSpPr>
        <p:spPr/>
        <p:txBody>
          <a:bodyPr/>
          <a:lstStyle/>
          <a:p>
            <a:fld id="{28A376BC-E3EE-45CD-A156-9F8052EAE31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183</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92264"/>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07904"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6012160"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190088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dirty="0" smtClean="0"/>
              <a:t>UNIX System Structure</a:t>
            </a:r>
          </a:p>
        </p:txBody>
      </p:sp>
      <p:sp>
        <p:nvSpPr>
          <p:cNvPr id="40964" name="TextBox 1"/>
          <p:cNvSpPr txBox="1">
            <a:spLocks noChangeArrowheads="1"/>
          </p:cNvSpPr>
          <p:nvPr/>
        </p:nvSpPr>
        <p:spPr bwMode="auto">
          <a:xfrm>
            <a:off x="971600" y="1104603"/>
            <a:ext cx="698817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marL="285750" indent="-285750">
              <a:buFont typeface="Arial" panose="020B0604020202020204" pitchFamily="34" charset="0"/>
              <a:buChar char="•"/>
            </a:pPr>
            <a:r>
              <a:rPr lang="en-US" altLang="en-US" b="1" dirty="0" smtClean="0"/>
              <a:t>New versions of UNIX are designed to use more advanced hardware.</a:t>
            </a:r>
          </a:p>
          <a:p>
            <a:pPr marL="285750" indent="-285750">
              <a:buFont typeface="Arial" panose="020B0604020202020204" pitchFamily="34" charset="0"/>
              <a:buChar char="•"/>
            </a:pPr>
            <a:endParaRPr lang="en-US" altLang="en-US" dirty="0" smtClean="0"/>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smtClean="0"/>
              <a:t>Given proper hardware support, </a:t>
            </a:r>
          </a:p>
          <a:p>
            <a:pPr marL="1028700" lvl="1">
              <a:buFont typeface="Arial" panose="020B0604020202020204" pitchFamily="34" charset="0"/>
              <a:buChar char="•"/>
            </a:pPr>
            <a:r>
              <a:rPr lang="en-US" altLang="en-US" dirty="0" smtClean="0"/>
              <a:t>OS may be broken into pieces </a:t>
            </a:r>
          </a:p>
          <a:p>
            <a:pPr marL="1028700" lvl="1">
              <a:buFont typeface="Arial" panose="020B0604020202020204" pitchFamily="34" charset="0"/>
              <a:buChar char="•"/>
            </a:pPr>
            <a:r>
              <a:rPr lang="en-US" altLang="en-US" dirty="0" smtClean="0"/>
              <a:t>that are smaller and more appropriate than those allowed </a:t>
            </a:r>
          </a:p>
          <a:p>
            <a:pPr marL="1028700" lvl="1">
              <a:buFont typeface="Arial" panose="020B0604020202020204" pitchFamily="34" charset="0"/>
              <a:buChar char="•"/>
            </a:pPr>
            <a:r>
              <a:rPr lang="en-US" altLang="en-US" dirty="0" smtClean="0"/>
              <a:t>by the original MS-DOS or UNIX systems.</a:t>
            </a:r>
            <a:endParaRPr lang="en-US" altLang="en-US" dirty="0"/>
          </a:p>
        </p:txBody>
      </p:sp>
      <p:sp>
        <p:nvSpPr>
          <p:cNvPr id="2" name="Date Placeholder 1"/>
          <p:cNvSpPr>
            <a:spLocks noGrp="1"/>
          </p:cNvSpPr>
          <p:nvPr>
            <p:ph type="dt" sz="half" idx="10"/>
          </p:nvPr>
        </p:nvSpPr>
        <p:spPr/>
        <p:txBody>
          <a:bodyPr/>
          <a:lstStyle/>
          <a:p>
            <a:fld id="{055A6B94-F371-4B01-A1F7-A4AA88B0465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184</a:t>
            </a:fld>
            <a:endParaRPr lang="en-IN"/>
          </a:p>
        </p:txBody>
      </p:sp>
    </p:spTree>
    <p:extLst>
      <p:ext uri="{BB962C8B-B14F-4D97-AF65-F5344CB8AC3E}">
        <p14:creationId xmlns:p14="http://schemas.microsoft.com/office/powerpoint/2010/main" val="252620828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t>
            </a:r>
            <a:endParaRPr lang="en-IN" dirty="0"/>
          </a:p>
        </p:txBody>
      </p:sp>
      <p:sp>
        <p:nvSpPr>
          <p:cNvPr id="3" name="Date Placeholder 2"/>
          <p:cNvSpPr>
            <a:spLocks noGrp="1"/>
          </p:cNvSpPr>
          <p:nvPr>
            <p:ph type="dt" sz="half" idx="10"/>
          </p:nvPr>
        </p:nvSpPr>
        <p:spPr/>
        <p:txBody>
          <a:bodyPr/>
          <a:lstStyle/>
          <a:p>
            <a:fld id="{FCE9E055-769E-4F4F-ADF6-DEBA0D1345FF}"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185</a:t>
            </a:fld>
            <a:endParaRPr lang="en-IN"/>
          </a:p>
        </p:txBody>
      </p:sp>
      <p:sp>
        <p:nvSpPr>
          <p:cNvPr id="7" name="Rectangle 6"/>
          <p:cNvSpPr/>
          <p:nvPr/>
        </p:nvSpPr>
        <p:spPr>
          <a:xfrm>
            <a:off x="539552" y="1351508"/>
            <a:ext cx="7704856" cy="2677656"/>
          </a:xfrm>
          <a:prstGeom prst="rect">
            <a:avLst/>
          </a:prstGeom>
        </p:spPr>
        <p:txBody>
          <a:bodyPr wrap="square">
            <a:spAutoFit/>
          </a:bodyPr>
          <a:lstStyle/>
          <a:p>
            <a:pPr marL="285750" indent="-285750">
              <a:buFont typeface="Arial" panose="020B0604020202020204" pitchFamily="34" charset="0"/>
              <a:buChar char="•"/>
            </a:pPr>
            <a:r>
              <a:rPr lang="en-IN" sz="2400" dirty="0"/>
              <a:t>Unix </a:t>
            </a:r>
            <a:r>
              <a:rPr lang="en-IN" sz="2400" dirty="0" smtClean="0"/>
              <a:t>is </a:t>
            </a:r>
            <a:r>
              <a:rPr lang="en-IN" sz="2400" dirty="0"/>
              <a:t>a family of multitasking, multiuser computer operating systems that derive from the original AT&amp;T Unix, </a:t>
            </a:r>
            <a:endParaRPr lang="en-IN" sz="2400" dirty="0" smtClean="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smtClean="0"/>
              <a:t>Development </a:t>
            </a:r>
            <a:r>
              <a:rPr lang="en-IN" sz="2400" dirty="0"/>
              <a:t>starting in the </a:t>
            </a:r>
            <a:r>
              <a:rPr lang="en-IN" sz="2400" b="1" dirty="0"/>
              <a:t>1970s at the Bell Labs research </a:t>
            </a:r>
            <a:r>
              <a:rPr lang="en-IN" sz="2400" b="1" dirty="0" err="1"/>
              <a:t>center</a:t>
            </a:r>
            <a:r>
              <a:rPr lang="en-IN" sz="2400" b="1" dirty="0"/>
              <a:t> by Ken Thompson, Dennis Ritchie, and </a:t>
            </a:r>
            <a:r>
              <a:rPr lang="en-IN" sz="2400" b="1" dirty="0" smtClean="0"/>
              <a:t>others</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415361855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18" y="116632"/>
            <a:ext cx="8229600" cy="274042"/>
          </a:xfrm>
        </p:spPr>
        <p:txBody>
          <a:bodyPr>
            <a:normAutofit fontScale="90000"/>
          </a:bodyPr>
          <a:lstStyle/>
          <a:p>
            <a:r>
              <a:rPr lang="en-IN" sz="2800" b="1" dirty="0" smtClean="0"/>
              <a:t>MULTITASKING</a:t>
            </a:r>
            <a:endParaRPr lang="en-IN" sz="2800" b="1" dirty="0"/>
          </a:p>
        </p:txBody>
      </p:sp>
      <p:sp>
        <p:nvSpPr>
          <p:cNvPr id="3" name="Date Placeholder 2"/>
          <p:cNvSpPr>
            <a:spLocks noGrp="1"/>
          </p:cNvSpPr>
          <p:nvPr>
            <p:ph type="dt" sz="half" idx="10"/>
          </p:nvPr>
        </p:nvSpPr>
        <p:spPr/>
        <p:txBody>
          <a:bodyPr/>
          <a:lstStyle/>
          <a:p>
            <a:fld id="{B281B7C2-6304-44AA-945C-00198CD3C06E}"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186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18" y="1484784"/>
            <a:ext cx="8711582" cy="4900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03693" y="561454"/>
            <a:ext cx="8604078" cy="646331"/>
          </a:xfrm>
          <a:prstGeom prst="rect">
            <a:avLst/>
          </a:prstGeom>
        </p:spPr>
        <p:txBody>
          <a:bodyPr wrap="square">
            <a:spAutoFit/>
          </a:bodyPr>
          <a:lstStyle/>
          <a:p>
            <a:r>
              <a:rPr lang="en-IN" dirty="0" smtClean="0"/>
              <a:t>Multitasking </a:t>
            </a:r>
            <a:r>
              <a:rPr lang="en-IN" dirty="0"/>
              <a:t>is the concurrent execution of multiple tasks (also known as processes) over a certain period of time. New tasks can interrupt already started ones before they finish</a:t>
            </a:r>
          </a:p>
        </p:txBody>
      </p:sp>
    </p:spTree>
    <p:extLst>
      <p:ext uri="{BB962C8B-B14F-4D97-AF65-F5344CB8AC3E}">
        <p14:creationId xmlns:p14="http://schemas.microsoft.com/office/powerpoint/2010/main" val="117604110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281B7C2-6304-44AA-945C-00198CD3C06E}"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187</a:t>
            </a:fld>
            <a:endParaRPr lang="en-IN"/>
          </a:p>
        </p:txBody>
      </p:sp>
      <p:sp>
        <p:nvSpPr>
          <p:cNvPr id="8" name="Title 1"/>
          <p:cNvSpPr txBox="1">
            <a:spLocks/>
          </p:cNvSpPr>
          <p:nvPr/>
        </p:nvSpPr>
        <p:spPr>
          <a:xfrm>
            <a:off x="432418" y="116632"/>
            <a:ext cx="8229600" cy="576064"/>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dirty="0" smtClean="0"/>
              <a:t>MULTIUSER</a:t>
            </a:r>
            <a:endParaRPr lang="en-IN" sz="2800" b="1" dirty="0"/>
          </a:p>
        </p:txBody>
      </p:sp>
    </p:spTree>
    <p:extLst>
      <p:ext uri="{BB962C8B-B14F-4D97-AF65-F5344CB8AC3E}">
        <p14:creationId xmlns:p14="http://schemas.microsoft.com/office/powerpoint/2010/main" val="24317786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281B7C2-6304-44AA-945C-00198CD3C06E}"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188</a:t>
            </a:fld>
            <a:endParaRPr lang="en-IN"/>
          </a:p>
        </p:txBody>
      </p:sp>
      <p:sp>
        <p:nvSpPr>
          <p:cNvPr id="7" name="Rectangle 6"/>
          <p:cNvSpPr/>
          <p:nvPr/>
        </p:nvSpPr>
        <p:spPr>
          <a:xfrm>
            <a:off x="467544" y="1595694"/>
            <a:ext cx="8208912" cy="3785652"/>
          </a:xfrm>
          <a:prstGeom prst="rect">
            <a:avLst/>
          </a:prstGeom>
        </p:spPr>
        <p:txBody>
          <a:bodyPr wrap="square">
            <a:spAutoFit/>
          </a:bodyPr>
          <a:lstStyle/>
          <a:p>
            <a:r>
              <a:rPr lang="en-IN" sz="2400" dirty="0"/>
              <a:t>Some multi-user operating systems such as Windows versions from the Windows NT family support simultaneous access by multiple users </a:t>
            </a:r>
            <a:r>
              <a:rPr lang="en-IN" sz="2400" dirty="0" smtClean="0"/>
              <a:t>. </a:t>
            </a:r>
          </a:p>
          <a:p>
            <a:r>
              <a:rPr lang="en-IN" sz="2400" dirty="0" smtClean="0"/>
              <a:t>For </a:t>
            </a:r>
            <a:r>
              <a:rPr lang="en-IN" sz="2400" dirty="0"/>
              <a:t>example, via Remote Desktop </a:t>
            </a:r>
            <a:r>
              <a:rPr lang="en-IN" sz="2400" dirty="0" smtClean="0"/>
              <a:t>Connection </a:t>
            </a:r>
            <a:r>
              <a:rPr lang="en-IN" sz="2400" dirty="0"/>
              <a:t>as well as </a:t>
            </a:r>
            <a:r>
              <a:rPr lang="en-IN" sz="2400" dirty="0" smtClean="0"/>
              <a:t>the Local </a:t>
            </a:r>
            <a:r>
              <a:rPr lang="en-IN" sz="2400" dirty="0"/>
              <a:t>user </a:t>
            </a:r>
            <a:endParaRPr lang="en-IN" sz="2400" dirty="0" smtClean="0"/>
          </a:p>
          <a:p>
            <a:endParaRPr lang="en-IN" sz="2400" dirty="0"/>
          </a:p>
          <a:p>
            <a:endParaRPr lang="en-IN" sz="2400" dirty="0" smtClean="0"/>
          </a:p>
          <a:p>
            <a:r>
              <a:rPr lang="en-IN" sz="2400" dirty="0"/>
              <a:t>An example is a Unix or Unix-like system where multiple remote users have access (such as via a serial port or Secure Shell) to the Unix shell prompt at the same time.</a:t>
            </a:r>
          </a:p>
        </p:txBody>
      </p:sp>
      <p:sp>
        <p:nvSpPr>
          <p:cNvPr id="8" name="Title 1"/>
          <p:cNvSpPr txBox="1">
            <a:spLocks/>
          </p:cNvSpPr>
          <p:nvPr/>
        </p:nvSpPr>
        <p:spPr>
          <a:xfrm>
            <a:off x="432418" y="116632"/>
            <a:ext cx="8229600" cy="576064"/>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dirty="0" smtClean="0"/>
              <a:t>MULTIUSER</a:t>
            </a:r>
            <a:endParaRPr lang="en-IN" sz="2800" b="1" dirty="0"/>
          </a:p>
        </p:txBody>
      </p:sp>
    </p:spTree>
    <p:extLst>
      <p:ext uri="{BB962C8B-B14F-4D97-AF65-F5344CB8AC3E}">
        <p14:creationId xmlns:p14="http://schemas.microsoft.com/office/powerpoint/2010/main" val="75817736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t>
            </a:r>
            <a:endParaRPr lang="en-IN" dirty="0"/>
          </a:p>
        </p:txBody>
      </p:sp>
      <p:sp>
        <p:nvSpPr>
          <p:cNvPr id="3" name="Date Placeholder 2"/>
          <p:cNvSpPr>
            <a:spLocks noGrp="1"/>
          </p:cNvSpPr>
          <p:nvPr>
            <p:ph type="dt" sz="half" idx="10"/>
          </p:nvPr>
        </p:nvSpPr>
        <p:spPr/>
        <p:txBody>
          <a:bodyPr/>
          <a:lstStyle/>
          <a:p>
            <a:fld id="{FCE9E055-769E-4F4F-ADF6-DEBA0D1345FF}"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189</a:t>
            </a:fld>
            <a:endParaRPr lang="en-IN"/>
          </a:p>
        </p:txBody>
      </p:sp>
      <p:sp>
        <p:nvSpPr>
          <p:cNvPr id="7" name="Rectangle 6"/>
          <p:cNvSpPr/>
          <p:nvPr/>
        </p:nvSpPr>
        <p:spPr>
          <a:xfrm>
            <a:off x="539552" y="1351508"/>
            <a:ext cx="7704856" cy="1938992"/>
          </a:xfrm>
          <a:prstGeom prst="rect">
            <a:avLst/>
          </a:prstGeom>
        </p:spPr>
        <p:txBody>
          <a:bodyPr wrap="square">
            <a:spAutoFit/>
          </a:bodyPr>
          <a:lstStyle/>
          <a:p>
            <a:pPr marL="285750" indent="-285750">
              <a:buFont typeface="Arial" panose="020B0604020202020204" pitchFamily="34" charset="0"/>
              <a:buChar char="•"/>
            </a:pPr>
            <a:r>
              <a:rPr lang="en-IN" sz="2400" dirty="0" smtClean="0"/>
              <a:t>There </a:t>
            </a:r>
            <a:r>
              <a:rPr lang="en-IN" sz="2400" dirty="0"/>
              <a:t>are many different versions of UNIX, although they share common similarities. </a:t>
            </a:r>
            <a:endParaRPr lang="en-IN" sz="2400" dirty="0" smtClean="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b="1" dirty="0" smtClean="0"/>
              <a:t>The </a:t>
            </a:r>
            <a:r>
              <a:rPr lang="en-IN" sz="2400" b="1" dirty="0"/>
              <a:t>most popular varieties of UNIX are Sun Solaris, GNU/Linux, and </a:t>
            </a:r>
            <a:r>
              <a:rPr lang="en-IN" sz="2400" b="1" dirty="0" err="1"/>
              <a:t>MacOS</a:t>
            </a:r>
            <a:r>
              <a:rPr lang="en-IN" sz="2400" b="1" dirty="0"/>
              <a:t> X. </a:t>
            </a:r>
          </a:p>
        </p:txBody>
      </p:sp>
    </p:spTree>
    <p:extLst>
      <p:ext uri="{BB962C8B-B14F-4D97-AF65-F5344CB8AC3E}">
        <p14:creationId xmlns:p14="http://schemas.microsoft.com/office/powerpoint/2010/main" val="3788708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a:t>
            </a:r>
            <a:r>
              <a:rPr lang="en-IN" b="1" dirty="0" smtClean="0"/>
              <a:t>directives</a:t>
            </a:r>
            <a:endParaRPr lang="en-IN" dirty="0"/>
          </a:p>
        </p:txBody>
      </p:sp>
      <p:sp>
        <p:nvSpPr>
          <p:cNvPr id="3" name="Content Placeholder 2"/>
          <p:cNvSpPr>
            <a:spLocks noGrp="1"/>
          </p:cNvSpPr>
          <p:nvPr>
            <p:ph idx="1"/>
          </p:nvPr>
        </p:nvSpPr>
        <p:spPr>
          <a:xfrm>
            <a:off x="457200" y="1196752"/>
            <a:ext cx="8229600" cy="4929411"/>
          </a:xfrm>
        </p:spPr>
        <p:txBody>
          <a:bodyPr>
            <a:normAutofit/>
          </a:bodyPr>
          <a:lstStyle/>
          <a:p>
            <a:r>
              <a:rPr lang="en-IN" sz="2000" b="1" dirty="0" smtClean="0"/>
              <a:t>#</a:t>
            </a:r>
            <a:r>
              <a:rPr lang="en-IN" sz="2000" b="1" dirty="0" err="1"/>
              <a:t>undef</a:t>
            </a:r>
            <a:r>
              <a:rPr lang="en-IN" sz="2000" b="1" dirty="0"/>
              <a:t> Directive</a:t>
            </a:r>
            <a:r>
              <a:rPr lang="en-IN" sz="2000" dirty="0"/>
              <a:t>: </a:t>
            </a:r>
            <a:endParaRPr lang="en-IN" sz="2000" dirty="0" smtClean="0"/>
          </a:p>
          <a:p>
            <a:pPr lvl="1"/>
            <a:r>
              <a:rPr lang="en-IN" sz="2000" dirty="0" smtClean="0"/>
              <a:t>The </a:t>
            </a:r>
            <a:r>
              <a:rPr lang="en-IN" sz="2000" dirty="0"/>
              <a:t>#</a:t>
            </a:r>
            <a:r>
              <a:rPr lang="en-IN" sz="2000" dirty="0" err="1"/>
              <a:t>undef</a:t>
            </a:r>
            <a:r>
              <a:rPr lang="en-IN" sz="2000" dirty="0"/>
              <a:t> directive is used to </a:t>
            </a:r>
            <a:r>
              <a:rPr lang="en-IN" sz="2000" dirty="0" err="1"/>
              <a:t>undefine</a:t>
            </a:r>
            <a:r>
              <a:rPr lang="en-IN" sz="2000" dirty="0"/>
              <a:t> an existing macro. This directive works as: </a:t>
            </a:r>
            <a:endParaRPr lang="en-IN" sz="2000" dirty="0" smtClean="0"/>
          </a:p>
          <a:p>
            <a:pPr lvl="2"/>
            <a:r>
              <a:rPr lang="en-IN" sz="2000" dirty="0" smtClean="0"/>
              <a:t>#</a:t>
            </a:r>
            <a:r>
              <a:rPr lang="en-IN" sz="2000" dirty="0" err="1"/>
              <a:t>undef</a:t>
            </a:r>
            <a:r>
              <a:rPr lang="en-IN" sz="2000" dirty="0"/>
              <a:t> LIMIT </a:t>
            </a:r>
            <a:endParaRPr lang="en-IN" sz="2000" dirty="0" smtClean="0"/>
          </a:p>
          <a:p>
            <a:pPr lvl="2"/>
            <a:r>
              <a:rPr lang="en-IN" sz="2000" dirty="0" smtClean="0"/>
              <a:t>Using </a:t>
            </a:r>
            <a:r>
              <a:rPr lang="en-IN" sz="2000" dirty="0"/>
              <a:t>this statement will </a:t>
            </a:r>
            <a:r>
              <a:rPr lang="en-IN" sz="2000" dirty="0" err="1"/>
              <a:t>undefine</a:t>
            </a:r>
            <a:r>
              <a:rPr lang="en-IN" sz="2000" dirty="0"/>
              <a:t> the existing macro LIMIT. </a:t>
            </a:r>
            <a:endParaRPr lang="en-IN" sz="2000" dirty="0" smtClean="0"/>
          </a:p>
          <a:p>
            <a:pPr lvl="2"/>
            <a:r>
              <a:rPr lang="en-IN" sz="2000" dirty="0" smtClean="0"/>
              <a:t>After </a:t>
            </a:r>
            <a:r>
              <a:rPr lang="en-IN" sz="2000" dirty="0"/>
              <a:t>this statement every “#</a:t>
            </a:r>
            <a:r>
              <a:rPr lang="en-IN" sz="2000" dirty="0" err="1"/>
              <a:t>ifdef</a:t>
            </a:r>
            <a:r>
              <a:rPr lang="en-IN" sz="2000" dirty="0"/>
              <a:t> LIMIT” statement will evaluate to false</a:t>
            </a:r>
            <a:r>
              <a:rPr lang="en-IN" sz="2000" dirty="0" smtClean="0"/>
              <a:t>.</a:t>
            </a:r>
          </a:p>
          <a:p>
            <a:pPr marL="914400" lvl="2" indent="0">
              <a:buNone/>
            </a:pPr>
            <a:r>
              <a:rPr lang="en-IN" sz="2000" dirty="0" smtClean="0"/>
              <a:t> </a:t>
            </a:r>
            <a:endParaRPr lang="en-IN" sz="2000" dirty="0"/>
          </a:p>
          <a:p>
            <a:r>
              <a:rPr lang="en-IN" sz="2000" b="1" dirty="0"/>
              <a:t>#pragma Directive</a:t>
            </a:r>
            <a:r>
              <a:rPr lang="en-IN" sz="2000" dirty="0"/>
              <a:t>: </a:t>
            </a:r>
            <a:endParaRPr lang="en-IN" sz="2000" dirty="0" smtClean="0"/>
          </a:p>
          <a:p>
            <a:pPr lvl="1"/>
            <a:r>
              <a:rPr lang="en-IN" sz="2000" dirty="0" smtClean="0"/>
              <a:t>This </a:t>
            </a:r>
            <a:r>
              <a:rPr lang="en-IN" sz="2000" dirty="0"/>
              <a:t>directive is a special purpose directive and is used to turn on or off some features. </a:t>
            </a:r>
            <a:endParaRPr lang="en-IN" sz="2000" dirty="0" smtClean="0"/>
          </a:p>
          <a:p>
            <a:pPr lvl="1"/>
            <a:r>
              <a:rPr lang="en-IN" sz="2000" dirty="0" smtClean="0"/>
              <a:t>This </a:t>
            </a:r>
            <a:r>
              <a:rPr lang="en-IN" sz="2000" dirty="0"/>
              <a:t>type of directives are compiler-specific, i.e., they vary from compiler to compiler. </a:t>
            </a:r>
          </a:p>
          <a:p>
            <a:endParaRPr lang="en-IN" dirty="0"/>
          </a:p>
        </p:txBody>
      </p:sp>
      <p:sp>
        <p:nvSpPr>
          <p:cNvPr id="4" name="Date Placeholder 3"/>
          <p:cNvSpPr>
            <a:spLocks noGrp="1"/>
          </p:cNvSpPr>
          <p:nvPr>
            <p:ph type="dt" sz="half" idx="10"/>
          </p:nvPr>
        </p:nvSpPr>
        <p:spPr/>
        <p:txBody>
          <a:bodyPr/>
          <a:lstStyle/>
          <a:p>
            <a:fld id="{78DA3A6D-9CC0-4370-AC57-441970D21DA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19</a:t>
            </a:fld>
            <a:endParaRPr lang="en-IN"/>
          </a:p>
        </p:txBody>
      </p:sp>
    </p:spTree>
    <p:extLst>
      <p:ext uri="{BB962C8B-B14F-4D97-AF65-F5344CB8AC3E}">
        <p14:creationId xmlns:p14="http://schemas.microsoft.com/office/powerpoint/2010/main" val="4020965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1A06C2-FD3D-483A-9C0F-786EF72A0213}"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190</a:t>
            </a:fld>
            <a:endParaRPr lang="en-IN"/>
          </a:p>
        </p:txBody>
      </p:sp>
      <p:sp>
        <p:nvSpPr>
          <p:cNvPr id="6" name="Rectangle 5"/>
          <p:cNvSpPr/>
          <p:nvPr/>
        </p:nvSpPr>
        <p:spPr>
          <a:xfrm>
            <a:off x="827584" y="1124744"/>
            <a:ext cx="7704856" cy="1200329"/>
          </a:xfrm>
          <a:prstGeom prst="rect">
            <a:avLst/>
          </a:prstGeom>
        </p:spPr>
        <p:txBody>
          <a:bodyPr wrap="square">
            <a:spAutoFit/>
          </a:bodyPr>
          <a:lstStyle/>
          <a:p>
            <a:pPr marL="285750" indent="-285750">
              <a:buFont typeface="Arial" panose="020B0604020202020204" pitchFamily="34" charset="0"/>
              <a:buChar char="•"/>
            </a:pPr>
            <a:r>
              <a:rPr lang="en-IN" sz="2400" dirty="0"/>
              <a:t>Some people think Unix and Linux as synonyms, but that's not </a:t>
            </a:r>
            <a:r>
              <a:rPr lang="en-IN" sz="2400" dirty="0" smtClean="0"/>
              <a:t>true.</a:t>
            </a:r>
          </a:p>
          <a:p>
            <a:pPr marL="285750" indent="-285750">
              <a:buFont typeface="Arial" panose="020B0604020202020204" pitchFamily="34" charset="0"/>
              <a:buChar char="•"/>
            </a:pPr>
            <a:endParaRPr lang="en-IN" sz="2400" dirty="0" smtClean="0"/>
          </a:p>
        </p:txBody>
      </p:sp>
    </p:spTree>
    <p:extLst>
      <p:ext uri="{BB962C8B-B14F-4D97-AF65-F5344CB8AC3E}">
        <p14:creationId xmlns:p14="http://schemas.microsoft.com/office/powerpoint/2010/main" val="6137601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1A06C2-FD3D-483A-9C0F-786EF72A0213}"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191</a:t>
            </a:fld>
            <a:endParaRPr lang="en-IN"/>
          </a:p>
        </p:txBody>
      </p:sp>
      <p:sp>
        <p:nvSpPr>
          <p:cNvPr id="6" name="Rectangle 5"/>
          <p:cNvSpPr/>
          <p:nvPr/>
        </p:nvSpPr>
        <p:spPr>
          <a:xfrm>
            <a:off x="827584" y="1124744"/>
            <a:ext cx="7704856" cy="1938992"/>
          </a:xfrm>
          <a:prstGeom prst="rect">
            <a:avLst/>
          </a:prstGeom>
        </p:spPr>
        <p:txBody>
          <a:bodyPr wrap="square">
            <a:spAutoFit/>
          </a:bodyPr>
          <a:lstStyle/>
          <a:p>
            <a:pPr marL="285750" indent="-285750">
              <a:buFont typeface="Arial" panose="020B0604020202020204" pitchFamily="34" charset="0"/>
              <a:buChar char="•"/>
            </a:pPr>
            <a:r>
              <a:rPr lang="en-IN" sz="2400" b="1" dirty="0" smtClean="0"/>
              <a:t>Linux </a:t>
            </a:r>
            <a:r>
              <a:rPr lang="en-IN" sz="2400" b="1" dirty="0"/>
              <a:t>is the clone of Unix. It has several features similar to Unix, still have some key differences</a:t>
            </a:r>
            <a:r>
              <a:rPr lang="en-IN" sz="2400" b="1" dirty="0" smtClean="0"/>
              <a:t>.</a:t>
            </a:r>
          </a:p>
          <a:p>
            <a:pPr marL="285750" indent="-285750">
              <a:buFont typeface="Arial" panose="020B0604020202020204" pitchFamily="34" charset="0"/>
              <a:buChar char="•"/>
            </a:pPr>
            <a:endParaRPr lang="en-IN" sz="2400" b="1" dirty="0"/>
          </a:p>
          <a:p>
            <a:pPr marL="285750" indent="-285750">
              <a:buFont typeface="Arial" panose="020B0604020202020204" pitchFamily="34" charset="0"/>
              <a:buChar char="•"/>
            </a:pPr>
            <a:r>
              <a:rPr lang="en-IN" sz="2400" b="1" dirty="0" smtClean="0"/>
              <a:t>Linux is </a:t>
            </a:r>
            <a:r>
              <a:rPr lang="en-IN" sz="2400" b="1" dirty="0"/>
              <a:t>a family of open-source Unix-like operating systems based on the Linux kernel</a:t>
            </a:r>
          </a:p>
        </p:txBody>
      </p:sp>
    </p:spTree>
    <p:extLst>
      <p:ext uri="{BB962C8B-B14F-4D97-AF65-F5344CB8AC3E}">
        <p14:creationId xmlns:p14="http://schemas.microsoft.com/office/powerpoint/2010/main" val="317556764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775433-2FE9-4058-92FD-D2D47823792D}"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192</a:t>
            </a:fld>
            <a:endParaRPr lang="en-IN"/>
          </a:p>
        </p:txBody>
      </p:sp>
      <p:sp>
        <p:nvSpPr>
          <p:cNvPr id="2" name="TextBox 1"/>
          <p:cNvSpPr txBox="1"/>
          <p:nvPr/>
        </p:nvSpPr>
        <p:spPr>
          <a:xfrm>
            <a:off x="1187624" y="1556792"/>
            <a:ext cx="53285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t>Difference between Linux and Unix??</a:t>
            </a:r>
            <a:endParaRPr lang="en-IN" dirty="0"/>
          </a:p>
        </p:txBody>
      </p:sp>
    </p:spTree>
    <p:extLst>
      <p:ext uri="{BB962C8B-B14F-4D97-AF65-F5344CB8AC3E}">
        <p14:creationId xmlns:p14="http://schemas.microsoft.com/office/powerpoint/2010/main" val="100247857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A9E590-6C8B-4160-A767-E4AC127B22AA}"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193</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00075"/>
            <a:ext cx="842010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392392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63589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2411760" y="40770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5085184"/>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7092280" y="486916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3851920" y="57332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a:off x="6084168" y="21328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a:off x="579613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5657646" y="429309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239924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A32FA5A-738C-4F7C-AD24-5486A7652BED}"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194</a:t>
            </a:fld>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03" y="620688"/>
            <a:ext cx="8439150" cy="5400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339752" y="465313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5724128" y="49411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923928"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5796136"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22768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680424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636691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Layered Approach</a:t>
            </a:r>
          </a:p>
        </p:txBody>
      </p:sp>
      <p:sp>
        <p:nvSpPr>
          <p:cNvPr id="41987" name="Rectangle 3"/>
          <p:cNvSpPr>
            <a:spLocks noGrp="1" noChangeArrowheads="1"/>
          </p:cNvSpPr>
          <p:nvPr>
            <p:ph type="body" idx="1"/>
          </p:nvPr>
        </p:nvSpPr>
        <p:spPr>
          <a:xfrm>
            <a:off x="755576" y="1052736"/>
            <a:ext cx="3749675" cy="5147840"/>
          </a:xfrm>
        </p:spPr>
        <p:txBody>
          <a:bodyPr>
            <a:normAutofit/>
          </a:bodyPr>
          <a:lstStyle/>
          <a:p>
            <a:r>
              <a:rPr lang="en-US" altLang="en-US" sz="2400" dirty="0" smtClean="0"/>
              <a:t>The operating system is divided </a:t>
            </a:r>
          </a:p>
          <a:p>
            <a:pPr lvl="1"/>
            <a:r>
              <a:rPr lang="en-US" altLang="en-US" sz="2400" dirty="0" smtClean="0"/>
              <a:t>into a number of layers (levels), </a:t>
            </a:r>
          </a:p>
          <a:p>
            <a:pPr lvl="1"/>
            <a:r>
              <a:rPr lang="en-US" altLang="en-US" sz="2400" dirty="0" smtClean="0"/>
              <a:t>each built on top of lower layers.  </a:t>
            </a:r>
          </a:p>
          <a:p>
            <a:pPr lvl="1"/>
            <a:r>
              <a:rPr lang="en-US" altLang="en-US" sz="2400" b="1" dirty="0" smtClean="0"/>
              <a:t>The bottom layer (layer 0), is the hardware; </a:t>
            </a:r>
          </a:p>
          <a:p>
            <a:pPr lvl="1"/>
            <a:r>
              <a:rPr lang="en-US" altLang="en-US" sz="2400" b="1" dirty="0" smtClean="0"/>
              <a:t>The highest (layer N) is the user interface.</a:t>
            </a:r>
          </a:p>
          <a:p>
            <a:endParaRPr lang="en-US" altLang="en-US" sz="2400" dirty="0" smtClean="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4130A83-0330-47C7-8C20-D3253685BBC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195</a:t>
            </a:fld>
            <a:endParaRPr lang="en-IN"/>
          </a:p>
        </p:txBody>
      </p:sp>
    </p:spTree>
    <p:extLst>
      <p:ext uri="{BB962C8B-B14F-4D97-AF65-F5344CB8AC3E}">
        <p14:creationId xmlns:p14="http://schemas.microsoft.com/office/powerpoint/2010/main" val="343409223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Layered Approach</a:t>
            </a:r>
          </a:p>
        </p:txBody>
      </p:sp>
      <p:sp>
        <p:nvSpPr>
          <p:cNvPr id="41987" name="Rectangle 3"/>
          <p:cNvSpPr>
            <a:spLocks noGrp="1" noChangeArrowheads="1"/>
          </p:cNvSpPr>
          <p:nvPr>
            <p:ph type="body" idx="1"/>
          </p:nvPr>
        </p:nvSpPr>
        <p:spPr>
          <a:xfrm>
            <a:off x="539552" y="624892"/>
            <a:ext cx="4473773" cy="5147840"/>
          </a:xfrm>
        </p:spPr>
        <p:txBody>
          <a:bodyPr>
            <a:noAutofit/>
          </a:bodyPr>
          <a:lstStyle/>
          <a:p>
            <a:r>
              <a:rPr lang="en-US" altLang="en-US" sz="2400" dirty="0" smtClean="0"/>
              <a:t>An OS layer say M, </a:t>
            </a:r>
          </a:p>
          <a:p>
            <a:pPr lvl="1"/>
            <a:r>
              <a:rPr lang="en-US" altLang="en-US" sz="2400" b="1" dirty="0" smtClean="0"/>
              <a:t>consists of data structures and </a:t>
            </a:r>
          </a:p>
          <a:p>
            <a:pPr lvl="1"/>
            <a:r>
              <a:rPr lang="en-US" altLang="en-US" sz="2400" b="1" dirty="0" smtClean="0"/>
              <a:t>a set of routines </a:t>
            </a:r>
          </a:p>
          <a:p>
            <a:pPr lvl="1"/>
            <a:r>
              <a:rPr lang="en-US" altLang="en-US" sz="2400" dirty="0" smtClean="0"/>
              <a:t>that can be </a:t>
            </a:r>
            <a:r>
              <a:rPr lang="en-US" altLang="en-US" sz="2400" b="1" dirty="0" smtClean="0"/>
              <a:t>invoked by higher layers. </a:t>
            </a:r>
          </a:p>
          <a:p>
            <a:pPr lvl="1"/>
            <a:r>
              <a:rPr lang="en-US" altLang="en-US" sz="2400" dirty="0" smtClean="0"/>
              <a:t>Layer M </a:t>
            </a:r>
            <a:r>
              <a:rPr lang="en-US" altLang="en-US" sz="2400" b="1" dirty="0" smtClean="0"/>
              <a:t>can invoke operations on lower layers.</a:t>
            </a:r>
            <a:r>
              <a:rPr lang="en-US" altLang="en-US" sz="2400" b="1" dirty="0"/>
              <a:t> </a:t>
            </a:r>
            <a:endParaRPr lang="en-US" altLang="en-US" sz="2400" b="1" dirty="0" smtClean="0"/>
          </a:p>
          <a:p>
            <a:endParaRPr lang="en-US" altLang="en-US" sz="2400" dirty="0" smtClean="0"/>
          </a:p>
          <a:p>
            <a:r>
              <a:rPr lang="en-US" altLang="en-US" sz="2400" dirty="0" smtClean="0"/>
              <a:t>With </a:t>
            </a:r>
            <a:r>
              <a:rPr lang="en-US" altLang="en-US" sz="2400" dirty="0"/>
              <a:t>modularity, </a:t>
            </a:r>
            <a:endParaRPr lang="en-US" altLang="en-US" sz="2400" dirty="0" smtClean="0"/>
          </a:p>
          <a:p>
            <a:pPr lvl="1"/>
            <a:r>
              <a:rPr lang="en-US" altLang="en-US" sz="2400" dirty="0" smtClean="0"/>
              <a:t>layers </a:t>
            </a:r>
            <a:r>
              <a:rPr lang="en-US" altLang="en-US" sz="2400" dirty="0"/>
              <a:t>are selected such that </a:t>
            </a:r>
            <a:endParaRPr lang="en-US" altLang="en-US" sz="2400" dirty="0" smtClean="0"/>
          </a:p>
          <a:p>
            <a:pPr lvl="1"/>
            <a:r>
              <a:rPr lang="en-US" altLang="en-US" sz="2400" b="1" dirty="0" smtClean="0"/>
              <a:t>each </a:t>
            </a:r>
            <a:r>
              <a:rPr lang="en-US" altLang="en-US" sz="2400" b="1" dirty="0"/>
              <a:t>uses functions </a:t>
            </a:r>
            <a:r>
              <a:rPr lang="en-US" altLang="en-US" sz="2400" b="1" dirty="0" smtClean="0"/>
              <a:t>and </a:t>
            </a:r>
            <a:r>
              <a:rPr lang="en-US" altLang="en-US" sz="2400" b="1" dirty="0"/>
              <a:t>services </a:t>
            </a:r>
            <a:r>
              <a:rPr lang="en-US" altLang="en-US" sz="2400" b="1" dirty="0" smtClean="0"/>
              <a:t>of </a:t>
            </a:r>
            <a:r>
              <a:rPr lang="en-US" altLang="en-US" sz="2400" b="1" dirty="0"/>
              <a:t>only lower-level layers</a:t>
            </a:r>
          </a:p>
          <a:p>
            <a:endParaRPr lang="en-US" altLang="en-US" sz="2400" dirty="0" smtClean="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80EAB96-DF9E-4301-9673-C424A7E14E29}"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196</a:t>
            </a:fld>
            <a:endParaRPr lang="en-IN"/>
          </a:p>
        </p:txBody>
      </p:sp>
    </p:spTree>
    <p:extLst>
      <p:ext uri="{BB962C8B-B14F-4D97-AF65-F5344CB8AC3E}">
        <p14:creationId xmlns:p14="http://schemas.microsoft.com/office/powerpoint/2010/main" val="386299306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Layered Approach</a:t>
            </a:r>
          </a:p>
        </p:txBody>
      </p:sp>
      <p:sp>
        <p:nvSpPr>
          <p:cNvPr id="41987" name="Rectangle 3"/>
          <p:cNvSpPr>
            <a:spLocks noGrp="1" noChangeArrowheads="1"/>
          </p:cNvSpPr>
          <p:nvPr>
            <p:ph type="body" idx="1"/>
          </p:nvPr>
        </p:nvSpPr>
        <p:spPr>
          <a:xfrm>
            <a:off x="347023" y="1268760"/>
            <a:ext cx="4701654" cy="4530725"/>
          </a:xfrm>
        </p:spPr>
        <p:txBody>
          <a:bodyPr>
            <a:noAutofit/>
          </a:bodyPr>
          <a:lstStyle/>
          <a:p>
            <a:r>
              <a:rPr lang="en-US" altLang="en-US" sz="2400" dirty="0" smtClean="0"/>
              <a:t>It simplifies debugging and </a:t>
            </a:r>
            <a:r>
              <a:rPr lang="en-US" altLang="en-US" sz="2400" dirty="0"/>
              <a:t>system </a:t>
            </a:r>
            <a:r>
              <a:rPr lang="en-US" altLang="en-US" sz="2400" dirty="0" smtClean="0"/>
              <a:t>verification.</a:t>
            </a:r>
          </a:p>
          <a:p>
            <a:r>
              <a:rPr lang="en-US" altLang="en-US" sz="2400" b="1" dirty="0" smtClean="0"/>
              <a:t>The 1</a:t>
            </a:r>
            <a:r>
              <a:rPr lang="en-US" altLang="en-US" sz="2400" b="1" baseline="30000" dirty="0" smtClean="0"/>
              <a:t>st</a:t>
            </a:r>
            <a:r>
              <a:rPr lang="en-US" altLang="en-US" sz="2400" b="1" dirty="0" smtClean="0"/>
              <a:t> layer can be debugged </a:t>
            </a:r>
          </a:p>
          <a:p>
            <a:pPr lvl="1"/>
            <a:r>
              <a:rPr lang="en-US" altLang="en-US" sz="2400" b="1" dirty="0" smtClean="0"/>
              <a:t>without any concern for the rest of the system.</a:t>
            </a:r>
          </a:p>
          <a:p>
            <a:r>
              <a:rPr lang="en-US" altLang="en-US" sz="2400" dirty="0" smtClean="0"/>
              <a:t>Once the 1</a:t>
            </a:r>
            <a:r>
              <a:rPr lang="en-US" altLang="en-US" sz="2400" baseline="30000" dirty="0" smtClean="0"/>
              <a:t>st</a:t>
            </a:r>
            <a:r>
              <a:rPr lang="en-US" altLang="en-US" sz="2400" dirty="0" smtClean="0"/>
              <a:t> layer is debugged, </a:t>
            </a:r>
          </a:p>
          <a:p>
            <a:pPr lvl="1"/>
            <a:r>
              <a:rPr lang="en-US" altLang="en-US" sz="2400" dirty="0" smtClean="0"/>
              <a:t>its correct functioning can be assumed while </a:t>
            </a:r>
          </a:p>
          <a:p>
            <a:pPr lvl="1"/>
            <a:r>
              <a:rPr lang="en-US" altLang="en-US" sz="2400" dirty="0" smtClean="0"/>
              <a:t>the second layer is being debugged and so on.</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383AEA0-598E-4A39-AE72-D6B92C4138A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197</a:t>
            </a:fld>
            <a:endParaRPr lang="en-IN"/>
          </a:p>
        </p:txBody>
      </p:sp>
    </p:spTree>
    <p:extLst>
      <p:ext uri="{BB962C8B-B14F-4D97-AF65-F5344CB8AC3E}">
        <p14:creationId xmlns:p14="http://schemas.microsoft.com/office/powerpoint/2010/main" val="209425132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Layered Approach</a:t>
            </a:r>
          </a:p>
        </p:txBody>
      </p:sp>
      <p:sp>
        <p:nvSpPr>
          <p:cNvPr id="41987" name="Rectangle 3"/>
          <p:cNvSpPr>
            <a:spLocks noGrp="1" noChangeArrowheads="1"/>
          </p:cNvSpPr>
          <p:nvPr>
            <p:ph type="body" idx="1"/>
          </p:nvPr>
        </p:nvSpPr>
        <p:spPr>
          <a:xfrm>
            <a:off x="806450" y="1233488"/>
            <a:ext cx="3749675" cy="4530725"/>
          </a:xfrm>
        </p:spPr>
        <p:txBody>
          <a:bodyPr>
            <a:normAutofit/>
          </a:bodyPr>
          <a:lstStyle/>
          <a:p>
            <a:r>
              <a:rPr lang="en-US" altLang="en-US" sz="2400" dirty="0" smtClean="0"/>
              <a:t>If error arises during debugging of a particular layer, </a:t>
            </a:r>
          </a:p>
          <a:p>
            <a:pPr lvl="1"/>
            <a:r>
              <a:rPr lang="en-US" altLang="en-US" sz="2400" b="1" dirty="0" smtClean="0"/>
              <a:t>the error must be on that layer, </a:t>
            </a:r>
          </a:p>
          <a:p>
            <a:pPr lvl="1"/>
            <a:r>
              <a:rPr lang="en-US" altLang="en-US" sz="2400" dirty="0" smtClean="0"/>
              <a:t>because the </a:t>
            </a:r>
            <a:r>
              <a:rPr lang="en-US" altLang="en-US" sz="2400" b="1" dirty="0" smtClean="0"/>
              <a:t>layers below it are already debugged.</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BCE7AB4-16B9-4FCB-9D50-F436C355A89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198</a:t>
            </a:fld>
            <a:endParaRPr lang="en-IN"/>
          </a:p>
        </p:txBody>
      </p:sp>
    </p:spTree>
    <p:extLst>
      <p:ext uri="{BB962C8B-B14F-4D97-AF65-F5344CB8AC3E}">
        <p14:creationId xmlns:p14="http://schemas.microsoft.com/office/powerpoint/2010/main" val="19073931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800" dirty="0" smtClean="0"/>
              <a:t>Moves as much from the kernel into user space</a:t>
            </a:r>
          </a:p>
          <a:p>
            <a:endParaRPr lang="en-US" altLang="en-US" sz="2800" b="1" dirty="0" smtClean="0">
              <a:solidFill>
                <a:srgbClr val="3366FF"/>
              </a:solidFill>
            </a:endParaRPr>
          </a:p>
          <a:p>
            <a:r>
              <a:rPr lang="en-US" altLang="en-US" sz="2800" b="1" dirty="0" smtClean="0">
                <a:solidFill>
                  <a:srgbClr val="3366FF"/>
                </a:solidFill>
              </a:rPr>
              <a:t>Mach </a:t>
            </a:r>
            <a:r>
              <a:rPr lang="en-US" altLang="en-US" sz="2800" dirty="0" smtClean="0"/>
              <a:t>example of </a:t>
            </a:r>
            <a:r>
              <a:rPr lang="en-US" altLang="en-US" sz="2800" b="1" dirty="0" smtClean="0">
                <a:solidFill>
                  <a:srgbClr val="3366FF"/>
                </a:solidFill>
              </a:rPr>
              <a:t>microkernel</a:t>
            </a:r>
          </a:p>
          <a:p>
            <a:pPr lvl="1"/>
            <a:r>
              <a:rPr lang="en-US" altLang="en-US" sz="2400" dirty="0" smtClean="0"/>
              <a:t>Mac OS X kernel (</a:t>
            </a:r>
            <a:r>
              <a:rPr lang="en-US" altLang="en-US" sz="2400" b="1" dirty="0" smtClean="0">
                <a:solidFill>
                  <a:srgbClr val="3366FF"/>
                </a:solidFill>
              </a:rPr>
              <a:t>Darwin</a:t>
            </a:r>
            <a:r>
              <a:rPr lang="en-US" altLang="en-US" sz="2400" dirty="0" smtClean="0"/>
              <a:t>) partly based on Mach</a:t>
            </a:r>
            <a:endParaRPr lang="en-US" altLang="en-US" sz="700" dirty="0" smtClean="0"/>
          </a:p>
          <a:p>
            <a:endParaRPr lang="en-US" altLang="en-US" sz="2800" dirty="0" smtClean="0"/>
          </a:p>
          <a:p>
            <a:r>
              <a:rPr lang="en-US" altLang="en-US" sz="2800" dirty="0" smtClean="0"/>
              <a:t>Communication takes place between user modules using </a:t>
            </a:r>
            <a:r>
              <a:rPr lang="en-US" altLang="en-US" sz="2800" b="1" dirty="0" smtClean="0">
                <a:solidFill>
                  <a:srgbClr val="3366FF"/>
                </a:solidFill>
              </a:rPr>
              <a:t>message passing</a:t>
            </a:r>
          </a:p>
        </p:txBody>
      </p:sp>
      <p:sp>
        <p:nvSpPr>
          <p:cNvPr id="2" name="Date Placeholder 1"/>
          <p:cNvSpPr>
            <a:spLocks noGrp="1"/>
          </p:cNvSpPr>
          <p:nvPr>
            <p:ph type="dt" sz="half" idx="10"/>
          </p:nvPr>
        </p:nvSpPr>
        <p:spPr/>
        <p:txBody>
          <a:bodyPr/>
          <a:lstStyle/>
          <a:p>
            <a:fld id="{97041833-D303-4AD7-B334-CF08A13856B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199</a:t>
            </a:fld>
            <a:endParaRPr lang="en-IN"/>
          </a:p>
        </p:txBody>
      </p:sp>
      <p:sp>
        <p:nvSpPr>
          <p:cNvPr id="5" name="Frame 4"/>
          <p:cNvSpPr/>
          <p:nvPr/>
        </p:nvSpPr>
        <p:spPr>
          <a:xfrm>
            <a:off x="467544" y="1052736"/>
            <a:ext cx="8280920" cy="115212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97447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smtClean="0"/>
              <a:t>System programming</a:t>
            </a:r>
            <a:endParaRPr lang="en-IN" sz="3600" dirty="0"/>
          </a:p>
        </p:txBody>
      </p:sp>
      <p:sp>
        <p:nvSpPr>
          <p:cNvPr id="3" name="Content Placeholder 2"/>
          <p:cNvSpPr>
            <a:spLocks noGrp="1"/>
          </p:cNvSpPr>
          <p:nvPr>
            <p:ph idx="1"/>
          </p:nvPr>
        </p:nvSpPr>
        <p:spPr>
          <a:xfrm>
            <a:off x="467544" y="2348880"/>
            <a:ext cx="8229600" cy="2941787"/>
          </a:xfrm>
        </p:spPr>
        <p:txBody>
          <a:bodyPr>
            <a:normAutofit/>
          </a:bodyPr>
          <a:lstStyle/>
          <a:p>
            <a:r>
              <a:rPr lang="en-IN" sz="2400" b="1" dirty="0"/>
              <a:t>System Programming</a:t>
            </a:r>
            <a:r>
              <a:rPr lang="en-IN" sz="2400" dirty="0"/>
              <a:t> can be defined as act of building Systems Software using System Programming Languages. </a:t>
            </a:r>
            <a:endParaRPr lang="en-IN" sz="2400" dirty="0" smtClean="0"/>
          </a:p>
          <a:p>
            <a:endParaRPr lang="en-IN" sz="2400" dirty="0" smtClean="0"/>
          </a:p>
          <a:p>
            <a:endParaRPr lang="en-IN" sz="2400" dirty="0"/>
          </a:p>
        </p:txBody>
      </p:sp>
      <p:sp>
        <p:nvSpPr>
          <p:cNvPr id="4" name="Date Placeholder 3"/>
          <p:cNvSpPr>
            <a:spLocks noGrp="1"/>
          </p:cNvSpPr>
          <p:nvPr>
            <p:ph type="dt" sz="half" idx="10"/>
          </p:nvPr>
        </p:nvSpPr>
        <p:spPr/>
        <p:txBody>
          <a:bodyPr/>
          <a:lstStyle/>
          <a:p>
            <a:fld id="{12CF9D9E-846D-4A56-82AA-F7824B0B82E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a:t>
            </a:fld>
            <a:endParaRPr lang="en-IN"/>
          </a:p>
        </p:txBody>
      </p:sp>
    </p:spTree>
    <p:extLst>
      <p:ext uri="{BB962C8B-B14F-4D97-AF65-F5344CB8AC3E}">
        <p14:creationId xmlns:p14="http://schemas.microsoft.com/office/powerpoint/2010/main" val="2265299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04F86A-90AE-42D0-9784-24A11AEB617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20</a:t>
            </a:fld>
            <a:endParaRPr lang="en-IN"/>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92088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686800" cy="77809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700" smtClean="0"/>
              <a:t>How a program, using C compiler, is executed on a host machine ?</a:t>
            </a:r>
            <a:endParaRPr lang="en-IN" dirty="0"/>
          </a:p>
        </p:txBody>
      </p:sp>
    </p:spTree>
    <p:extLst>
      <p:ext uri="{BB962C8B-B14F-4D97-AF65-F5344CB8AC3E}">
        <p14:creationId xmlns:p14="http://schemas.microsoft.com/office/powerpoint/2010/main" val="228480084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smtClean="0"/>
              <a:t>Microkernel System Structure </a:t>
            </a:r>
            <a:endParaRPr lang="en-US" altLang="en-US" sz="2400" smtClean="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813" y="1282700"/>
            <a:ext cx="742791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33C0139D-E1F7-4639-BA6B-CF58E920FA7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200</a:t>
            </a:fld>
            <a:endParaRPr lang="en-IN"/>
          </a:p>
        </p:txBody>
      </p:sp>
    </p:spTree>
    <p:extLst>
      <p:ext uri="{BB962C8B-B14F-4D97-AF65-F5344CB8AC3E}">
        <p14:creationId xmlns:p14="http://schemas.microsoft.com/office/powerpoint/2010/main" val="352964349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sz="3600" dirty="0" smtClean="0"/>
              <a:t>Comparison-Microkernel System UNIX Kernel</a:t>
            </a:r>
            <a:r>
              <a:rPr lang="en-US" altLang="en-US" dirty="0" smtClean="0"/>
              <a:t> </a:t>
            </a:r>
            <a:endParaRPr lang="en-US" altLang="en-US" sz="2400" dirty="0" smtClean="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725" y="1282700"/>
            <a:ext cx="4341291"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4669043-1A58-4F06-9C5E-FD571323411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201</a:t>
            </a:fld>
            <a:endParaRPr lang="en-IN"/>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453" y="1282700"/>
            <a:ext cx="4205089"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7977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smtClean="0">
                <a:solidFill>
                  <a:schemeClr val="tx2"/>
                </a:solidFill>
              </a:rPr>
              <a:t>How?</a:t>
            </a:r>
          </a:p>
          <a:p>
            <a:r>
              <a:rPr lang="en-US" altLang="en-US" sz="2400" b="1" dirty="0" smtClean="0"/>
              <a:t>Remove all non essential components from the kernel </a:t>
            </a:r>
            <a:r>
              <a:rPr lang="en-US" altLang="en-US" sz="2400" dirty="0" smtClean="0"/>
              <a:t>and </a:t>
            </a:r>
          </a:p>
          <a:p>
            <a:pPr lvl="1"/>
            <a:r>
              <a:rPr lang="en-US" altLang="en-US" sz="2000" dirty="0" smtClean="0"/>
              <a:t>implementing them as system and user level programs.</a:t>
            </a:r>
          </a:p>
          <a:p>
            <a:endParaRPr lang="en-US" altLang="en-US" sz="2400" b="1" dirty="0" smtClean="0"/>
          </a:p>
          <a:p>
            <a:r>
              <a:rPr lang="en-US" altLang="en-US" sz="2400" b="1" dirty="0" smtClean="0"/>
              <a:t>Result=Smaller=Micro Kernel</a:t>
            </a:r>
          </a:p>
          <a:p>
            <a:endParaRPr lang="en-US" altLang="en-US" sz="2400" dirty="0" smtClean="0"/>
          </a:p>
          <a:p>
            <a:endParaRPr lang="en-US" altLang="en-US" sz="2400" dirty="0" smtClean="0"/>
          </a:p>
        </p:txBody>
      </p:sp>
      <p:sp>
        <p:nvSpPr>
          <p:cNvPr id="2" name="Date Placeholder 1"/>
          <p:cNvSpPr>
            <a:spLocks noGrp="1"/>
          </p:cNvSpPr>
          <p:nvPr>
            <p:ph type="dt" sz="half" idx="10"/>
          </p:nvPr>
        </p:nvSpPr>
        <p:spPr/>
        <p:txBody>
          <a:bodyPr/>
          <a:lstStyle/>
          <a:p>
            <a:fld id="{7BD41200-93FE-4700-AEA7-B9D905492A2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202</a:t>
            </a:fld>
            <a:endParaRPr lang="en-IN"/>
          </a:p>
        </p:txBody>
      </p:sp>
    </p:spTree>
    <p:extLst>
      <p:ext uri="{BB962C8B-B14F-4D97-AF65-F5344CB8AC3E}">
        <p14:creationId xmlns:p14="http://schemas.microsoft.com/office/powerpoint/2010/main" val="327709441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539552" y="1108075"/>
            <a:ext cx="4392489" cy="4921250"/>
          </a:xfrm>
        </p:spPr>
        <p:txBody>
          <a:bodyPr>
            <a:normAutofit/>
          </a:bodyPr>
          <a:lstStyle/>
          <a:p>
            <a:pPr marL="0" indent="0">
              <a:buNone/>
            </a:pPr>
            <a:r>
              <a:rPr lang="en-US" altLang="en-US" sz="2400" dirty="0" smtClean="0">
                <a:solidFill>
                  <a:schemeClr val="tx2"/>
                </a:solidFill>
              </a:rPr>
              <a:t>How?</a:t>
            </a:r>
          </a:p>
          <a:p>
            <a:r>
              <a:rPr lang="en-US" altLang="en-US" sz="2400" dirty="0" smtClean="0"/>
              <a:t>Microkernels provide </a:t>
            </a:r>
          </a:p>
          <a:p>
            <a:pPr lvl="1"/>
            <a:r>
              <a:rPr lang="en-US" altLang="en-US" sz="2000" b="1" dirty="0" smtClean="0"/>
              <a:t>minimal process and memory management, communication facility.</a:t>
            </a:r>
          </a:p>
          <a:p>
            <a:r>
              <a:rPr lang="en-US" altLang="en-US" sz="2400" dirty="0" smtClean="0"/>
              <a:t>Main </a:t>
            </a:r>
            <a:r>
              <a:rPr lang="en-US" altLang="en-US" sz="2400" dirty="0" err="1" smtClean="0"/>
              <a:t>fn</a:t>
            </a:r>
            <a:endParaRPr lang="en-US" altLang="en-US" sz="2400" dirty="0"/>
          </a:p>
          <a:p>
            <a:pPr lvl="1"/>
            <a:r>
              <a:rPr lang="en-US" altLang="en-US" sz="2000" b="1" dirty="0" smtClean="0"/>
              <a:t>Provide a communication facility </a:t>
            </a:r>
          </a:p>
          <a:p>
            <a:pPr lvl="1"/>
            <a:r>
              <a:rPr lang="en-US" altLang="en-US" sz="2000" dirty="0" smtClean="0"/>
              <a:t>between client program and various services that are also running in user space, </a:t>
            </a:r>
          </a:p>
          <a:p>
            <a:pPr lvl="1"/>
            <a:r>
              <a:rPr lang="en-US" altLang="en-US" sz="2000" b="1" dirty="0" smtClean="0"/>
              <a:t>Communication provided by Message passing</a:t>
            </a:r>
          </a:p>
          <a:p>
            <a:endParaRPr lang="en-US" altLang="en-US" sz="2400" dirty="0" smtClean="0"/>
          </a:p>
          <a:p>
            <a:endParaRPr lang="en-US" altLang="en-US" sz="2400" dirty="0" smtClean="0"/>
          </a:p>
        </p:txBody>
      </p:sp>
      <p:sp>
        <p:nvSpPr>
          <p:cNvPr id="2" name="Date Placeholder 1"/>
          <p:cNvSpPr>
            <a:spLocks noGrp="1"/>
          </p:cNvSpPr>
          <p:nvPr>
            <p:ph type="dt" sz="half" idx="10"/>
          </p:nvPr>
        </p:nvSpPr>
        <p:spPr/>
        <p:txBody>
          <a:bodyPr/>
          <a:lstStyle/>
          <a:p>
            <a:fld id="{3D966B49-E00D-46A1-8F03-EC147AD97C8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203</a:t>
            </a:fld>
            <a:endParaRPr lang="en-IN"/>
          </a:p>
        </p:txBody>
      </p:sp>
      <p:pic>
        <p:nvPicPr>
          <p:cNvPr id="8"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790" y="1282700"/>
            <a:ext cx="4116359" cy="409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70510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smtClean="0">
                <a:solidFill>
                  <a:schemeClr val="tx2"/>
                </a:solidFill>
              </a:rPr>
              <a:t>When ? Where?</a:t>
            </a:r>
          </a:p>
          <a:p>
            <a:r>
              <a:rPr lang="en-US" altLang="en-US" sz="2400" dirty="0" smtClean="0"/>
              <a:t>As the UNIX OS expanded, kernel became large and difficult to manage.</a:t>
            </a:r>
          </a:p>
          <a:p>
            <a:endParaRPr lang="en-US" altLang="en-US" sz="2400" dirty="0" smtClean="0"/>
          </a:p>
          <a:p>
            <a:r>
              <a:rPr lang="en-US" altLang="en-US" sz="2400" dirty="0" smtClean="0"/>
              <a:t>In mid </a:t>
            </a:r>
            <a:r>
              <a:rPr lang="en-US" altLang="en-US" sz="2400" b="1" dirty="0" smtClean="0"/>
              <a:t>1980s, researchers at Carnegie Mellon University developed an OS called Mach, </a:t>
            </a:r>
          </a:p>
          <a:p>
            <a:pPr lvl="1"/>
            <a:r>
              <a:rPr lang="en-US" altLang="en-US" sz="2000" dirty="0" smtClean="0"/>
              <a:t>that </a:t>
            </a:r>
            <a:r>
              <a:rPr lang="en-US" altLang="en-US" sz="2000" b="1" dirty="0" smtClean="0"/>
              <a:t>modularizes the kernel using The Microkernel approach.</a:t>
            </a:r>
          </a:p>
          <a:p>
            <a:endParaRPr lang="en-US" altLang="en-US" dirty="0" smtClean="0"/>
          </a:p>
        </p:txBody>
      </p:sp>
      <p:sp>
        <p:nvSpPr>
          <p:cNvPr id="2" name="Date Placeholder 1"/>
          <p:cNvSpPr>
            <a:spLocks noGrp="1"/>
          </p:cNvSpPr>
          <p:nvPr>
            <p:ph type="dt" sz="half" idx="10"/>
          </p:nvPr>
        </p:nvSpPr>
        <p:spPr/>
        <p:txBody>
          <a:bodyPr/>
          <a:lstStyle/>
          <a:p>
            <a:fld id="{35F9D1DA-8515-44A1-BF72-B162ADEA82E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204</a:t>
            </a:fld>
            <a:endParaRPr lang="en-IN"/>
          </a:p>
        </p:txBody>
      </p:sp>
    </p:spTree>
    <p:extLst>
      <p:ext uri="{BB962C8B-B14F-4D97-AF65-F5344CB8AC3E}">
        <p14:creationId xmlns:p14="http://schemas.microsoft.com/office/powerpoint/2010/main" val="30886804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smtClean="0"/>
              <a:t>Benefits</a:t>
            </a:r>
            <a:r>
              <a:rPr lang="en-US" altLang="en-US" sz="2400" dirty="0"/>
              <a:t>:</a:t>
            </a:r>
          </a:p>
          <a:p>
            <a:pPr lvl="1"/>
            <a:r>
              <a:rPr lang="en-US" altLang="en-US" sz="2400" b="1" dirty="0"/>
              <a:t>Easier to extend</a:t>
            </a:r>
            <a:r>
              <a:rPr lang="en-US" altLang="en-US" sz="2400" dirty="0"/>
              <a:t> a </a:t>
            </a:r>
            <a:r>
              <a:rPr lang="en-US" altLang="en-US" sz="2400" dirty="0" smtClean="0"/>
              <a:t>microkernel</a:t>
            </a:r>
          </a:p>
          <a:p>
            <a:pPr lvl="2"/>
            <a:r>
              <a:rPr lang="en-US" altLang="en-US" b="1" dirty="0" smtClean="0"/>
              <a:t>All new services added to user space , no modification of the kernel</a:t>
            </a:r>
            <a:endParaRPr lang="en-US" altLang="en-US" b="1" dirty="0"/>
          </a:p>
          <a:p>
            <a:pPr lvl="1"/>
            <a:r>
              <a:rPr lang="en-US" altLang="en-US" sz="2400" b="1" dirty="0"/>
              <a:t>Easier to port </a:t>
            </a:r>
            <a:r>
              <a:rPr lang="en-US" altLang="en-US" sz="2400" dirty="0"/>
              <a:t>the operating system to new </a:t>
            </a:r>
            <a:r>
              <a:rPr lang="en-US" altLang="en-US" sz="2400" dirty="0" smtClean="0"/>
              <a:t>architectures</a:t>
            </a:r>
          </a:p>
          <a:p>
            <a:pPr lvl="2"/>
            <a:r>
              <a:rPr lang="en-US" altLang="en-US" b="1" dirty="0" smtClean="0"/>
              <a:t>As no modifications to kernel, changes tend to be fewer, a smaller kernel</a:t>
            </a:r>
            <a:endParaRPr lang="en-US" altLang="en-US" b="1" dirty="0"/>
          </a:p>
        </p:txBody>
      </p:sp>
      <p:sp>
        <p:nvSpPr>
          <p:cNvPr id="2" name="Date Placeholder 1"/>
          <p:cNvSpPr>
            <a:spLocks noGrp="1"/>
          </p:cNvSpPr>
          <p:nvPr>
            <p:ph type="dt" sz="half" idx="10"/>
          </p:nvPr>
        </p:nvSpPr>
        <p:spPr/>
        <p:txBody>
          <a:bodyPr/>
          <a:lstStyle/>
          <a:p>
            <a:fld id="{CE183838-B181-4BD2-8D91-AA5A20505A4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205</a:t>
            </a:fld>
            <a:endParaRPr lang="en-IN"/>
          </a:p>
        </p:txBody>
      </p:sp>
    </p:spTree>
    <p:extLst>
      <p:ext uri="{BB962C8B-B14F-4D97-AF65-F5344CB8AC3E}">
        <p14:creationId xmlns:p14="http://schemas.microsoft.com/office/powerpoint/2010/main" val="383732249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smtClean="0"/>
              <a:t>Benefits</a:t>
            </a:r>
            <a:r>
              <a:rPr lang="en-US" altLang="en-US" sz="2400" dirty="0"/>
              <a:t>:</a:t>
            </a:r>
          </a:p>
          <a:p>
            <a:pPr lvl="1"/>
            <a:r>
              <a:rPr lang="en-US" altLang="en-US" sz="2400" dirty="0" smtClean="0"/>
              <a:t>More </a:t>
            </a:r>
            <a:r>
              <a:rPr lang="en-US" altLang="en-US" sz="2400" dirty="0"/>
              <a:t>reliable (less code is running in kernel mode</a:t>
            </a:r>
            <a:r>
              <a:rPr lang="en-US" altLang="en-US" sz="2400" dirty="0" smtClean="0"/>
              <a:t>) and More secure</a:t>
            </a:r>
          </a:p>
          <a:p>
            <a:pPr lvl="2"/>
            <a:r>
              <a:rPr lang="en-US" altLang="en-US" b="1" dirty="0" smtClean="0"/>
              <a:t>More services running as user rather than kernel, </a:t>
            </a:r>
          </a:p>
          <a:p>
            <a:pPr lvl="2"/>
            <a:endParaRPr lang="en-US" altLang="en-US" b="1" dirty="0" smtClean="0"/>
          </a:p>
          <a:p>
            <a:pPr lvl="2"/>
            <a:r>
              <a:rPr lang="en-US" altLang="en-US" b="1" dirty="0" smtClean="0"/>
              <a:t>If a service fails, the rest of the operating system remains untouched.</a:t>
            </a:r>
          </a:p>
        </p:txBody>
      </p:sp>
      <p:sp>
        <p:nvSpPr>
          <p:cNvPr id="2" name="Date Placeholder 1"/>
          <p:cNvSpPr>
            <a:spLocks noGrp="1"/>
          </p:cNvSpPr>
          <p:nvPr>
            <p:ph type="dt" sz="half" idx="10"/>
          </p:nvPr>
        </p:nvSpPr>
        <p:spPr/>
        <p:txBody>
          <a:bodyPr/>
          <a:lstStyle/>
          <a:p>
            <a:fld id="{72C0384E-751F-42FD-9603-DC24CA8F084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206</a:t>
            </a:fld>
            <a:endParaRPr lang="en-IN"/>
          </a:p>
        </p:txBody>
      </p:sp>
      <p:sp>
        <p:nvSpPr>
          <p:cNvPr id="5" name="Frame 4"/>
          <p:cNvSpPr/>
          <p:nvPr/>
        </p:nvSpPr>
        <p:spPr>
          <a:xfrm>
            <a:off x="899592" y="3356992"/>
            <a:ext cx="7848872" cy="12241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8193008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smtClean="0"/>
              <a:t>Microkernel System Structure </a:t>
            </a:r>
            <a:endParaRPr lang="en-US" altLang="en-US" sz="2400" smtClean="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t>Detriments:</a:t>
            </a:r>
          </a:p>
          <a:p>
            <a:pPr lvl="1"/>
            <a:r>
              <a:rPr lang="en-US" altLang="en-US" sz="2400" b="1" dirty="0"/>
              <a:t>Performance overhead </a:t>
            </a:r>
            <a:r>
              <a:rPr lang="en-US" altLang="en-US" sz="2400" dirty="0"/>
              <a:t>of user space to kernel space communication</a:t>
            </a:r>
          </a:p>
          <a:p>
            <a:endParaRPr lang="en-US" altLang="en-US" dirty="0" smtClean="0"/>
          </a:p>
        </p:txBody>
      </p:sp>
      <p:sp>
        <p:nvSpPr>
          <p:cNvPr id="2" name="Date Placeholder 1"/>
          <p:cNvSpPr>
            <a:spLocks noGrp="1"/>
          </p:cNvSpPr>
          <p:nvPr>
            <p:ph type="dt" sz="half" idx="10"/>
          </p:nvPr>
        </p:nvSpPr>
        <p:spPr/>
        <p:txBody>
          <a:bodyPr/>
          <a:lstStyle/>
          <a:p>
            <a:fld id="{8C461B6E-1CC8-4EAE-8DEE-B7650DF0F99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207</a:t>
            </a:fld>
            <a:endParaRPr lang="en-IN"/>
          </a:p>
        </p:txBody>
      </p:sp>
      <p:pic>
        <p:nvPicPr>
          <p:cNvPr id="7"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2708920"/>
            <a:ext cx="742791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7060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p:txBody>
          <a:bodyPr>
            <a:normAutofit/>
          </a:bodyPr>
          <a:lstStyle/>
          <a:p>
            <a:r>
              <a:rPr lang="en-IN" sz="2200" dirty="0" smtClean="0"/>
              <a:t>Think </a:t>
            </a:r>
            <a:r>
              <a:rPr lang="en-IN" sz="2200" dirty="0"/>
              <a:t>about it like this. </a:t>
            </a:r>
            <a:endParaRPr lang="en-IN" sz="2200" dirty="0" smtClean="0"/>
          </a:p>
          <a:p>
            <a:endParaRPr lang="en-IN" sz="2200" dirty="0"/>
          </a:p>
          <a:p>
            <a:r>
              <a:rPr lang="en-IN" sz="2200" dirty="0" smtClean="0"/>
              <a:t>The </a:t>
            </a:r>
            <a:r>
              <a:rPr lang="en-IN" sz="2200" dirty="0"/>
              <a:t>kernel is a busy personal assistant for a powerful executive (the hardware). </a:t>
            </a:r>
            <a:endParaRPr lang="en-IN" sz="2200" dirty="0" smtClean="0"/>
          </a:p>
          <a:p>
            <a:r>
              <a:rPr lang="en-IN" sz="2200" dirty="0" smtClean="0"/>
              <a:t>It’s </a:t>
            </a:r>
            <a:r>
              <a:rPr lang="en-IN" sz="2200" dirty="0"/>
              <a:t>the assistant’s job </a:t>
            </a:r>
            <a:r>
              <a:rPr lang="en-IN" sz="2200" dirty="0" smtClean="0"/>
              <a:t>:-</a:t>
            </a:r>
          </a:p>
          <a:p>
            <a:r>
              <a:rPr lang="en-IN" sz="2200" dirty="0" smtClean="0"/>
              <a:t>to </a:t>
            </a:r>
            <a:r>
              <a:rPr lang="en-IN" sz="2200" dirty="0"/>
              <a:t>relay messages and requests (processes) </a:t>
            </a:r>
            <a:r>
              <a:rPr lang="en-IN" sz="2200" dirty="0" smtClean="0"/>
              <a:t>from </a:t>
            </a:r>
            <a:r>
              <a:rPr lang="en-IN" sz="2200" dirty="0"/>
              <a:t>employees and the public (users) to the executive, </a:t>
            </a:r>
            <a:endParaRPr lang="en-IN" sz="2200" dirty="0" smtClean="0"/>
          </a:p>
          <a:p>
            <a:r>
              <a:rPr lang="en-IN" sz="2200" dirty="0" smtClean="0"/>
              <a:t>to </a:t>
            </a:r>
            <a:r>
              <a:rPr lang="en-IN" sz="2200" dirty="0"/>
              <a:t>remember what is stored where (memory), and </a:t>
            </a:r>
            <a:endParaRPr lang="en-IN" sz="2200" dirty="0" smtClean="0"/>
          </a:p>
          <a:p>
            <a:r>
              <a:rPr lang="en-IN" sz="2200" dirty="0" smtClean="0"/>
              <a:t>to </a:t>
            </a:r>
            <a:r>
              <a:rPr lang="en-IN" sz="2200" dirty="0"/>
              <a:t>determine who has access to the executive at any given time and for how long.</a:t>
            </a:r>
            <a:endParaRPr lang="en-IN" sz="2200" dirty="0" smtClean="0"/>
          </a:p>
          <a:p>
            <a:endParaRPr lang="en-IN" dirty="0"/>
          </a:p>
        </p:txBody>
      </p:sp>
      <p:sp>
        <p:nvSpPr>
          <p:cNvPr id="4" name="Date Placeholder 3"/>
          <p:cNvSpPr>
            <a:spLocks noGrp="1"/>
          </p:cNvSpPr>
          <p:nvPr>
            <p:ph type="dt" sz="half" idx="10"/>
          </p:nvPr>
        </p:nvSpPr>
        <p:spPr/>
        <p:txBody>
          <a:bodyPr/>
          <a:lstStyle/>
          <a:p>
            <a:fld id="{4A676BD8-951D-4614-A417-9638F80A127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208</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smtClean="0"/>
              <a:t>Courtesy: https</a:t>
            </a:r>
            <a:r>
              <a:rPr lang="en-IN" dirty="0"/>
              <a:t>://www.redhat.com/en/topics/linux/what-is-the-linux-kernel</a:t>
            </a:r>
          </a:p>
        </p:txBody>
      </p:sp>
    </p:spTree>
    <p:extLst>
      <p:ext uri="{BB962C8B-B14F-4D97-AF65-F5344CB8AC3E}">
        <p14:creationId xmlns:p14="http://schemas.microsoft.com/office/powerpoint/2010/main" val="388900873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p:txBody>
          <a:bodyPr>
            <a:normAutofit/>
          </a:bodyPr>
          <a:lstStyle/>
          <a:p>
            <a:r>
              <a:rPr lang="en-IN" sz="2400" dirty="0" smtClean="0"/>
              <a:t>Linux Kernel </a:t>
            </a:r>
            <a:r>
              <a:rPr lang="en-IN" sz="2400" dirty="0"/>
              <a:t>a busy personal assistant that </a:t>
            </a:r>
            <a:endParaRPr lang="en-IN" sz="2400" dirty="0" smtClean="0"/>
          </a:p>
          <a:p>
            <a:pPr lvl="1"/>
            <a:r>
              <a:rPr lang="en-IN" sz="2000" dirty="0" smtClean="0"/>
              <a:t>manages all system resources and </a:t>
            </a:r>
          </a:p>
          <a:p>
            <a:pPr lvl="1"/>
            <a:r>
              <a:rPr lang="en-IN" sz="2000" dirty="0" smtClean="0"/>
              <a:t>that interacts directly with the computer hardware.</a:t>
            </a:r>
          </a:p>
          <a:p>
            <a:endParaRPr lang="en-IN" sz="2400" dirty="0" smtClean="0"/>
          </a:p>
          <a:p>
            <a:r>
              <a:rPr lang="en-IN" sz="2400" dirty="0"/>
              <a:t>The Linux® kernel is </a:t>
            </a:r>
            <a:endParaRPr lang="en-IN" sz="2400" dirty="0" smtClean="0"/>
          </a:p>
          <a:p>
            <a:pPr lvl="1"/>
            <a:r>
              <a:rPr lang="en-IN" sz="2000" b="1" dirty="0" smtClean="0"/>
              <a:t>the </a:t>
            </a:r>
            <a:r>
              <a:rPr lang="en-IN" sz="2000" b="1" dirty="0"/>
              <a:t>main component of a Linux operating system (OS) and </a:t>
            </a:r>
            <a:endParaRPr lang="en-IN" sz="2000" b="1" dirty="0" smtClean="0"/>
          </a:p>
          <a:p>
            <a:pPr lvl="1"/>
            <a:r>
              <a:rPr lang="en-IN" sz="2000" b="1" dirty="0" smtClean="0"/>
              <a:t>is the core interface between a computer’s hardware and its processes. </a:t>
            </a:r>
          </a:p>
          <a:p>
            <a:pPr lvl="1"/>
            <a:r>
              <a:rPr lang="en-IN" sz="2000" dirty="0" smtClean="0"/>
              <a:t>It </a:t>
            </a:r>
            <a:r>
              <a:rPr lang="en-IN" sz="2000" dirty="0"/>
              <a:t>communicates between the </a:t>
            </a:r>
            <a:r>
              <a:rPr lang="en-IN" sz="2000" dirty="0" smtClean="0"/>
              <a:t>two, </a:t>
            </a:r>
            <a:r>
              <a:rPr lang="en-IN" sz="2000" dirty="0"/>
              <a:t>managing resources as efficiently as </a:t>
            </a:r>
            <a:r>
              <a:rPr lang="en-IN" sz="2000" dirty="0" smtClean="0"/>
              <a:t>possible</a:t>
            </a:r>
          </a:p>
          <a:p>
            <a:endParaRPr lang="en-IN" sz="2400" dirty="0" smtClean="0"/>
          </a:p>
          <a:p>
            <a:endParaRPr lang="en-IN" sz="2200" dirty="0" smtClean="0"/>
          </a:p>
          <a:p>
            <a:endParaRPr lang="en-IN" sz="2200" dirty="0" smtClean="0"/>
          </a:p>
          <a:p>
            <a:endParaRPr lang="en-IN" sz="2200" dirty="0" smtClean="0"/>
          </a:p>
        </p:txBody>
      </p:sp>
      <p:sp>
        <p:nvSpPr>
          <p:cNvPr id="4" name="Date Placeholder 3"/>
          <p:cNvSpPr>
            <a:spLocks noGrp="1"/>
          </p:cNvSpPr>
          <p:nvPr>
            <p:ph type="dt" sz="half" idx="10"/>
          </p:nvPr>
        </p:nvSpPr>
        <p:spPr/>
        <p:txBody>
          <a:bodyPr/>
          <a:lstStyle/>
          <a:p>
            <a:fld id="{C20673D9-540E-4607-BC09-3FD85F0A4DC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209</a:t>
            </a:fld>
            <a:endParaRPr lang="en-IN"/>
          </a:p>
        </p:txBody>
      </p:sp>
      <p:sp>
        <p:nvSpPr>
          <p:cNvPr id="7" name="Frame 6"/>
          <p:cNvSpPr/>
          <p:nvPr/>
        </p:nvSpPr>
        <p:spPr>
          <a:xfrm>
            <a:off x="539552" y="3645024"/>
            <a:ext cx="6984776" cy="43204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82198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778098"/>
          </a:xfrm>
        </p:spPr>
        <p:txBody>
          <a:bodyPr>
            <a:normAutofit fontScale="90000"/>
          </a:bodyPr>
          <a:lstStyle/>
          <a:p>
            <a:r>
              <a:rPr lang="en-IN" sz="2700" dirty="0"/>
              <a:t>How a program, using C compiler, is executed on a host machine </a:t>
            </a:r>
            <a:r>
              <a:rPr lang="en-IN" sz="2700" dirty="0" smtClean="0"/>
              <a:t>?</a:t>
            </a:r>
            <a:endParaRPr lang="en-IN" dirty="0"/>
          </a:p>
        </p:txBody>
      </p:sp>
      <p:sp>
        <p:nvSpPr>
          <p:cNvPr id="4" name="Date Placeholder 3"/>
          <p:cNvSpPr>
            <a:spLocks noGrp="1"/>
          </p:cNvSpPr>
          <p:nvPr>
            <p:ph type="dt" sz="half" idx="10"/>
          </p:nvPr>
        </p:nvSpPr>
        <p:spPr/>
        <p:txBody>
          <a:bodyPr/>
          <a:lstStyle/>
          <a:p>
            <a:fld id="{DB7BCA23-78BF-4C9E-9AE2-EB1960C4D00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a:t>
            </a:fld>
            <a:endParaRPr lang="en-IN"/>
          </a:p>
        </p:txBody>
      </p:sp>
      <p:pic>
        <p:nvPicPr>
          <p:cNvPr id="163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104" y="1639341"/>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21579" y="980728"/>
            <a:ext cx="5040560" cy="5509200"/>
          </a:xfrm>
          <a:prstGeom prst="rect">
            <a:avLst/>
          </a:prstGeom>
        </p:spPr>
        <p:txBody>
          <a:bodyPr wrap="square">
            <a:spAutoFit/>
          </a:bodyPr>
          <a:lstStyle/>
          <a:p>
            <a:pPr marL="285750" indent="-285750">
              <a:buFont typeface="Arial" panose="020B0604020202020204" pitchFamily="34" charset="0"/>
              <a:buChar char="•"/>
            </a:pPr>
            <a:r>
              <a:rPr lang="en-IN" sz="2200" dirty="0" smtClean="0"/>
              <a:t>User </a:t>
            </a:r>
            <a:r>
              <a:rPr lang="en-IN" sz="2200" dirty="0"/>
              <a:t>writes a program in C language (high-level language).</a:t>
            </a:r>
          </a:p>
          <a:p>
            <a:pPr marL="285750" indent="-285750">
              <a:buFont typeface="Arial" panose="020B0604020202020204" pitchFamily="34" charset="0"/>
              <a:buChar char="•"/>
            </a:pPr>
            <a:endParaRPr lang="en-IN" sz="2200" dirty="0" smtClean="0"/>
          </a:p>
          <a:p>
            <a:pPr marL="285750" indent="-285750">
              <a:buFont typeface="Arial" panose="020B0604020202020204" pitchFamily="34" charset="0"/>
              <a:buChar char="•"/>
            </a:pPr>
            <a:r>
              <a:rPr lang="en-IN" sz="2200" dirty="0" smtClean="0"/>
              <a:t>The </a:t>
            </a:r>
            <a:r>
              <a:rPr lang="en-IN" sz="2200" dirty="0"/>
              <a:t>C compiler, compiles the program and translates it to assembly </a:t>
            </a:r>
            <a:r>
              <a:rPr lang="en-IN" sz="2200" dirty="0" smtClean="0"/>
              <a:t>program.</a:t>
            </a:r>
          </a:p>
          <a:p>
            <a:pPr marL="285750" indent="-285750">
              <a:buFont typeface="Arial" panose="020B0604020202020204" pitchFamily="34" charset="0"/>
              <a:buChar char="•"/>
            </a:pPr>
            <a:endParaRPr lang="en-IN" sz="2200" dirty="0" smtClean="0"/>
          </a:p>
          <a:p>
            <a:pPr marL="285750" indent="-285750">
              <a:buFont typeface="Arial" panose="020B0604020202020204" pitchFamily="34" charset="0"/>
              <a:buChar char="•"/>
            </a:pPr>
            <a:r>
              <a:rPr lang="en-IN" sz="2200" dirty="0" smtClean="0"/>
              <a:t>An </a:t>
            </a:r>
            <a:r>
              <a:rPr lang="en-IN" sz="2200" dirty="0"/>
              <a:t>assembler then translates the assembly program into machine code (</a:t>
            </a:r>
            <a:r>
              <a:rPr lang="en-IN" sz="2200" dirty="0" smtClean="0"/>
              <a:t>object file).</a:t>
            </a:r>
            <a:endParaRPr lang="en-IN" sz="2200" dirty="0"/>
          </a:p>
          <a:p>
            <a:pPr marL="285750" indent="-285750">
              <a:buFont typeface="Arial" panose="020B0604020202020204" pitchFamily="34" charset="0"/>
              <a:buChar char="•"/>
            </a:pPr>
            <a:endParaRPr lang="en-IN" sz="2200" dirty="0" smtClean="0"/>
          </a:p>
          <a:p>
            <a:pPr marL="285750" indent="-285750">
              <a:buFont typeface="Arial" panose="020B0604020202020204" pitchFamily="34" charset="0"/>
              <a:buChar char="•"/>
            </a:pPr>
            <a:r>
              <a:rPr lang="en-IN" sz="2200" dirty="0" smtClean="0"/>
              <a:t>A </a:t>
            </a:r>
            <a:r>
              <a:rPr lang="en-IN" sz="2200" dirty="0"/>
              <a:t>linker tool is used to link all the parts of the program together for execution (executable machine code</a:t>
            </a:r>
            <a:r>
              <a:rPr lang="en-IN" sz="2200" dirty="0" smtClean="0"/>
              <a:t>).</a:t>
            </a:r>
          </a:p>
          <a:p>
            <a:pPr marL="285750" indent="-285750">
              <a:buFont typeface="Arial" panose="020B0604020202020204" pitchFamily="34" charset="0"/>
              <a:buChar char="•"/>
            </a:pPr>
            <a:endParaRPr lang="en-IN" sz="2200" dirty="0" smtClean="0"/>
          </a:p>
          <a:p>
            <a:pPr marL="285750" indent="-285750">
              <a:buFont typeface="Arial" panose="020B0604020202020204" pitchFamily="34" charset="0"/>
              <a:buChar char="•"/>
            </a:pPr>
            <a:r>
              <a:rPr lang="en-IN" sz="2200" dirty="0" smtClean="0"/>
              <a:t>A </a:t>
            </a:r>
            <a:r>
              <a:rPr lang="en-IN" sz="2200" dirty="0"/>
              <a:t>loader loads all of them into memory and then the program is executed.</a:t>
            </a:r>
          </a:p>
        </p:txBody>
      </p:sp>
    </p:spTree>
    <p:extLst>
      <p:ext uri="{BB962C8B-B14F-4D97-AF65-F5344CB8AC3E}">
        <p14:creationId xmlns:p14="http://schemas.microsoft.com/office/powerpoint/2010/main" val="276987370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a:xfrm>
            <a:off x="457200" y="1124744"/>
            <a:ext cx="8229600" cy="5001419"/>
          </a:xfrm>
        </p:spPr>
        <p:txBody>
          <a:bodyPr>
            <a:normAutofit/>
          </a:bodyPr>
          <a:lstStyle/>
          <a:p>
            <a:r>
              <a:rPr lang="en-IN" sz="2800" dirty="0" smtClean="0"/>
              <a:t>The </a:t>
            </a:r>
            <a:r>
              <a:rPr lang="en-IN" sz="2800" dirty="0"/>
              <a:t>kernel is so named because</a:t>
            </a:r>
            <a:r>
              <a:rPr lang="en-IN" sz="2800" dirty="0" smtClean="0"/>
              <a:t>—</a:t>
            </a:r>
          </a:p>
          <a:p>
            <a:pPr lvl="1"/>
            <a:r>
              <a:rPr lang="en-IN" sz="2400" b="1" dirty="0" smtClean="0"/>
              <a:t>like </a:t>
            </a:r>
            <a:r>
              <a:rPr lang="en-IN" sz="2400" b="1" dirty="0"/>
              <a:t>a seed inside a hard </a:t>
            </a:r>
            <a:r>
              <a:rPr lang="en-IN" sz="2400" b="1" dirty="0" smtClean="0"/>
              <a:t>shell</a:t>
            </a:r>
          </a:p>
          <a:p>
            <a:pPr lvl="1"/>
            <a:r>
              <a:rPr lang="en-IN" sz="2400" dirty="0" smtClean="0"/>
              <a:t>it </a:t>
            </a:r>
            <a:r>
              <a:rPr lang="en-IN" sz="2400" dirty="0"/>
              <a:t>exists within the OS and </a:t>
            </a:r>
            <a:endParaRPr lang="en-IN" sz="2400" dirty="0" smtClean="0"/>
          </a:p>
          <a:p>
            <a:pPr lvl="1"/>
            <a:r>
              <a:rPr lang="en-IN" sz="2400" dirty="0" smtClean="0"/>
              <a:t>controls </a:t>
            </a:r>
            <a:r>
              <a:rPr lang="en-IN" sz="2400" b="1" dirty="0"/>
              <a:t>all the major functions </a:t>
            </a:r>
            <a:r>
              <a:rPr lang="en-IN" sz="2400" dirty="0"/>
              <a:t>of the hardware</a:t>
            </a:r>
          </a:p>
          <a:p>
            <a:endParaRPr lang="en-IN" sz="2800" dirty="0" smtClean="0"/>
          </a:p>
          <a:p>
            <a:endParaRPr lang="en-IN" sz="2800" dirty="0" smtClean="0"/>
          </a:p>
          <a:p>
            <a:endParaRPr lang="en-IN" sz="2200" dirty="0" smtClean="0"/>
          </a:p>
        </p:txBody>
      </p:sp>
      <p:sp>
        <p:nvSpPr>
          <p:cNvPr id="4" name="Date Placeholder 3"/>
          <p:cNvSpPr>
            <a:spLocks noGrp="1"/>
          </p:cNvSpPr>
          <p:nvPr>
            <p:ph type="dt" sz="half" idx="10"/>
          </p:nvPr>
        </p:nvSpPr>
        <p:spPr/>
        <p:txBody>
          <a:bodyPr/>
          <a:lstStyle/>
          <a:p>
            <a:fld id="{8C95EE62-67CA-41D6-A3FC-5C4D6FF5809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210</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429000"/>
            <a:ext cx="4968552"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045844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r>
              <a:rPr lang="en-IN" sz="2400" dirty="0" smtClean="0"/>
              <a:t>We </a:t>
            </a:r>
            <a:r>
              <a:rPr lang="en-IN" sz="2400" dirty="0"/>
              <a:t>need much more than this kernel </a:t>
            </a:r>
            <a:endParaRPr lang="en-IN" sz="2400" dirty="0" smtClean="0"/>
          </a:p>
          <a:p>
            <a:pPr lvl="1"/>
            <a:r>
              <a:rPr lang="en-IN" sz="2000" dirty="0" smtClean="0"/>
              <a:t>to </a:t>
            </a:r>
            <a:r>
              <a:rPr lang="en-IN" sz="2000" dirty="0"/>
              <a:t>produce a full operating system.</a:t>
            </a:r>
          </a:p>
          <a:p>
            <a:endParaRPr lang="en-IN" sz="2400" dirty="0" smtClean="0"/>
          </a:p>
          <a:p>
            <a:r>
              <a:rPr lang="en-IN" sz="2400" dirty="0" smtClean="0"/>
              <a:t>The </a:t>
            </a:r>
            <a:r>
              <a:rPr lang="en-IN" sz="2400" dirty="0"/>
              <a:t>Linux kernel </a:t>
            </a:r>
            <a:endParaRPr lang="en-IN" sz="2400" dirty="0" smtClean="0"/>
          </a:p>
          <a:p>
            <a:pPr lvl="1"/>
            <a:r>
              <a:rPr lang="en-IN" sz="2000" b="1" dirty="0" smtClean="0"/>
              <a:t>forms </a:t>
            </a:r>
            <a:r>
              <a:rPr lang="en-IN" sz="2000" b="1" dirty="0"/>
              <a:t>the core of the Linux project, but </a:t>
            </a:r>
            <a:endParaRPr lang="en-IN" sz="2000" b="1" dirty="0" smtClean="0"/>
          </a:p>
          <a:p>
            <a:pPr lvl="1"/>
            <a:r>
              <a:rPr lang="en-IN" sz="2000" b="1" dirty="0" smtClean="0"/>
              <a:t>other components </a:t>
            </a:r>
            <a:r>
              <a:rPr lang="en-IN" sz="2000" b="1" dirty="0"/>
              <a:t>make up the complete Linux operating </a:t>
            </a:r>
            <a:r>
              <a:rPr lang="en-IN" sz="2000" b="1" dirty="0" smtClean="0"/>
              <a:t>system</a:t>
            </a:r>
          </a:p>
          <a:p>
            <a:endParaRPr lang="en-IN" sz="2400" dirty="0"/>
          </a:p>
        </p:txBody>
      </p:sp>
      <p:sp>
        <p:nvSpPr>
          <p:cNvPr id="4" name="Date Placeholder 3"/>
          <p:cNvSpPr>
            <a:spLocks noGrp="1"/>
          </p:cNvSpPr>
          <p:nvPr>
            <p:ph type="dt" sz="half" idx="10"/>
          </p:nvPr>
        </p:nvSpPr>
        <p:spPr/>
        <p:txBody>
          <a:bodyPr/>
          <a:lstStyle/>
          <a:p>
            <a:fld id="{D7D452DD-1191-40B9-AE9E-C1CF3F17AA5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211</a:t>
            </a:fld>
            <a:endParaRPr lang="en-IN"/>
          </a:p>
        </p:txBody>
      </p:sp>
      <p:sp>
        <p:nvSpPr>
          <p:cNvPr id="7" name="Frame 6"/>
          <p:cNvSpPr/>
          <p:nvPr/>
        </p:nvSpPr>
        <p:spPr>
          <a:xfrm>
            <a:off x="107504" y="2348880"/>
            <a:ext cx="8712968" cy="17281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7548331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r>
              <a:rPr lang="en-IN" sz="2400" b="1" dirty="0" smtClean="0"/>
              <a:t>Linux </a:t>
            </a:r>
            <a:r>
              <a:rPr lang="en-IN" sz="2400" b="1" dirty="0"/>
              <a:t>kernel </a:t>
            </a:r>
            <a:r>
              <a:rPr lang="en-IN" sz="2400" dirty="0"/>
              <a:t>is composed </a:t>
            </a:r>
            <a:endParaRPr lang="en-IN" sz="2400" dirty="0" smtClean="0"/>
          </a:p>
          <a:p>
            <a:pPr lvl="1"/>
            <a:r>
              <a:rPr lang="en-IN" sz="2400" b="1" dirty="0" smtClean="0"/>
              <a:t>entirely </a:t>
            </a:r>
            <a:r>
              <a:rPr lang="en-IN" sz="2400" b="1" dirty="0"/>
              <a:t>of code written from scratch</a:t>
            </a:r>
            <a:r>
              <a:rPr lang="en-IN" sz="2400" dirty="0"/>
              <a:t> specifically for the  Linux project, </a:t>
            </a:r>
            <a:endParaRPr lang="en-IN" sz="2400" dirty="0" smtClean="0"/>
          </a:p>
          <a:p>
            <a:endParaRPr lang="en-IN" sz="2400" dirty="0" smtClean="0"/>
          </a:p>
          <a:p>
            <a:r>
              <a:rPr lang="en-IN" sz="2400" dirty="0"/>
              <a:t>Whereas the </a:t>
            </a:r>
            <a:r>
              <a:rPr lang="en-IN" sz="2400" b="1" dirty="0" smtClean="0"/>
              <a:t>Linux </a:t>
            </a:r>
            <a:r>
              <a:rPr lang="en-IN" sz="2400" b="1" dirty="0"/>
              <a:t>system</a:t>
            </a:r>
            <a:r>
              <a:rPr lang="en-IN" sz="2400" dirty="0"/>
              <a:t> includes </a:t>
            </a:r>
            <a:endParaRPr lang="en-IN" sz="2400" dirty="0" smtClean="0"/>
          </a:p>
          <a:p>
            <a:pPr lvl="1"/>
            <a:r>
              <a:rPr lang="en-IN" sz="2400" dirty="0" smtClean="0"/>
              <a:t>a </a:t>
            </a:r>
            <a:r>
              <a:rPr lang="en-IN" sz="2400" dirty="0"/>
              <a:t>multitude of components some written from </a:t>
            </a:r>
            <a:r>
              <a:rPr lang="en-IN" sz="2400" b="1" dirty="0"/>
              <a:t>scratch </a:t>
            </a:r>
            <a:endParaRPr lang="en-IN" sz="2400" b="1" dirty="0" smtClean="0"/>
          </a:p>
          <a:p>
            <a:pPr lvl="1"/>
            <a:r>
              <a:rPr lang="en-IN" sz="2400" b="1" dirty="0" smtClean="0"/>
              <a:t>other </a:t>
            </a:r>
            <a:r>
              <a:rPr lang="en-IN" sz="2400" b="1" dirty="0"/>
              <a:t>borrowed </a:t>
            </a:r>
            <a:r>
              <a:rPr lang="en-IN" sz="2400" dirty="0"/>
              <a:t>from other development projects and </a:t>
            </a:r>
            <a:endParaRPr lang="en-IN" sz="2400" dirty="0" smtClean="0"/>
          </a:p>
          <a:p>
            <a:pPr lvl="1"/>
            <a:r>
              <a:rPr lang="en-IN" sz="2400" dirty="0" smtClean="0"/>
              <a:t>others </a:t>
            </a:r>
            <a:r>
              <a:rPr lang="en-IN" sz="2400" dirty="0"/>
              <a:t>created in </a:t>
            </a:r>
            <a:r>
              <a:rPr lang="en-IN" sz="2400" b="1" dirty="0"/>
              <a:t>collaboration with other teams.</a:t>
            </a:r>
          </a:p>
          <a:p>
            <a:endParaRPr lang="en-IN" sz="2400" dirty="0" smtClean="0"/>
          </a:p>
          <a:p>
            <a:endParaRPr lang="en-IN" sz="2400" dirty="0" smtClean="0"/>
          </a:p>
        </p:txBody>
      </p:sp>
      <p:sp>
        <p:nvSpPr>
          <p:cNvPr id="4" name="Date Placeholder 3"/>
          <p:cNvSpPr>
            <a:spLocks noGrp="1"/>
          </p:cNvSpPr>
          <p:nvPr>
            <p:ph type="dt" sz="half" idx="10"/>
          </p:nvPr>
        </p:nvSpPr>
        <p:spPr/>
        <p:txBody>
          <a:bodyPr/>
          <a:lstStyle/>
          <a:p>
            <a:fld id="{D4B3C7B9-A5CB-48A4-948F-0B910127F04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212</a:t>
            </a:fld>
            <a:endParaRPr lang="en-IN"/>
          </a:p>
        </p:txBody>
      </p:sp>
    </p:spTree>
    <p:extLst>
      <p:ext uri="{BB962C8B-B14F-4D97-AF65-F5344CB8AC3E}">
        <p14:creationId xmlns:p14="http://schemas.microsoft.com/office/powerpoint/2010/main" val="375624328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562074"/>
          </a:xfrm>
        </p:spPr>
        <p:txBody>
          <a:bodyPr>
            <a:normAutofit fontScale="90000"/>
          </a:bodyPr>
          <a:lstStyle/>
          <a:p>
            <a:r>
              <a:rPr lang="en-IN" dirty="0" smtClean="0"/>
              <a:t>Linux Kernel</a:t>
            </a:r>
            <a:endParaRPr lang="en-IN" dirty="0"/>
          </a:p>
        </p:txBody>
      </p:sp>
      <p:sp>
        <p:nvSpPr>
          <p:cNvPr id="3" name="Content Placeholder 2"/>
          <p:cNvSpPr>
            <a:spLocks noGrp="1"/>
          </p:cNvSpPr>
          <p:nvPr>
            <p:ph idx="1"/>
          </p:nvPr>
        </p:nvSpPr>
        <p:spPr>
          <a:xfrm>
            <a:off x="457200" y="692696"/>
            <a:ext cx="5770984" cy="5433467"/>
          </a:xfrm>
        </p:spPr>
        <p:txBody>
          <a:bodyPr>
            <a:normAutofit lnSpcReduction="10000"/>
          </a:bodyPr>
          <a:lstStyle/>
          <a:p>
            <a:r>
              <a:rPr lang="en-IN" sz="2400" dirty="0" smtClean="0"/>
              <a:t>The </a:t>
            </a:r>
            <a:r>
              <a:rPr lang="en-IN" sz="2400" dirty="0"/>
              <a:t>kernel, if implemented properly, </a:t>
            </a:r>
            <a:endParaRPr lang="en-IN" sz="2400" dirty="0" smtClean="0"/>
          </a:p>
          <a:p>
            <a:pPr lvl="1"/>
            <a:r>
              <a:rPr lang="en-IN" sz="2400" b="1" dirty="0" smtClean="0"/>
              <a:t>is </a:t>
            </a:r>
            <a:r>
              <a:rPr lang="en-IN" sz="2400" b="1" dirty="0"/>
              <a:t>invisible to the user, </a:t>
            </a:r>
            <a:endParaRPr lang="en-IN" sz="2400" b="1" dirty="0" smtClean="0"/>
          </a:p>
          <a:p>
            <a:pPr lvl="1"/>
            <a:r>
              <a:rPr lang="en-IN" sz="2400" b="1" dirty="0" smtClean="0"/>
              <a:t>working </a:t>
            </a:r>
            <a:r>
              <a:rPr lang="en-IN" sz="2400" b="1" dirty="0"/>
              <a:t>in its own little world known as kernel space, </a:t>
            </a:r>
            <a:endParaRPr lang="en-IN" sz="2400" b="1" dirty="0" smtClean="0"/>
          </a:p>
          <a:p>
            <a:pPr lvl="1"/>
            <a:r>
              <a:rPr lang="en-IN" sz="2400" dirty="0" smtClean="0"/>
              <a:t>where </a:t>
            </a:r>
            <a:r>
              <a:rPr lang="en-IN" sz="2400" dirty="0"/>
              <a:t>it allocates memory and </a:t>
            </a:r>
            <a:endParaRPr lang="en-IN" sz="2400" dirty="0" smtClean="0"/>
          </a:p>
          <a:p>
            <a:pPr lvl="1"/>
            <a:r>
              <a:rPr lang="en-IN" sz="2400" dirty="0" smtClean="0"/>
              <a:t>keeps </a:t>
            </a:r>
            <a:r>
              <a:rPr lang="en-IN" sz="2400" dirty="0"/>
              <a:t>track of where everything is stored. </a:t>
            </a:r>
            <a:endParaRPr lang="en-IN" sz="2400" dirty="0" smtClean="0"/>
          </a:p>
          <a:p>
            <a:endParaRPr lang="en-IN" sz="2400" dirty="0"/>
          </a:p>
          <a:p>
            <a:r>
              <a:rPr lang="en-IN" sz="2400" b="1" dirty="0" smtClean="0"/>
              <a:t>What </a:t>
            </a:r>
            <a:r>
              <a:rPr lang="en-IN" sz="2400" b="1" dirty="0"/>
              <a:t>the user sees—like web browsers and files—are known as the user space. </a:t>
            </a:r>
            <a:endParaRPr lang="en-IN" sz="2400" b="1" dirty="0" smtClean="0"/>
          </a:p>
          <a:p>
            <a:endParaRPr lang="en-IN" sz="2400" dirty="0" smtClean="0"/>
          </a:p>
          <a:p>
            <a:r>
              <a:rPr lang="en-IN" sz="2400" b="1" dirty="0" smtClean="0"/>
              <a:t>These </a:t>
            </a:r>
            <a:r>
              <a:rPr lang="en-IN" sz="2400" b="1" dirty="0"/>
              <a:t>applications interact with the kernel </a:t>
            </a:r>
            <a:endParaRPr lang="en-IN" sz="2400" b="1" dirty="0" smtClean="0"/>
          </a:p>
          <a:p>
            <a:pPr lvl="1"/>
            <a:r>
              <a:rPr lang="en-IN" sz="2400" b="1" dirty="0" smtClean="0"/>
              <a:t>through </a:t>
            </a:r>
            <a:r>
              <a:rPr lang="en-IN" sz="2400" b="1" dirty="0"/>
              <a:t>a system call interface (SCI).</a:t>
            </a:r>
          </a:p>
          <a:p>
            <a:endParaRPr lang="en-IN" sz="2200" b="1" dirty="0" smtClean="0"/>
          </a:p>
          <a:p>
            <a:endParaRPr lang="en-IN" dirty="0"/>
          </a:p>
        </p:txBody>
      </p:sp>
      <p:sp>
        <p:nvSpPr>
          <p:cNvPr id="4" name="Date Placeholder 3"/>
          <p:cNvSpPr>
            <a:spLocks noGrp="1"/>
          </p:cNvSpPr>
          <p:nvPr>
            <p:ph type="dt" sz="half" idx="10"/>
          </p:nvPr>
        </p:nvSpPr>
        <p:spPr/>
        <p:txBody>
          <a:bodyPr/>
          <a:lstStyle/>
          <a:p>
            <a:fld id="{F86C96AA-197B-4A3D-870D-C554B081CAB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213</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smtClean="0"/>
              <a:t>Courtesy: https</a:t>
            </a:r>
            <a:r>
              <a:rPr lang="en-IN" dirty="0"/>
              <a:t>://www.redhat.com/en/topics/linux/what-is-the-linux-kernel</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83598"/>
            <a:ext cx="2861374" cy="327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58016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Where the kernel fits within the OS?</a:t>
            </a:r>
          </a:p>
        </p:txBody>
      </p:sp>
      <p:sp>
        <p:nvSpPr>
          <p:cNvPr id="3" name="Content Placeholder 2"/>
          <p:cNvSpPr>
            <a:spLocks noGrp="1"/>
          </p:cNvSpPr>
          <p:nvPr>
            <p:ph idx="1"/>
          </p:nvPr>
        </p:nvSpPr>
        <p:spPr>
          <a:xfrm>
            <a:off x="107504" y="1268760"/>
            <a:ext cx="5760640" cy="4857403"/>
          </a:xfrm>
        </p:spPr>
        <p:txBody>
          <a:bodyPr>
            <a:normAutofit fontScale="92500" lnSpcReduction="10000"/>
          </a:bodyPr>
          <a:lstStyle/>
          <a:p>
            <a:pPr marL="0" indent="0">
              <a:buNone/>
            </a:pPr>
            <a:r>
              <a:rPr lang="en-IN" sz="2200" dirty="0" smtClean="0"/>
              <a:t>To </a:t>
            </a:r>
            <a:r>
              <a:rPr lang="en-IN" sz="2200" dirty="0"/>
              <a:t>put the kernel in context, you can think of a Linux machine as having 3 layers:</a:t>
            </a:r>
          </a:p>
          <a:p>
            <a:endParaRPr lang="en-IN" sz="2200" dirty="0"/>
          </a:p>
          <a:p>
            <a:r>
              <a:rPr lang="en-IN" sz="2200" dirty="0" smtClean="0"/>
              <a:t>The hardware</a:t>
            </a:r>
            <a:endParaRPr lang="en-IN" sz="2200" dirty="0"/>
          </a:p>
          <a:p>
            <a:endParaRPr lang="en-IN" sz="2200" dirty="0" smtClean="0"/>
          </a:p>
          <a:p>
            <a:r>
              <a:rPr lang="en-IN" sz="2200" dirty="0" smtClean="0"/>
              <a:t>The </a:t>
            </a:r>
            <a:r>
              <a:rPr lang="en-IN" sz="2200" dirty="0"/>
              <a:t>Linux kernel: The core of the OS. (See? It’s right in the middle.) It’s software residing in memory that tells the CPU what to do.</a:t>
            </a:r>
          </a:p>
          <a:p>
            <a:endParaRPr lang="en-IN" sz="2200" dirty="0" smtClean="0"/>
          </a:p>
          <a:p>
            <a:r>
              <a:rPr lang="en-IN" sz="2200" dirty="0" smtClean="0"/>
              <a:t>User </a:t>
            </a:r>
            <a:r>
              <a:rPr lang="en-IN" sz="2200" dirty="0"/>
              <a:t>processes: These are the running programs that the kernel manages. </a:t>
            </a:r>
            <a:endParaRPr lang="en-IN" sz="2200" dirty="0" smtClean="0"/>
          </a:p>
          <a:p>
            <a:pPr lvl="1"/>
            <a:r>
              <a:rPr lang="en-IN" sz="1800" dirty="0" smtClean="0"/>
              <a:t>User </a:t>
            </a:r>
            <a:r>
              <a:rPr lang="en-IN" sz="1800" dirty="0"/>
              <a:t>processes are what collectively make up user space. </a:t>
            </a:r>
            <a:endParaRPr lang="en-IN" sz="1800" dirty="0" smtClean="0"/>
          </a:p>
          <a:p>
            <a:pPr lvl="1"/>
            <a:r>
              <a:rPr lang="en-IN" sz="1800" dirty="0" smtClean="0"/>
              <a:t>The </a:t>
            </a:r>
            <a:r>
              <a:rPr lang="en-IN" sz="1800" dirty="0"/>
              <a:t>kernel also allows these processes and servers to communicate with each other (known as inter-process communication, or IPC).</a:t>
            </a:r>
            <a:endParaRPr lang="en-IN" dirty="0"/>
          </a:p>
        </p:txBody>
      </p:sp>
      <p:sp>
        <p:nvSpPr>
          <p:cNvPr id="4" name="Date Placeholder 3"/>
          <p:cNvSpPr>
            <a:spLocks noGrp="1"/>
          </p:cNvSpPr>
          <p:nvPr>
            <p:ph type="dt" sz="half" idx="10"/>
          </p:nvPr>
        </p:nvSpPr>
        <p:spPr/>
        <p:txBody>
          <a:bodyPr/>
          <a:lstStyle/>
          <a:p>
            <a:fld id="{0DDCC309-0693-4E7B-AA3B-18C2F0104E3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214</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smtClean="0"/>
              <a:t>Courtesy: https</a:t>
            </a:r>
            <a:r>
              <a:rPr lang="en-IN" dirty="0"/>
              <a:t>://www.redhat.com/en/topics/linux/what-is-the-linux-kernel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412776"/>
            <a:ext cx="298782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19845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marL="0" indent="0">
              <a:buNone/>
            </a:pPr>
            <a:r>
              <a:rPr lang="en-IN" sz="2000" dirty="0"/>
              <a:t>The </a:t>
            </a:r>
            <a:r>
              <a:rPr lang="en-IN" sz="2000" b="1" dirty="0"/>
              <a:t>Core Subsystems</a:t>
            </a:r>
            <a:r>
              <a:rPr lang="en-IN" sz="2000" dirty="0"/>
              <a:t> of the </a:t>
            </a:r>
            <a:r>
              <a:rPr lang="en-IN" sz="2000" b="1" dirty="0"/>
              <a:t>Linux Kernel</a:t>
            </a:r>
            <a:r>
              <a:rPr lang="en-IN" sz="2000" dirty="0"/>
              <a:t> are as follows:</a:t>
            </a:r>
          </a:p>
          <a:p>
            <a:r>
              <a:rPr lang="en-IN" sz="2000" dirty="0" smtClean="0"/>
              <a:t>The </a:t>
            </a:r>
            <a:r>
              <a:rPr lang="en-IN" sz="2000" dirty="0"/>
              <a:t>Process Scheduler/ Process management</a:t>
            </a:r>
          </a:p>
          <a:p>
            <a:r>
              <a:rPr lang="en-IN" sz="2000" dirty="0"/>
              <a:t>The Memory Management Unit (MMU)</a:t>
            </a:r>
          </a:p>
          <a:p>
            <a:r>
              <a:rPr lang="en-IN" sz="2000" dirty="0"/>
              <a:t>The Virtual File System (VFS) /File management</a:t>
            </a:r>
          </a:p>
          <a:p>
            <a:r>
              <a:rPr lang="en-IN" sz="2000" dirty="0" smtClean="0"/>
              <a:t>The </a:t>
            </a:r>
            <a:r>
              <a:rPr lang="en-IN" sz="2000" dirty="0"/>
              <a:t>Networking Unit </a:t>
            </a:r>
          </a:p>
          <a:p>
            <a:r>
              <a:rPr lang="en-IN" sz="2000" dirty="0"/>
              <a:t>Inter-Process Communication Unit </a:t>
            </a:r>
            <a:endParaRPr lang="en-IN" sz="2000" dirty="0" smtClean="0"/>
          </a:p>
          <a:p>
            <a:r>
              <a:rPr lang="en-IN" sz="2000" dirty="0"/>
              <a:t>Device </a:t>
            </a:r>
            <a:r>
              <a:rPr lang="en-IN" sz="2000" dirty="0" smtClean="0"/>
              <a:t>management/</a:t>
            </a:r>
            <a:r>
              <a:rPr lang="en-IN" sz="2000" dirty="0"/>
              <a:t> I/O management</a:t>
            </a:r>
          </a:p>
          <a:p>
            <a:endParaRPr lang="en-IN" dirty="0"/>
          </a:p>
        </p:txBody>
      </p:sp>
      <p:sp>
        <p:nvSpPr>
          <p:cNvPr id="4" name="Date Placeholder 3"/>
          <p:cNvSpPr>
            <a:spLocks noGrp="1"/>
          </p:cNvSpPr>
          <p:nvPr>
            <p:ph type="dt" sz="half" idx="10"/>
          </p:nvPr>
        </p:nvSpPr>
        <p:spPr/>
        <p:txBody>
          <a:bodyPr/>
          <a:lstStyle/>
          <a:p>
            <a:fld id="{4CFB72F9-18B5-46E8-BF64-DFA3513BDAF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215</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01008"/>
            <a:ext cx="741682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t>Linux Kernel</a:t>
            </a:r>
            <a:endParaRPr lang="en-IN" dirty="0"/>
          </a:p>
        </p:txBody>
      </p:sp>
    </p:spTree>
    <p:extLst>
      <p:ext uri="{BB962C8B-B14F-4D97-AF65-F5344CB8AC3E}">
        <p14:creationId xmlns:p14="http://schemas.microsoft.com/office/powerpoint/2010/main" val="132639771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3CBC92C8-F41F-44B3-BBBE-30A370983E3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216</a:t>
            </a:fld>
            <a:endParaRPr lang="en-IN"/>
          </a:p>
        </p:txBody>
      </p:sp>
      <p:pic>
        <p:nvPicPr>
          <p:cNvPr id="3074" name="Picture 2" descr="What Is Kernel?&#10;●&#10;central module of an operating system (OS)&#10;●&#10;the part of the operating system that loads first, and it r..."/>
          <p:cNvPicPr>
            <a:picLocks noChangeAspect="1" noChangeArrowheads="1"/>
          </p:cNvPicPr>
          <p:nvPr/>
        </p:nvPicPr>
        <p:blipFill rotWithShape="1">
          <a:blip r:embed="rId2">
            <a:extLst>
              <a:ext uri="{28A0092B-C50C-407E-A947-70E740481C1C}">
                <a14:useLocalDpi xmlns:a14="http://schemas.microsoft.com/office/drawing/2010/main" val="0"/>
              </a:ext>
            </a:extLst>
          </a:blip>
          <a:srcRect l="4306" r="2676" b="8651"/>
          <a:stretch/>
        </p:blipFill>
        <p:spPr bwMode="auto">
          <a:xfrm>
            <a:off x="467544" y="188640"/>
            <a:ext cx="8208912" cy="60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9165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692696"/>
            <a:ext cx="8229600" cy="4525963"/>
          </a:xfrm>
        </p:spPr>
        <p:txBody>
          <a:bodyPr>
            <a:normAutofit/>
          </a:bodyPr>
          <a:lstStyle/>
          <a:p>
            <a:r>
              <a:rPr lang="en-IN" sz="2400" dirty="0" smtClean="0"/>
              <a:t>It </a:t>
            </a:r>
            <a:r>
              <a:rPr lang="en-IN" sz="2400" dirty="0"/>
              <a:t>is often mistaken that </a:t>
            </a:r>
            <a:r>
              <a:rPr lang="en-IN" sz="2400" b="1" dirty="0"/>
              <a:t>Linus Torvalds has developed Linux OS, </a:t>
            </a:r>
            <a:endParaRPr lang="en-IN" sz="2400" b="1" dirty="0" smtClean="0"/>
          </a:p>
          <a:p>
            <a:pPr lvl="1"/>
            <a:r>
              <a:rPr lang="en-IN" sz="2000" b="1" dirty="0" smtClean="0"/>
              <a:t>but </a:t>
            </a:r>
            <a:r>
              <a:rPr lang="en-IN" sz="2000" b="1" dirty="0"/>
              <a:t>actually he is only responsible for development of Linux kernel</a:t>
            </a:r>
            <a:r>
              <a:rPr lang="en-IN" sz="2000" b="1" dirty="0" smtClean="0"/>
              <a:t>.</a:t>
            </a:r>
          </a:p>
          <a:p>
            <a:endParaRPr lang="en-IN" sz="2400" dirty="0"/>
          </a:p>
          <a:p>
            <a:r>
              <a:rPr lang="en-IN" sz="2400" dirty="0"/>
              <a:t> </a:t>
            </a:r>
            <a:r>
              <a:rPr lang="en-IN" sz="2400" b="1" dirty="0" smtClean="0"/>
              <a:t>Complete </a:t>
            </a:r>
            <a:r>
              <a:rPr lang="en-IN" sz="2400" b="1" dirty="0"/>
              <a:t>Linux system = Kernel + GNU system utilities and libraries + other management scripts + installation scripts</a:t>
            </a:r>
            <a:r>
              <a:rPr lang="en-IN" sz="2400" dirty="0"/>
              <a:t>.</a:t>
            </a:r>
          </a:p>
        </p:txBody>
      </p:sp>
      <p:sp>
        <p:nvSpPr>
          <p:cNvPr id="4" name="Date Placeholder 3"/>
          <p:cNvSpPr>
            <a:spLocks noGrp="1"/>
          </p:cNvSpPr>
          <p:nvPr>
            <p:ph type="dt" sz="half" idx="10"/>
          </p:nvPr>
        </p:nvSpPr>
        <p:spPr/>
        <p:txBody>
          <a:bodyPr/>
          <a:lstStyle/>
          <a:p>
            <a:fld id="{5EDC4E99-10CD-4EF2-82E1-C16409E4C56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217</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t>Linux Kernel</a:t>
            </a:r>
            <a:endParaRPr lang="en-IN"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1297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658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t>
            </a:r>
            <a:r>
              <a:rPr lang="en-IN" b="1" dirty="0" smtClean="0"/>
              <a:t>Shell?</a:t>
            </a:r>
            <a:endParaRPr lang="en-IN" dirty="0"/>
          </a:p>
        </p:txBody>
      </p:sp>
      <p:sp>
        <p:nvSpPr>
          <p:cNvPr id="3" name="Content Placeholder 2"/>
          <p:cNvSpPr>
            <a:spLocks noGrp="1"/>
          </p:cNvSpPr>
          <p:nvPr>
            <p:ph idx="1"/>
          </p:nvPr>
        </p:nvSpPr>
        <p:spPr/>
        <p:txBody>
          <a:bodyPr>
            <a:normAutofit/>
          </a:bodyPr>
          <a:lstStyle/>
          <a:p>
            <a:r>
              <a:rPr lang="en-IN" sz="2400" dirty="0"/>
              <a:t>A shell is special user program which provide an interface to user to use operating system services. </a:t>
            </a:r>
            <a:endParaRPr lang="en-IN" sz="2400" dirty="0" smtClean="0"/>
          </a:p>
          <a:p>
            <a:endParaRPr lang="en-IN" sz="2400" dirty="0" smtClean="0"/>
          </a:p>
          <a:p>
            <a:pPr lvl="1"/>
            <a:r>
              <a:rPr lang="en-IN" sz="2400" dirty="0" smtClean="0"/>
              <a:t>Shell </a:t>
            </a:r>
            <a:r>
              <a:rPr lang="en-IN" sz="2400" dirty="0"/>
              <a:t>accept </a:t>
            </a:r>
            <a:r>
              <a:rPr lang="en-IN" sz="2400" b="1" u="sng" dirty="0"/>
              <a:t>human readable commands</a:t>
            </a:r>
            <a:r>
              <a:rPr lang="en-IN" sz="2400" dirty="0"/>
              <a:t> from user and </a:t>
            </a:r>
            <a:r>
              <a:rPr lang="en-IN" sz="2400" b="1" u="sng" dirty="0"/>
              <a:t>convert them into something which kernel can understand</a:t>
            </a:r>
            <a:r>
              <a:rPr lang="en-IN" sz="2400" b="1" u="sng" dirty="0" smtClean="0"/>
              <a:t>.</a:t>
            </a:r>
          </a:p>
          <a:p>
            <a:pPr lvl="1"/>
            <a:endParaRPr lang="en-IN" sz="2400" b="1" u="sng" dirty="0" smtClean="0"/>
          </a:p>
        </p:txBody>
      </p:sp>
      <p:sp>
        <p:nvSpPr>
          <p:cNvPr id="4" name="Date Placeholder 3"/>
          <p:cNvSpPr>
            <a:spLocks noGrp="1"/>
          </p:cNvSpPr>
          <p:nvPr>
            <p:ph type="dt" sz="half" idx="10"/>
          </p:nvPr>
        </p:nvSpPr>
        <p:spPr/>
        <p:txBody>
          <a:bodyPr/>
          <a:lstStyle/>
          <a:p>
            <a:fld id="{4CD124DD-EA6D-45AF-8569-DC88043F222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218</a:t>
            </a:fld>
            <a:endParaRPr lang="en-IN"/>
          </a:p>
        </p:txBody>
      </p:sp>
    </p:spTree>
    <p:extLst>
      <p:ext uri="{BB962C8B-B14F-4D97-AF65-F5344CB8AC3E}">
        <p14:creationId xmlns:p14="http://schemas.microsoft.com/office/powerpoint/2010/main" val="33502755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t>
            </a:r>
            <a:r>
              <a:rPr lang="en-IN" b="1" dirty="0" smtClean="0"/>
              <a:t>Shell?</a:t>
            </a:r>
            <a:endParaRPr lang="en-IN" dirty="0"/>
          </a:p>
        </p:txBody>
      </p:sp>
      <p:sp>
        <p:nvSpPr>
          <p:cNvPr id="3" name="Content Placeholder 2"/>
          <p:cNvSpPr>
            <a:spLocks noGrp="1"/>
          </p:cNvSpPr>
          <p:nvPr>
            <p:ph idx="1"/>
          </p:nvPr>
        </p:nvSpPr>
        <p:spPr/>
        <p:txBody>
          <a:bodyPr>
            <a:normAutofit/>
          </a:bodyPr>
          <a:lstStyle/>
          <a:p>
            <a:pPr lvl="1"/>
            <a:r>
              <a:rPr lang="en-IN" sz="2400" dirty="0" smtClean="0"/>
              <a:t>It </a:t>
            </a:r>
            <a:r>
              <a:rPr lang="en-IN" sz="2400" dirty="0"/>
              <a:t>is a </a:t>
            </a:r>
            <a:r>
              <a:rPr lang="en-IN" sz="2400" b="1" u="sng" dirty="0"/>
              <a:t>command language interpreter </a:t>
            </a:r>
            <a:r>
              <a:rPr lang="en-IN" sz="2400" dirty="0"/>
              <a:t>that execute commands read from input devices such as keyboards or from files. </a:t>
            </a:r>
          </a:p>
          <a:p>
            <a:pPr lvl="1"/>
            <a:endParaRPr lang="en-IN" sz="2400" dirty="0" smtClean="0"/>
          </a:p>
          <a:p>
            <a:pPr lvl="1"/>
            <a:r>
              <a:rPr lang="en-IN" sz="2400" b="1" dirty="0" smtClean="0"/>
              <a:t>The </a:t>
            </a:r>
            <a:r>
              <a:rPr lang="en-IN" sz="2400" b="1" dirty="0"/>
              <a:t>shell gets started when the user logs in or start the terminal.</a:t>
            </a:r>
          </a:p>
          <a:p>
            <a:pPr marL="457200" lvl="1" indent="0">
              <a:buNone/>
            </a:pPr>
            <a:r>
              <a:rPr lang="en-IN" sz="2400" dirty="0" smtClean="0"/>
              <a:t> </a:t>
            </a:r>
          </a:p>
        </p:txBody>
      </p:sp>
      <p:sp>
        <p:nvSpPr>
          <p:cNvPr id="4" name="Date Placeholder 3"/>
          <p:cNvSpPr>
            <a:spLocks noGrp="1"/>
          </p:cNvSpPr>
          <p:nvPr>
            <p:ph type="dt" sz="half" idx="10"/>
          </p:nvPr>
        </p:nvSpPr>
        <p:spPr/>
        <p:txBody>
          <a:bodyPr/>
          <a:lstStyle/>
          <a:p>
            <a:fld id="{4CD124DD-EA6D-45AF-8569-DC88043F222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219</a:t>
            </a:fld>
            <a:endParaRPr lang="en-IN"/>
          </a:p>
        </p:txBody>
      </p:sp>
      <p:sp>
        <p:nvSpPr>
          <p:cNvPr id="7" name="Frame 6"/>
          <p:cNvSpPr/>
          <p:nvPr/>
        </p:nvSpPr>
        <p:spPr>
          <a:xfrm>
            <a:off x="395536" y="3140968"/>
            <a:ext cx="8568952" cy="10081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81849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8EF63E-1211-444D-96FD-4D83E5BCBE8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a:t>
            </a:fld>
            <a:endParaRPr lang="en-IN"/>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992887" cy="557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1170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p:txBody>
          <a:bodyPr>
            <a:normAutofit/>
          </a:bodyPr>
          <a:lstStyle/>
          <a:p>
            <a:r>
              <a:rPr lang="en-IN" sz="2400" dirty="0"/>
              <a:t>It is named a shell because it is the outermost layer around the operating system.</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220</a:t>
            </a:fld>
            <a:endParaRPr lang="en-IN"/>
          </a:p>
        </p:txBody>
      </p:sp>
      <p:sp>
        <p:nvSpPr>
          <p:cNvPr id="7" name="AutoShape 2" descr="Introduction to Operating Syste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2542851"/>
            <a:ext cx="4786221" cy="358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79624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a:xfrm>
            <a:off x="457200" y="1340768"/>
            <a:ext cx="8229600" cy="4525963"/>
          </a:xfrm>
        </p:spPr>
        <p:txBody>
          <a:bodyPr/>
          <a:lstStyle/>
          <a:p>
            <a:pPr marL="0" indent="0">
              <a:buNone/>
            </a:pPr>
            <a:r>
              <a:rPr lang="en-IN" sz="2400" dirty="0"/>
              <a:t>Shell is broadly classified into two </a:t>
            </a:r>
            <a:r>
              <a:rPr lang="en-IN" sz="2400" dirty="0" smtClean="0"/>
              <a:t>categories-</a:t>
            </a:r>
          </a:p>
          <a:p>
            <a:r>
              <a:rPr lang="en-IN" sz="2400" dirty="0" smtClean="0"/>
              <a:t>Command </a:t>
            </a:r>
            <a:r>
              <a:rPr lang="en-IN" sz="2400" dirty="0"/>
              <a:t>Line Shell</a:t>
            </a:r>
          </a:p>
          <a:p>
            <a:r>
              <a:rPr lang="en-IN" sz="2400" dirty="0"/>
              <a:t>Graphical shell</a:t>
            </a:r>
          </a:p>
          <a:p>
            <a:endParaRPr lang="en-IN" dirty="0"/>
          </a:p>
        </p:txBody>
      </p:sp>
      <p:sp>
        <p:nvSpPr>
          <p:cNvPr id="4" name="Date Placeholder 3"/>
          <p:cNvSpPr>
            <a:spLocks noGrp="1"/>
          </p:cNvSpPr>
          <p:nvPr>
            <p:ph type="dt" sz="half" idx="10"/>
          </p:nvPr>
        </p:nvSpPr>
        <p:spPr/>
        <p:txBody>
          <a:bodyPr/>
          <a:lstStyle/>
          <a:p>
            <a:fld id="{1C444322-48DE-49B1-A462-9FF9E1A8D5A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221</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7346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392625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a:t>
            </a:r>
            <a:r>
              <a:rPr lang="en-IN" b="1" dirty="0" smtClean="0"/>
              <a:t>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2400" dirty="0" smtClean="0"/>
              <a:t>Shell </a:t>
            </a:r>
            <a:r>
              <a:rPr lang="en-IN" sz="2400" dirty="0"/>
              <a:t>can be accessed by user using a command line interface. </a:t>
            </a:r>
            <a:endParaRPr lang="en-IN" sz="2400" dirty="0" smtClean="0"/>
          </a:p>
          <a:p>
            <a:endParaRPr lang="en-IN" sz="2400" dirty="0" smtClean="0"/>
          </a:p>
          <a:p>
            <a:r>
              <a:rPr lang="en-IN" sz="2400" dirty="0" smtClean="0"/>
              <a:t>A </a:t>
            </a:r>
            <a:r>
              <a:rPr lang="en-IN" sz="2400" dirty="0"/>
              <a:t>special program called </a:t>
            </a:r>
            <a:endParaRPr lang="en-IN" sz="2400" dirty="0" smtClean="0"/>
          </a:p>
          <a:p>
            <a:pPr lvl="1"/>
            <a:r>
              <a:rPr lang="en-IN" sz="2400" b="1" u="sng" dirty="0" smtClean="0">
                <a:solidFill>
                  <a:srgbClr val="FF0000"/>
                </a:solidFill>
              </a:rPr>
              <a:t>Terminal </a:t>
            </a:r>
            <a:r>
              <a:rPr lang="en-IN" sz="2400" b="1" u="sng" dirty="0">
                <a:solidFill>
                  <a:srgbClr val="FF0000"/>
                </a:solidFill>
              </a:rPr>
              <a:t>in </a:t>
            </a:r>
            <a:r>
              <a:rPr lang="en-IN" sz="2400" b="1" u="sng" dirty="0" err="1">
                <a:solidFill>
                  <a:srgbClr val="FF0000"/>
                </a:solidFill>
              </a:rPr>
              <a:t>linux</a:t>
            </a:r>
            <a:r>
              <a:rPr lang="en-IN" sz="2400" b="1" u="sng" dirty="0">
                <a:solidFill>
                  <a:srgbClr val="FF0000"/>
                </a:solidFill>
              </a:rPr>
              <a:t>/</a:t>
            </a:r>
            <a:r>
              <a:rPr lang="en-IN" sz="2400" b="1" u="sng" dirty="0" err="1">
                <a:solidFill>
                  <a:srgbClr val="FF0000"/>
                </a:solidFill>
              </a:rPr>
              <a:t>macOS</a:t>
            </a:r>
            <a:r>
              <a:rPr lang="en-IN" sz="2400" b="1" u="sng" dirty="0">
                <a:solidFill>
                  <a:srgbClr val="FF0000"/>
                </a:solidFill>
              </a:rPr>
              <a:t> or </a:t>
            </a:r>
            <a:endParaRPr lang="en-IN" sz="2400" b="1" u="sng" dirty="0" smtClean="0">
              <a:solidFill>
                <a:srgbClr val="FF0000"/>
              </a:solidFill>
            </a:endParaRPr>
          </a:p>
          <a:p>
            <a:pPr lvl="1"/>
            <a:r>
              <a:rPr lang="en-IN" sz="2400" b="1" u="sng" dirty="0" smtClean="0">
                <a:solidFill>
                  <a:srgbClr val="FF0000"/>
                </a:solidFill>
              </a:rPr>
              <a:t>Command </a:t>
            </a:r>
            <a:r>
              <a:rPr lang="en-IN" sz="2400" b="1" u="sng" dirty="0">
                <a:solidFill>
                  <a:srgbClr val="FF0000"/>
                </a:solidFill>
              </a:rPr>
              <a:t>Prompt in Windows OS </a:t>
            </a:r>
            <a:endParaRPr lang="en-IN" sz="2400" b="1" u="sng" dirty="0" smtClean="0">
              <a:solidFill>
                <a:srgbClr val="FF0000"/>
              </a:solidFill>
            </a:endParaRPr>
          </a:p>
          <a:p>
            <a:pPr lvl="1"/>
            <a:r>
              <a:rPr lang="en-IN" sz="2400" dirty="0" smtClean="0"/>
              <a:t>is </a:t>
            </a:r>
            <a:r>
              <a:rPr lang="en-IN" sz="2400" dirty="0"/>
              <a:t>provided to type in the human readable commands such as “cat”, “ls” etc. </a:t>
            </a:r>
            <a:r>
              <a:rPr lang="en-IN" sz="2400" dirty="0" smtClean="0"/>
              <a:t>for execution. </a:t>
            </a:r>
            <a:r>
              <a:rPr lang="en-IN" sz="2400" dirty="0"/>
              <a:t>The result is then displayed on the terminal to the user. </a:t>
            </a:r>
            <a:endParaRPr lang="en-IN" sz="2400" dirty="0" smtClean="0"/>
          </a:p>
          <a:p>
            <a:endParaRPr lang="en-IN" sz="2400" dirty="0" smtClean="0"/>
          </a:p>
        </p:txBody>
      </p:sp>
      <p:sp>
        <p:nvSpPr>
          <p:cNvPr id="4" name="Date Placeholder 3"/>
          <p:cNvSpPr>
            <a:spLocks noGrp="1"/>
          </p:cNvSpPr>
          <p:nvPr>
            <p:ph type="dt" sz="half" idx="10"/>
          </p:nvPr>
        </p:nvSpPr>
        <p:spPr/>
        <p:txBody>
          <a:bodyPr/>
          <a:lstStyle/>
          <a:p>
            <a:fld id="{62D9795B-5EB7-4CC9-9CC3-6F3C4C8FD26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222</a:t>
            </a:fld>
            <a:endParaRPr lang="en-IN"/>
          </a:p>
        </p:txBody>
      </p:sp>
    </p:spTree>
    <p:extLst>
      <p:ext uri="{BB962C8B-B14F-4D97-AF65-F5344CB8AC3E}">
        <p14:creationId xmlns:p14="http://schemas.microsoft.com/office/powerpoint/2010/main" val="208974624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a:t>
            </a:r>
            <a:r>
              <a:rPr lang="en-IN" b="1" dirty="0" smtClean="0"/>
              <a:t>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endParaRPr lang="en-IN" sz="1800" dirty="0" smtClean="0"/>
          </a:p>
          <a:p>
            <a:r>
              <a:rPr lang="en-IN" sz="2400" dirty="0" smtClean="0"/>
              <a:t>A </a:t>
            </a:r>
            <a:r>
              <a:rPr lang="en-IN" sz="2400" dirty="0"/>
              <a:t>terminal in Ubuntu 16.4 system looks like this –</a:t>
            </a:r>
          </a:p>
          <a:p>
            <a:endParaRPr lang="en-IN" sz="1800" dirty="0"/>
          </a:p>
        </p:txBody>
      </p:sp>
      <p:sp>
        <p:nvSpPr>
          <p:cNvPr id="4" name="Date Placeholder 3"/>
          <p:cNvSpPr>
            <a:spLocks noGrp="1"/>
          </p:cNvSpPr>
          <p:nvPr>
            <p:ph type="dt" sz="half" idx="10"/>
          </p:nvPr>
        </p:nvSpPr>
        <p:spPr/>
        <p:txBody>
          <a:bodyPr/>
          <a:lstStyle/>
          <a:p>
            <a:fld id="{62D9795B-5EB7-4CC9-9CC3-6F3C4C8FD26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223</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772816"/>
            <a:ext cx="7105650"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07375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a:t>
            </a:r>
            <a:r>
              <a:rPr lang="en-IN" b="1" dirty="0" smtClean="0"/>
              <a:t>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2400" dirty="0"/>
              <a:t>Working with command line shell is bit difficult for the beginners because it’s hard to memorize so many commands. </a:t>
            </a:r>
            <a:endParaRPr lang="en-IN" sz="2400" dirty="0" smtClean="0"/>
          </a:p>
          <a:p>
            <a:endParaRPr lang="en-IN" sz="2400" dirty="0" smtClean="0"/>
          </a:p>
          <a:p>
            <a:r>
              <a:rPr lang="en-IN" sz="2400" b="1" u="sng" dirty="0" smtClean="0"/>
              <a:t>It </a:t>
            </a:r>
            <a:r>
              <a:rPr lang="en-IN" sz="2400" b="1" u="sng" dirty="0"/>
              <a:t>is very powerful, it allows user to store commands in a file and execute them together. This way any repetitive task can be easily automated. </a:t>
            </a:r>
            <a:endParaRPr lang="en-IN" sz="2400" b="1" u="sng" dirty="0" smtClean="0"/>
          </a:p>
          <a:p>
            <a:endParaRPr lang="en-IN" sz="2400" u="sng" dirty="0"/>
          </a:p>
          <a:p>
            <a:r>
              <a:rPr lang="en-IN" sz="2400" b="1" dirty="0" smtClean="0">
                <a:solidFill>
                  <a:srgbClr val="FF0000"/>
                </a:solidFill>
              </a:rPr>
              <a:t>These </a:t>
            </a:r>
            <a:r>
              <a:rPr lang="en-IN" sz="2400" b="1" dirty="0">
                <a:solidFill>
                  <a:srgbClr val="FF0000"/>
                </a:solidFill>
              </a:rPr>
              <a:t>files are usually called </a:t>
            </a:r>
            <a:endParaRPr lang="en-IN" sz="2400" b="1" dirty="0" smtClean="0">
              <a:solidFill>
                <a:srgbClr val="FF0000"/>
              </a:solidFill>
            </a:endParaRPr>
          </a:p>
          <a:p>
            <a:pPr lvl="1"/>
            <a:r>
              <a:rPr lang="en-IN" sz="2400" b="1" dirty="0" smtClean="0">
                <a:solidFill>
                  <a:srgbClr val="FF0000"/>
                </a:solidFill>
              </a:rPr>
              <a:t>Batch </a:t>
            </a:r>
            <a:r>
              <a:rPr lang="en-IN" sz="2400" b="1" dirty="0">
                <a:solidFill>
                  <a:srgbClr val="FF0000"/>
                </a:solidFill>
              </a:rPr>
              <a:t>files in Windows and </a:t>
            </a:r>
            <a:endParaRPr lang="en-IN" sz="2400" b="1" dirty="0" smtClean="0">
              <a:solidFill>
                <a:srgbClr val="FF0000"/>
              </a:solidFill>
            </a:endParaRPr>
          </a:p>
          <a:p>
            <a:pPr lvl="1"/>
            <a:r>
              <a:rPr lang="en-IN" sz="2400" b="1" dirty="0" smtClean="0">
                <a:solidFill>
                  <a:srgbClr val="FF0000"/>
                </a:solidFill>
              </a:rPr>
              <a:t>Shell </a:t>
            </a:r>
            <a:r>
              <a:rPr lang="en-IN" sz="2400" b="1" dirty="0">
                <a:solidFill>
                  <a:srgbClr val="FF0000"/>
                </a:solidFill>
              </a:rPr>
              <a:t>Scripts in Linux/</a:t>
            </a:r>
            <a:r>
              <a:rPr lang="en-IN" sz="2400" b="1" dirty="0" err="1">
                <a:solidFill>
                  <a:srgbClr val="FF0000"/>
                </a:solidFill>
              </a:rPr>
              <a:t>macOS</a:t>
            </a:r>
            <a:r>
              <a:rPr lang="en-IN" sz="2400" b="1" dirty="0">
                <a:solidFill>
                  <a:srgbClr val="FF0000"/>
                </a:solidFill>
              </a:rPr>
              <a:t> systems. </a:t>
            </a:r>
          </a:p>
          <a:p>
            <a:endParaRPr lang="en-IN" sz="3600" dirty="0"/>
          </a:p>
        </p:txBody>
      </p:sp>
      <p:sp>
        <p:nvSpPr>
          <p:cNvPr id="4" name="Date Placeholder 3"/>
          <p:cNvSpPr>
            <a:spLocks noGrp="1"/>
          </p:cNvSpPr>
          <p:nvPr>
            <p:ph type="dt" sz="half" idx="10"/>
          </p:nvPr>
        </p:nvSpPr>
        <p:spPr/>
        <p:txBody>
          <a:bodyPr/>
          <a:lstStyle/>
          <a:p>
            <a:fld id="{3CB6F94F-CBA6-4470-8436-87E044FD2FE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224</a:t>
            </a:fld>
            <a:endParaRPr lang="en-IN"/>
          </a:p>
        </p:txBody>
      </p:sp>
    </p:spTree>
    <p:extLst>
      <p:ext uri="{BB962C8B-B14F-4D97-AF65-F5344CB8AC3E}">
        <p14:creationId xmlns:p14="http://schemas.microsoft.com/office/powerpoint/2010/main" val="355780954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Graphical Shells</a:t>
            </a:r>
            <a:endParaRPr lang="en-IN" dirty="0"/>
          </a:p>
        </p:txBody>
      </p:sp>
      <p:sp>
        <p:nvSpPr>
          <p:cNvPr id="3" name="Content Placeholder 2"/>
          <p:cNvSpPr>
            <a:spLocks noGrp="1"/>
          </p:cNvSpPr>
          <p:nvPr>
            <p:ph idx="1"/>
          </p:nvPr>
        </p:nvSpPr>
        <p:spPr>
          <a:xfrm>
            <a:off x="460375" y="1124744"/>
            <a:ext cx="8229600" cy="4525963"/>
          </a:xfrm>
        </p:spPr>
        <p:txBody>
          <a:bodyPr>
            <a:normAutofit/>
          </a:bodyPr>
          <a:lstStyle/>
          <a:p>
            <a:r>
              <a:rPr lang="en-IN" sz="2400" dirty="0" smtClean="0"/>
              <a:t>Provide </a:t>
            </a:r>
            <a:r>
              <a:rPr lang="en-IN" sz="2400" dirty="0"/>
              <a:t>means for manipulating programs based on graphical user interface (GUI), </a:t>
            </a:r>
            <a:endParaRPr lang="en-IN" sz="2400" dirty="0" smtClean="0"/>
          </a:p>
          <a:p>
            <a:pPr lvl="1"/>
            <a:r>
              <a:rPr lang="en-IN" sz="2400" dirty="0" smtClean="0"/>
              <a:t>by </a:t>
            </a:r>
            <a:r>
              <a:rPr lang="en-IN" sz="2400" dirty="0"/>
              <a:t>allowing for operations such as opening, closing, moving and resizing windows, as well as switching focus between windows. </a:t>
            </a:r>
            <a:endParaRPr lang="en-IN" sz="2400" dirty="0" smtClean="0"/>
          </a:p>
          <a:p>
            <a:endParaRPr lang="en-IN" sz="2400" b="1" dirty="0" smtClean="0"/>
          </a:p>
          <a:p>
            <a:r>
              <a:rPr lang="en-IN" sz="2400" b="1" dirty="0" smtClean="0"/>
              <a:t>Window </a:t>
            </a:r>
            <a:r>
              <a:rPr lang="en-IN" sz="2400" b="1" dirty="0"/>
              <a:t>OS or Ubuntu OS can be considered as good example which provide GUI to user for interacting with program. </a:t>
            </a:r>
            <a:endParaRPr lang="en-IN" sz="2400" b="1" dirty="0" smtClean="0"/>
          </a:p>
          <a:p>
            <a:r>
              <a:rPr lang="en-IN" sz="2400" dirty="0" smtClean="0"/>
              <a:t>User </a:t>
            </a:r>
            <a:r>
              <a:rPr lang="en-IN" sz="2400" dirty="0"/>
              <a:t>do not need to type in command for every actions</a:t>
            </a:r>
            <a:r>
              <a:rPr lang="en-IN" sz="2400" dirty="0" smtClean="0"/>
              <a:t>.</a:t>
            </a:r>
          </a:p>
          <a:p>
            <a:endParaRPr lang="en-IN" sz="2400" dirty="0"/>
          </a:p>
        </p:txBody>
      </p:sp>
      <p:sp>
        <p:nvSpPr>
          <p:cNvPr id="4" name="Date Placeholder 3"/>
          <p:cNvSpPr>
            <a:spLocks noGrp="1"/>
          </p:cNvSpPr>
          <p:nvPr>
            <p:ph type="dt" sz="half" idx="10"/>
          </p:nvPr>
        </p:nvSpPr>
        <p:spPr/>
        <p:txBody>
          <a:bodyPr/>
          <a:lstStyle/>
          <a:p>
            <a:fld id="{ADDB3CC6-0500-4E97-89DE-DDD1579F7D2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225</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453036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Graphical Shells</a:t>
            </a:r>
            <a:endParaRPr lang="en-IN" dirty="0"/>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Autofit/>
          </a:bodyPr>
          <a:lstStyle/>
          <a:p>
            <a:r>
              <a:rPr lang="en-IN" sz="2400" dirty="0"/>
              <a:t>Command-line shells require the user </a:t>
            </a:r>
            <a:endParaRPr lang="en-IN" sz="2400" dirty="0" smtClean="0"/>
          </a:p>
          <a:p>
            <a:r>
              <a:rPr lang="en-IN" sz="2400" dirty="0" smtClean="0"/>
              <a:t>to </a:t>
            </a:r>
            <a:r>
              <a:rPr lang="en-IN" sz="2400" dirty="0"/>
              <a:t>be familiar with commands and </a:t>
            </a:r>
            <a:endParaRPr lang="en-IN" sz="2400" dirty="0" smtClean="0"/>
          </a:p>
          <a:p>
            <a:r>
              <a:rPr lang="en-IN" sz="2400" dirty="0" smtClean="0"/>
              <a:t>their </a:t>
            </a:r>
            <a:r>
              <a:rPr lang="en-IN" sz="2400" dirty="0"/>
              <a:t>calling syntax, and </a:t>
            </a:r>
            <a:endParaRPr lang="en-IN" sz="2400" dirty="0" smtClean="0"/>
          </a:p>
          <a:p>
            <a:r>
              <a:rPr lang="en-IN" sz="2400" dirty="0" smtClean="0"/>
              <a:t>to </a:t>
            </a:r>
            <a:r>
              <a:rPr lang="en-IN" sz="2400" dirty="0"/>
              <a:t>understand concepts about the shell-specific scripting </a:t>
            </a:r>
            <a:r>
              <a:rPr lang="en-IN" sz="2400" dirty="0" smtClean="0"/>
              <a:t>language</a:t>
            </a:r>
          </a:p>
          <a:p>
            <a:endParaRPr lang="en-IN" sz="2400" dirty="0"/>
          </a:p>
        </p:txBody>
      </p:sp>
      <p:sp>
        <p:nvSpPr>
          <p:cNvPr id="7" name="Content Placeholder 6"/>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r>
              <a:rPr lang="en-IN" sz="2400" dirty="0"/>
              <a:t>Graphical shells place </a:t>
            </a:r>
            <a:endParaRPr lang="en-IN" sz="2400" dirty="0" smtClean="0"/>
          </a:p>
          <a:p>
            <a:r>
              <a:rPr lang="en-IN" sz="2400" dirty="0" smtClean="0"/>
              <a:t>a </a:t>
            </a:r>
            <a:r>
              <a:rPr lang="en-IN" sz="2400" dirty="0"/>
              <a:t>low burden on </a:t>
            </a:r>
            <a:r>
              <a:rPr lang="en-IN" sz="2400" dirty="0" smtClean="0"/>
              <a:t>beginners </a:t>
            </a:r>
            <a:r>
              <a:rPr lang="en-IN" sz="2400" dirty="0"/>
              <a:t>and </a:t>
            </a:r>
            <a:r>
              <a:rPr lang="en-IN" sz="2400" dirty="0" smtClean="0"/>
              <a:t>are easy </a:t>
            </a:r>
            <a:r>
              <a:rPr lang="en-IN" sz="2400" dirty="0"/>
              <a:t>to use. </a:t>
            </a:r>
            <a:endParaRPr lang="en-IN" sz="2400" dirty="0" smtClean="0"/>
          </a:p>
          <a:p>
            <a:r>
              <a:rPr lang="en-IN" sz="2400" dirty="0" smtClean="0"/>
              <a:t>Since </a:t>
            </a:r>
            <a:r>
              <a:rPr lang="en-IN" sz="2400" dirty="0"/>
              <a:t>they also come with certain disadvantages, most GUI-enabled operating systems also provide CLI shells.</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226</a:t>
            </a:fld>
            <a:endParaRPr lang="en-IN"/>
          </a:p>
        </p:txBody>
      </p:sp>
    </p:spTree>
    <p:extLst>
      <p:ext uri="{BB962C8B-B14F-4D97-AF65-F5344CB8AC3E}">
        <p14:creationId xmlns:p14="http://schemas.microsoft.com/office/powerpoint/2010/main" val="158844353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Shell </a:t>
            </a:r>
            <a:r>
              <a:rPr lang="en-IN" dirty="0" smtClean="0"/>
              <a:t>Prompt</a:t>
            </a:r>
            <a:endParaRPr lang="en-IN" dirty="0"/>
          </a:p>
        </p:txBody>
      </p:sp>
      <p:sp>
        <p:nvSpPr>
          <p:cNvPr id="3" name="Content Placeholder 2"/>
          <p:cNvSpPr>
            <a:spLocks noGrp="1"/>
          </p:cNvSpPr>
          <p:nvPr>
            <p:ph idx="1"/>
          </p:nvPr>
        </p:nvSpPr>
        <p:spPr/>
        <p:txBody>
          <a:bodyPr>
            <a:normAutofit/>
          </a:bodyPr>
          <a:lstStyle/>
          <a:p>
            <a:r>
              <a:rPr lang="en-IN" sz="2400" dirty="0" smtClean="0"/>
              <a:t>The </a:t>
            </a:r>
            <a:r>
              <a:rPr lang="en-IN" sz="2400" dirty="0"/>
              <a:t>prompt, </a:t>
            </a:r>
            <a:r>
              <a:rPr lang="en-IN" sz="2400" b="1" dirty="0"/>
              <a:t>$</a:t>
            </a:r>
            <a:r>
              <a:rPr lang="en-IN" sz="2400" dirty="0"/>
              <a:t>, which is called the </a:t>
            </a:r>
            <a:r>
              <a:rPr lang="en-IN" sz="2400" b="1" dirty="0"/>
              <a:t>command prompt</a:t>
            </a:r>
            <a:r>
              <a:rPr lang="en-IN" sz="2400" dirty="0"/>
              <a:t>, is issued by the shell. </a:t>
            </a:r>
            <a:endParaRPr lang="en-IN" sz="2400" dirty="0" smtClean="0"/>
          </a:p>
          <a:p>
            <a:r>
              <a:rPr lang="en-IN" sz="2400" dirty="0" smtClean="0"/>
              <a:t>While </a:t>
            </a:r>
            <a:r>
              <a:rPr lang="en-IN" sz="2400" dirty="0"/>
              <a:t>the prompt is displayed, you can type a command.</a:t>
            </a:r>
          </a:p>
          <a:p>
            <a:r>
              <a:rPr lang="en-IN" sz="2400" dirty="0"/>
              <a:t>Shell reads your input after you press </a:t>
            </a:r>
            <a:r>
              <a:rPr lang="en-IN" sz="2400" b="1" dirty="0"/>
              <a:t>Enter</a:t>
            </a:r>
            <a:r>
              <a:rPr lang="en-IN" sz="2400" dirty="0"/>
              <a:t>. </a:t>
            </a:r>
            <a:endParaRPr lang="en-IN" sz="2400" dirty="0" smtClean="0"/>
          </a:p>
          <a:p>
            <a:r>
              <a:rPr lang="en-IN" sz="2400" dirty="0" smtClean="0"/>
              <a:t>It </a:t>
            </a:r>
            <a:r>
              <a:rPr lang="en-IN" sz="2400" dirty="0"/>
              <a:t>determines the command you want </a:t>
            </a:r>
            <a:r>
              <a:rPr lang="en-IN" sz="2400" dirty="0" smtClean="0"/>
              <a:t>to be executed </a:t>
            </a:r>
            <a:r>
              <a:rPr lang="en-IN" sz="2400" dirty="0"/>
              <a:t>by looking at the first word of your input. A word is an unbroken set of characters. Spaces and tabs separate words.</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227</a:t>
            </a:fld>
            <a:endParaRPr lang="en-IN"/>
          </a:p>
        </p:txBody>
      </p:sp>
    </p:spTree>
    <p:extLst>
      <p:ext uri="{BB962C8B-B14F-4D97-AF65-F5344CB8AC3E}">
        <p14:creationId xmlns:p14="http://schemas.microsoft.com/office/powerpoint/2010/main" val="312647438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smtClean="0"/>
              <a:t>When </a:t>
            </a:r>
            <a:r>
              <a:rPr lang="en-IN" sz="2400" dirty="0"/>
              <a:t>you are provided with a UNIX account</a:t>
            </a:r>
            <a:r>
              <a:rPr lang="en-IN" sz="2400" dirty="0" smtClean="0"/>
              <a:t>, the </a:t>
            </a:r>
            <a:r>
              <a:rPr lang="en-IN" sz="2400" dirty="0"/>
              <a:t>system administrator chooses a shell for you.</a:t>
            </a:r>
          </a:p>
          <a:p>
            <a:r>
              <a:rPr lang="en-IN" sz="2400" dirty="0"/>
              <a:t>To find out which shell was chosen for you, look at your prompt.</a:t>
            </a:r>
          </a:p>
          <a:p>
            <a:endParaRPr lang="en-IN" sz="2400" dirty="0" smtClean="0"/>
          </a:p>
          <a:p>
            <a:pPr marL="457200" indent="-457200">
              <a:buFont typeface="+mj-lt"/>
              <a:buAutoNum type="arabicParenR"/>
            </a:pPr>
            <a:r>
              <a:rPr lang="en-IN" sz="2400" dirty="0" smtClean="0"/>
              <a:t>If </a:t>
            </a:r>
            <a:r>
              <a:rPr lang="en-IN" sz="2400" dirty="0"/>
              <a:t>you have a </a:t>
            </a:r>
            <a:r>
              <a:rPr lang="en-IN" sz="2400" b="1" dirty="0"/>
              <a:t>$</a:t>
            </a:r>
            <a:r>
              <a:rPr lang="en-IN" sz="2400" dirty="0"/>
              <a:t> prompt, you’re probably in a </a:t>
            </a:r>
            <a:r>
              <a:rPr lang="en-IN" sz="2400" b="1" dirty="0"/>
              <a:t>Bash, Bourne</a:t>
            </a:r>
            <a:r>
              <a:rPr lang="en-IN" sz="2400" dirty="0"/>
              <a:t> or a </a:t>
            </a:r>
            <a:r>
              <a:rPr lang="en-IN" sz="2400" b="1" dirty="0" err="1"/>
              <a:t>Korn</a:t>
            </a:r>
            <a:r>
              <a:rPr lang="en-IN" sz="2400" dirty="0"/>
              <a:t> shell.</a:t>
            </a:r>
          </a:p>
          <a:p>
            <a:pPr marL="457200" indent="-457200">
              <a:buFont typeface="+mj-lt"/>
              <a:buAutoNum type="arabicParenR"/>
            </a:pPr>
            <a:r>
              <a:rPr lang="en-IN" sz="2400" dirty="0"/>
              <a:t>If you have a </a:t>
            </a:r>
            <a:r>
              <a:rPr lang="en-IN" sz="2400" b="1" dirty="0"/>
              <a:t>%</a:t>
            </a:r>
            <a:r>
              <a:rPr lang="en-IN" sz="2400" dirty="0"/>
              <a:t> prompt, you’re probably in a </a:t>
            </a:r>
            <a:r>
              <a:rPr lang="en-IN" sz="2400" b="1" dirty="0"/>
              <a:t>C shell</a:t>
            </a:r>
            <a:r>
              <a:rPr lang="en-IN" sz="2400" dirty="0"/>
              <a:t>.</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solidFill>
                  <a:schemeClr val="tx1"/>
                </a:solidFill>
              </a:rPr>
              <a:t>FINDING OUT YOUR SHELL</a:t>
            </a:r>
            <a:endParaRPr lang="en-IN" sz="2800" b="1" dirty="0">
              <a:solidFill>
                <a:schemeClr val="tx1"/>
              </a:solidFill>
            </a:endParaRPr>
          </a:p>
        </p:txBody>
      </p:sp>
      <p:sp>
        <p:nvSpPr>
          <p:cNvPr id="2" name="Date Placeholder 1"/>
          <p:cNvSpPr>
            <a:spLocks noGrp="1"/>
          </p:cNvSpPr>
          <p:nvPr>
            <p:ph type="dt" sz="half" idx="10"/>
          </p:nvPr>
        </p:nvSpPr>
        <p:spPr/>
        <p:txBody>
          <a:bodyPr/>
          <a:lstStyle/>
          <a:p>
            <a:fld id="{341DFB63-0A2A-4A9C-9A74-5F04DD8C00F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228</a:t>
            </a:fld>
            <a:endParaRPr lang="en-IN"/>
          </a:p>
        </p:txBody>
      </p:sp>
    </p:spTree>
    <p:extLst>
      <p:ext uri="{BB962C8B-B14F-4D97-AF65-F5344CB8AC3E}">
        <p14:creationId xmlns:p14="http://schemas.microsoft.com/office/powerpoint/2010/main" val="185073833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FINDING OUT YOUR SHELL</a:t>
            </a:r>
            <a:endParaRPr lang="en-IN" sz="3200" b="1" dirty="0"/>
          </a:p>
        </p:txBody>
      </p:sp>
      <p:sp>
        <p:nvSpPr>
          <p:cNvPr id="3" name="Content Placeholder 2"/>
          <p:cNvSpPr>
            <a:spLocks noGrp="1"/>
          </p:cNvSpPr>
          <p:nvPr>
            <p:ph idx="1"/>
          </p:nvPr>
        </p:nvSpPr>
        <p:spPr/>
        <p:txBody>
          <a:bodyPr/>
          <a:lstStyle/>
          <a:p>
            <a:r>
              <a:rPr lang="en-IN" dirty="0" smtClean="0"/>
              <a:t>Using the Echo command</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229</a:t>
            </a:fld>
            <a:endParaRPr lang="en-IN"/>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4" t="44624" r="61238" b="49270"/>
          <a:stretch/>
        </p:blipFill>
        <p:spPr>
          <a:xfrm>
            <a:off x="675531" y="2444217"/>
            <a:ext cx="7572375" cy="708415"/>
          </a:xfrm>
          <a:prstGeom prst="rect">
            <a:avLst/>
          </a:prstGeom>
        </p:spPr>
      </p:pic>
    </p:spTree>
    <p:extLst>
      <p:ext uri="{BB962C8B-B14F-4D97-AF65-F5344CB8AC3E}">
        <p14:creationId xmlns:p14="http://schemas.microsoft.com/office/powerpoint/2010/main" val="3004731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200" dirty="0"/>
              <a:t>A compiler is a software that </a:t>
            </a:r>
            <a:endParaRPr lang="en-IN" sz="2200" dirty="0" smtClean="0"/>
          </a:p>
          <a:p>
            <a:pPr lvl="1"/>
            <a:endParaRPr lang="en-IN" sz="2200" dirty="0" smtClean="0"/>
          </a:p>
          <a:p>
            <a:pPr lvl="1"/>
            <a:r>
              <a:rPr lang="en-IN" sz="2200" dirty="0" smtClean="0"/>
              <a:t>translates </a:t>
            </a:r>
            <a:r>
              <a:rPr lang="en-IN" sz="2200" dirty="0"/>
              <a:t>the code written in one language to some other language </a:t>
            </a:r>
            <a:endParaRPr lang="en-IN" sz="2200" dirty="0" smtClean="0"/>
          </a:p>
          <a:p>
            <a:pPr lvl="1"/>
            <a:endParaRPr lang="en-IN" sz="2200" dirty="0"/>
          </a:p>
          <a:p>
            <a:pPr lvl="1"/>
            <a:r>
              <a:rPr lang="en-IN" sz="2200" dirty="0" smtClean="0"/>
              <a:t>without </a:t>
            </a:r>
            <a:r>
              <a:rPr lang="en-IN" sz="2200" dirty="0"/>
              <a:t>changing the meaning of the program. </a:t>
            </a:r>
            <a:endParaRPr lang="en-IN" sz="2200" dirty="0" smtClean="0"/>
          </a:p>
          <a:p>
            <a:endParaRPr lang="en-IN" sz="2400" dirty="0"/>
          </a:p>
        </p:txBody>
      </p:sp>
      <p:sp>
        <p:nvSpPr>
          <p:cNvPr id="4" name="Date Placeholder 3"/>
          <p:cNvSpPr>
            <a:spLocks noGrp="1"/>
          </p:cNvSpPr>
          <p:nvPr>
            <p:ph type="dt" sz="half" idx="10"/>
          </p:nvPr>
        </p:nvSpPr>
        <p:spPr/>
        <p:txBody>
          <a:bodyPr/>
          <a:lstStyle/>
          <a:p>
            <a:fld id="{E12C60E0-E52A-4F3B-81A5-BE7625AC3A9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34573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List all the shells on your PC?</a:t>
            </a:r>
            <a:endParaRPr lang="en-IN" sz="3200" b="1" dirty="0"/>
          </a:p>
        </p:txBody>
      </p:sp>
      <p:sp>
        <p:nvSpPr>
          <p:cNvPr id="3" name="Content Placeholder 2"/>
          <p:cNvSpPr>
            <a:spLocks noGrp="1"/>
          </p:cNvSpPr>
          <p:nvPr>
            <p:ph idx="1"/>
          </p:nvPr>
        </p:nvSpPr>
        <p:spPr/>
        <p:txBody>
          <a:bodyPr>
            <a:normAutofit/>
          </a:bodyPr>
          <a:lstStyle/>
          <a:p>
            <a:r>
              <a:rPr lang="en-IN" dirty="0" smtClean="0"/>
              <a:t>Using the Cat command</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230</a:t>
            </a:fld>
            <a:endParaRPr lang="en-IN"/>
          </a:p>
        </p:txBody>
      </p:sp>
    </p:spTree>
    <p:extLst>
      <p:ext uri="{BB962C8B-B14F-4D97-AF65-F5344CB8AC3E}">
        <p14:creationId xmlns:p14="http://schemas.microsoft.com/office/powerpoint/2010/main" val="22550749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4" y="116632"/>
            <a:ext cx="8229600" cy="504056"/>
          </a:xfrm>
        </p:spPr>
        <p:txBody>
          <a:bodyPr>
            <a:normAutofit fontScale="90000"/>
          </a:bodyPr>
          <a:lstStyle/>
          <a:p>
            <a:r>
              <a:rPr lang="en-IN" sz="3200" b="1" dirty="0" smtClean="0"/>
              <a:t>List all the shells on your PC?</a:t>
            </a:r>
            <a:endParaRPr lang="en-IN" sz="3200" b="1" dirty="0"/>
          </a:p>
        </p:txBody>
      </p:sp>
      <p:sp>
        <p:nvSpPr>
          <p:cNvPr id="3" name="Content Placeholder 2"/>
          <p:cNvSpPr>
            <a:spLocks noGrp="1"/>
          </p:cNvSpPr>
          <p:nvPr>
            <p:ph idx="1"/>
          </p:nvPr>
        </p:nvSpPr>
        <p:spPr>
          <a:xfrm>
            <a:off x="500314" y="661962"/>
            <a:ext cx="8229600" cy="4525963"/>
          </a:xfrm>
        </p:spPr>
        <p:txBody>
          <a:bodyPr>
            <a:normAutofit/>
          </a:bodyPr>
          <a:lstStyle/>
          <a:p>
            <a:r>
              <a:rPr lang="en-IN" sz="2400" dirty="0" smtClean="0"/>
              <a:t>The </a:t>
            </a:r>
            <a:r>
              <a:rPr lang="en-IN" sz="2400" dirty="0"/>
              <a:t>list of all the shells which are currently installed in our Linux system is stored in the </a:t>
            </a:r>
            <a:r>
              <a:rPr lang="en-IN" sz="2400" b="1" u="sng" dirty="0"/>
              <a:t>‘shells’ file which is present in /</a:t>
            </a:r>
            <a:r>
              <a:rPr lang="en-IN" sz="2400" b="1" u="sng" dirty="0" err="1"/>
              <a:t>etc</a:t>
            </a:r>
            <a:r>
              <a:rPr lang="en-IN" sz="2400" b="1" u="sng" dirty="0"/>
              <a:t> folder of the system. </a:t>
            </a:r>
            <a:endParaRPr lang="en-IN" sz="2400" b="1" u="sng" dirty="0" smtClean="0"/>
          </a:p>
          <a:p>
            <a:endParaRPr lang="en-IN" sz="2400" dirty="0" smtClean="0"/>
          </a:p>
          <a:p>
            <a:r>
              <a:rPr lang="en-IN" sz="2400" dirty="0" smtClean="0"/>
              <a:t>It </a:t>
            </a:r>
            <a:r>
              <a:rPr lang="en-IN" sz="2400" dirty="0"/>
              <a:t>has read-only access by default and is modified automatically whenever we install a new shell in our system. </a:t>
            </a:r>
            <a:endParaRPr lang="en-IN" sz="2400"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231</a:t>
            </a:fld>
            <a:endParaRPr lang="en-IN"/>
          </a:p>
        </p:txBody>
      </p:sp>
      <p:pic>
        <p:nvPicPr>
          <p:cNvPr id="5122" name="Picture 2" descr="https://www.howtogeek.com/wp-content/uploads/2012/06/image351.png?width=1198&amp;trim=1,1&amp;bg-color=000&amp;pa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56992"/>
            <a:ext cx="8583173" cy="325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89569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a:t>
            </a:r>
            <a:r>
              <a:rPr lang="en-IN" sz="3200" b="1" dirty="0" err="1"/>
              <a:t>etc</a:t>
            </a:r>
            <a:r>
              <a:rPr lang="en-IN" sz="3200" b="1" dirty="0"/>
              <a:t> — Configuration </a:t>
            </a:r>
            <a:r>
              <a:rPr lang="en-IN" sz="3200" b="1" dirty="0" smtClean="0"/>
              <a:t>Files</a:t>
            </a:r>
            <a:endParaRPr lang="en-IN" sz="3200" dirty="0"/>
          </a:p>
        </p:txBody>
      </p:sp>
      <p:sp>
        <p:nvSpPr>
          <p:cNvPr id="3" name="Content Placeholder 2"/>
          <p:cNvSpPr>
            <a:spLocks noGrp="1"/>
          </p:cNvSpPr>
          <p:nvPr>
            <p:ph idx="1"/>
          </p:nvPr>
        </p:nvSpPr>
        <p:spPr/>
        <p:txBody>
          <a:bodyPr>
            <a:normAutofit/>
          </a:bodyPr>
          <a:lstStyle/>
          <a:p>
            <a:r>
              <a:rPr lang="en-IN" sz="2400" dirty="0" smtClean="0"/>
              <a:t>The </a:t>
            </a:r>
            <a:r>
              <a:rPr lang="en-IN" sz="2400" dirty="0"/>
              <a:t>/</a:t>
            </a:r>
            <a:r>
              <a:rPr lang="en-IN" sz="2400" dirty="0" err="1"/>
              <a:t>etc</a:t>
            </a:r>
            <a:r>
              <a:rPr lang="en-IN" sz="2400" dirty="0"/>
              <a:t> directory contains configuration files, which can generally be edited by hand in a text editor. </a:t>
            </a:r>
            <a:endParaRPr lang="en-IN" sz="2400" dirty="0" smtClean="0"/>
          </a:p>
          <a:p>
            <a:endParaRPr lang="en-IN" sz="2400" dirty="0"/>
          </a:p>
          <a:p>
            <a:r>
              <a:rPr lang="en-IN" sz="2400" dirty="0" smtClean="0"/>
              <a:t>Note </a:t>
            </a:r>
            <a:r>
              <a:rPr lang="en-IN" sz="2400" dirty="0"/>
              <a:t>that the /</a:t>
            </a:r>
            <a:r>
              <a:rPr lang="en-IN" sz="2400" dirty="0" err="1"/>
              <a:t>etc</a:t>
            </a:r>
            <a:r>
              <a:rPr lang="en-IN" sz="2400" dirty="0"/>
              <a:t>/ directory contains system-wide configuration files </a:t>
            </a:r>
            <a:endParaRPr lang="en-IN" sz="2400" dirty="0" smtClean="0"/>
          </a:p>
          <a:p>
            <a:r>
              <a:rPr lang="en-IN" sz="2400" dirty="0" smtClean="0"/>
              <a:t>User-specific </a:t>
            </a:r>
            <a:r>
              <a:rPr lang="en-IN" sz="2400" dirty="0"/>
              <a:t>configuration files are located in each user’s home directory.</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232</a:t>
            </a:fld>
            <a:endParaRPr lang="en-IN"/>
          </a:p>
        </p:txBody>
      </p:sp>
    </p:spTree>
    <p:extLst>
      <p:ext uri="{BB962C8B-B14F-4D97-AF65-F5344CB8AC3E}">
        <p14:creationId xmlns:p14="http://schemas.microsoft.com/office/powerpoint/2010/main" val="333265801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List all the shells on your PC?</a:t>
            </a:r>
            <a:endParaRPr lang="en-IN" sz="3200" b="1" dirty="0"/>
          </a:p>
        </p:txBody>
      </p:sp>
      <p:sp>
        <p:nvSpPr>
          <p:cNvPr id="3" name="Content Placeholder 2"/>
          <p:cNvSpPr>
            <a:spLocks noGrp="1"/>
          </p:cNvSpPr>
          <p:nvPr>
            <p:ph idx="1"/>
          </p:nvPr>
        </p:nvSpPr>
        <p:spPr/>
        <p:txBody>
          <a:bodyPr>
            <a:normAutofit/>
          </a:bodyPr>
          <a:lstStyle/>
          <a:p>
            <a:r>
              <a:rPr lang="en-IN" sz="2400" dirty="0" smtClean="0"/>
              <a:t>The </a:t>
            </a:r>
            <a:r>
              <a:rPr lang="en-IN" sz="2400" dirty="0"/>
              <a:t>cat command displays the various installed shells along with their installation paths.</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233</a:t>
            </a:fld>
            <a:endParaRPr lang="en-IN"/>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81259" r="63433"/>
          <a:stretch/>
        </p:blipFill>
        <p:spPr>
          <a:xfrm>
            <a:off x="755576" y="3356992"/>
            <a:ext cx="7996860" cy="2304256"/>
          </a:xfrm>
          <a:prstGeom prst="rect">
            <a:avLst/>
          </a:prstGeom>
        </p:spPr>
      </p:pic>
    </p:spTree>
    <p:extLst>
      <p:ext uri="{BB962C8B-B14F-4D97-AF65-F5344CB8AC3E}">
        <p14:creationId xmlns:p14="http://schemas.microsoft.com/office/powerpoint/2010/main" val="215628728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Change the shell</a:t>
            </a:r>
            <a:endParaRPr lang="en-IN" sz="3200" b="1" dirty="0"/>
          </a:p>
        </p:txBody>
      </p:sp>
      <p:sp>
        <p:nvSpPr>
          <p:cNvPr id="3" name="Content Placeholder 2"/>
          <p:cNvSpPr>
            <a:spLocks noGrp="1"/>
          </p:cNvSpPr>
          <p:nvPr>
            <p:ph idx="1"/>
          </p:nvPr>
        </p:nvSpPr>
        <p:spPr/>
        <p:txBody>
          <a:bodyPr>
            <a:normAutofit/>
          </a:bodyPr>
          <a:lstStyle/>
          <a:p>
            <a:pPr fontAlgn="base"/>
            <a:r>
              <a:rPr lang="en-IN" sz="2400" b="1" dirty="0"/>
              <a:t>Using </a:t>
            </a:r>
            <a:r>
              <a:rPr lang="en-IN" sz="2400" b="1" dirty="0" err="1"/>
              <a:t>chsh</a:t>
            </a:r>
            <a:r>
              <a:rPr lang="en-IN" sz="2400" b="1" dirty="0"/>
              <a:t> Utility</a:t>
            </a:r>
          </a:p>
          <a:p>
            <a:pPr fontAlgn="base"/>
            <a:r>
              <a:rPr lang="en-IN" sz="2400" dirty="0" err="1"/>
              <a:t>chsh</a:t>
            </a:r>
            <a:r>
              <a:rPr lang="en-IN" sz="2400" dirty="0"/>
              <a:t> is the utility to change a user’s login shell. </a:t>
            </a:r>
            <a:r>
              <a:rPr lang="en-IN" sz="2400" dirty="0" err="1"/>
              <a:t>chsh</a:t>
            </a:r>
            <a:r>
              <a:rPr lang="en-IN" sz="2400" dirty="0"/>
              <a:t> provides the -s option to change the user’s shell. </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234</a:t>
            </a:fld>
            <a:endParaRPr lang="en-IN"/>
          </a:p>
        </p:txBody>
      </p:sp>
      <p:pic>
        <p:nvPicPr>
          <p:cNvPr id="3076" name="Picture 4" descr="https://media.geeksforgeeks.org/wp-content/uploads/20210718102619/ch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40968"/>
            <a:ext cx="6264696" cy="250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4807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smtClean="0"/>
              <a:t>Shells</a:t>
            </a:r>
            <a:endParaRPr lang="en-IN" dirty="0"/>
          </a:p>
        </p:txBody>
      </p:sp>
      <p:sp>
        <p:nvSpPr>
          <p:cNvPr id="3" name="Content Placeholder 2"/>
          <p:cNvSpPr>
            <a:spLocks noGrp="1"/>
          </p:cNvSpPr>
          <p:nvPr>
            <p:ph idx="1"/>
          </p:nvPr>
        </p:nvSpPr>
        <p:spPr>
          <a:xfrm>
            <a:off x="457200" y="692696"/>
            <a:ext cx="8229600" cy="5544616"/>
          </a:xfrm>
        </p:spPr>
        <p:txBody>
          <a:bodyPr>
            <a:normAutofit/>
          </a:bodyPr>
          <a:lstStyle/>
          <a:p>
            <a:endParaRPr lang="en-IN" dirty="0" smtClean="0"/>
          </a:p>
          <a:p>
            <a:r>
              <a:rPr lang="en-IN" sz="2400" b="1" dirty="0" smtClean="0"/>
              <a:t>There </a:t>
            </a:r>
            <a:r>
              <a:rPr lang="en-IN" sz="2400" b="1" dirty="0"/>
              <a:t>are several shells </a:t>
            </a:r>
            <a:r>
              <a:rPr lang="en-IN" sz="2400" dirty="0"/>
              <a:t>are available for Linux </a:t>
            </a:r>
            <a:r>
              <a:rPr lang="en-IN" sz="2400" dirty="0" smtClean="0"/>
              <a:t>systems.</a:t>
            </a:r>
          </a:p>
          <a:p>
            <a:r>
              <a:rPr lang="en-IN" sz="2400" dirty="0" smtClean="0"/>
              <a:t>Each </a:t>
            </a:r>
            <a:r>
              <a:rPr lang="en-IN" sz="2400" dirty="0"/>
              <a:t>shell does the same job but </a:t>
            </a:r>
            <a:r>
              <a:rPr lang="en-IN" sz="2400" b="1" dirty="0"/>
              <a:t>understand different commands and provide different built in functions.</a:t>
            </a:r>
          </a:p>
        </p:txBody>
      </p:sp>
      <p:sp>
        <p:nvSpPr>
          <p:cNvPr id="4" name="Date Placeholder 3"/>
          <p:cNvSpPr>
            <a:spLocks noGrp="1"/>
          </p:cNvSpPr>
          <p:nvPr>
            <p:ph type="dt" sz="half" idx="10"/>
          </p:nvPr>
        </p:nvSpPr>
        <p:spPr/>
        <p:txBody>
          <a:bodyPr/>
          <a:lstStyle/>
          <a:p>
            <a:fld id="{BD577CED-8D93-4380-9C65-8E4D9835DD0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235</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https://cdn.mindmajix.com/blog/images/linux-0203-1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5" y="3429000"/>
            <a:ext cx="4680520" cy="295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419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Autofit/>
          </a:bodyPr>
          <a:lstStyle/>
          <a:p>
            <a:r>
              <a:rPr lang="en-IN" sz="3600" b="1" dirty="0" smtClean="0"/>
              <a:t>Shell Types</a:t>
            </a:r>
            <a:endParaRPr lang="en-IN" sz="3600" b="1" dirty="0"/>
          </a:p>
        </p:txBody>
      </p:sp>
      <p:sp>
        <p:nvSpPr>
          <p:cNvPr id="3" name="Content Placeholder 2"/>
          <p:cNvSpPr>
            <a:spLocks noGrp="1"/>
          </p:cNvSpPr>
          <p:nvPr>
            <p:ph idx="1"/>
          </p:nvPr>
        </p:nvSpPr>
        <p:spPr/>
        <p:txBody>
          <a:bodyPr>
            <a:normAutofit/>
          </a:bodyPr>
          <a:lstStyle/>
          <a:p>
            <a:r>
              <a:rPr lang="en-IN" sz="2400" dirty="0"/>
              <a:t>In UNIX there are two major types of shells:</a:t>
            </a:r>
          </a:p>
          <a:p>
            <a:pPr lvl="1"/>
            <a:r>
              <a:rPr lang="en-IN" sz="2400" dirty="0"/>
              <a:t>The Bourne shell. </a:t>
            </a:r>
            <a:endParaRPr lang="en-IN" sz="2400" dirty="0" smtClean="0"/>
          </a:p>
          <a:p>
            <a:pPr lvl="2"/>
            <a:r>
              <a:rPr lang="en-IN" b="1" dirty="0" smtClean="0"/>
              <a:t>If </a:t>
            </a:r>
            <a:r>
              <a:rPr lang="en-IN" b="1" dirty="0"/>
              <a:t>you are using a Bourne-type shell, the default prompt is the $ character.</a:t>
            </a:r>
          </a:p>
          <a:p>
            <a:pPr lvl="1"/>
            <a:r>
              <a:rPr lang="en-IN" sz="2400" dirty="0"/>
              <a:t>The C shell. </a:t>
            </a:r>
            <a:endParaRPr lang="en-IN" sz="2400" dirty="0" smtClean="0"/>
          </a:p>
          <a:p>
            <a:pPr lvl="2"/>
            <a:r>
              <a:rPr lang="en-IN" b="1" dirty="0" smtClean="0"/>
              <a:t>If </a:t>
            </a:r>
            <a:r>
              <a:rPr lang="en-IN" b="1" dirty="0"/>
              <a:t>you are using a C-type shell, the default prompt is the % character.</a:t>
            </a:r>
          </a:p>
          <a:p>
            <a:endParaRPr lang="en-IN" sz="2400" dirty="0"/>
          </a:p>
        </p:txBody>
      </p:sp>
      <p:sp>
        <p:nvSpPr>
          <p:cNvPr id="4" name="Rectangle 3"/>
          <p:cNvSpPr/>
          <p:nvPr/>
        </p:nvSpPr>
        <p:spPr>
          <a:xfrm>
            <a:off x="1043608" y="5805264"/>
            <a:ext cx="7128792" cy="307777"/>
          </a:xfrm>
          <a:prstGeom prst="rect">
            <a:avLst/>
          </a:prstGeom>
        </p:spPr>
        <p:txBody>
          <a:bodyPr wrap="square">
            <a:spAutoFit/>
          </a:bodyPr>
          <a:lstStyle/>
          <a:p>
            <a:r>
              <a:rPr lang="en-IN" sz="1400" dirty="0"/>
              <a:t>https://www.tutorialspoint.com/unix/unix-what-is-shell.htm</a:t>
            </a:r>
          </a:p>
        </p:txBody>
      </p:sp>
      <p:sp>
        <p:nvSpPr>
          <p:cNvPr id="5" name="Date Placeholder 4"/>
          <p:cNvSpPr>
            <a:spLocks noGrp="1"/>
          </p:cNvSpPr>
          <p:nvPr>
            <p:ph type="dt" sz="half" idx="10"/>
          </p:nvPr>
        </p:nvSpPr>
        <p:spPr/>
        <p:txBody>
          <a:bodyPr/>
          <a:lstStyle/>
          <a:p>
            <a:fld id="{3FDA23D8-B07B-4CD8-BCC7-6F19197A82C8}"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D697688D-08EA-446C-9BF7-11E914784ACB}" type="slidenum">
              <a:rPr lang="en-IN" smtClean="0"/>
              <a:t>236</a:t>
            </a:fld>
            <a:endParaRPr lang="en-IN"/>
          </a:p>
        </p:txBody>
      </p:sp>
    </p:spTree>
    <p:extLst>
      <p:ext uri="{BB962C8B-B14F-4D97-AF65-F5344CB8AC3E}">
        <p14:creationId xmlns:p14="http://schemas.microsoft.com/office/powerpoint/2010/main" val="259438046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original UNIX shell </a:t>
            </a:r>
            <a:r>
              <a:rPr lang="en-IN" sz="2400" dirty="0" smtClean="0"/>
              <a:t>written </a:t>
            </a:r>
            <a:r>
              <a:rPr lang="en-IN" sz="2400" dirty="0"/>
              <a:t>in the </a:t>
            </a:r>
            <a:r>
              <a:rPr lang="en-IN" sz="2400" b="1" dirty="0"/>
              <a:t>mid-1970s by Stephen R. Bourne while he was at AT&amp;T Bell Labs in New Jersey.</a:t>
            </a:r>
          </a:p>
          <a:p>
            <a:endParaRPr lang="en-IN" sz="2400" dirty="0" smtClean="0"/>
          </a:p>
          <a:p>
            <a:r>
              <a:rPr lang="en-IN" sz="2400" b="1" u="sng" dirty="0" smtClean="0">
                <a:solidFill>
                  <a:srgbClr val="FF0000"/>
                </a:solidFill>
              </a:rPr>
              <a:t>Original </a:t>
            </a:r>
            <a:r>
              <a:rPr lang="en-IN" sz="2400" b="1" u="sng" dirty="0">
                <a:solidFill>
                  <a:srgbClr val="FF0000"/>
                </a:solidFill>
              </a:rPr>
              <a:t>UNIX </a:t>
            </a:r>
            <a:r>
              <a:rPr lang="en-IN" sz="2400" b="1" u="sng" dirty="0" smtClean="0">
                <a:solidFill>
                  <a:srgbClr val="FF0000"/>
                </a:solidFill>
              </a:rPr>
              <a:t>shell</a:t>
            </a:r>
            <a:r>
              <a:rPr lang="en-IN" sz="2400" u="sng" dirty="0" smtClean="0">
                <a:solidFill>
                  <a:srgbClr val="FF0000"/>
                </a:solidFill>
              </a:rPr>
              <a:t>-</a:t>
            </a:r>
            <a:r>
              <a:rPr lang="en-IN" sz="2400" b="1" u="sng" dirty="0" smtClean="0">
                <a:solidFill>
                  <a:srgbClr val="FF0000"/>
                </a:solidFill>
              </a:rPr>
              <a:t>The </a:t>
            </a:r>
            <a:r>
              <a:rPr lang="en-IN" sz="2400" b="1" u="sng" dirty="0">
                <a:solidFill>
                  <a:srgbClr val="FF0000"/>
                </a:solidFill>
              </a:rPr>
              <a:t>Bourne shell was the first shell to appear on UNIX systems, thus it is referred to as "the shell</a:t>
            </a:r>
            <a:r>
              <a:rPr lang="en-IN" sz="2400" b="1" u="sng" dirty="0" smtClean="0">
                <a:solidFill>
                  <a:srgbClr val="FF0000"/>
                </a:solidFill>
              </a:rPr>
              <a:t>".</a:t>
            </a:r>
          </a:p>
          <a:p>
            <a:endParaRPr lang="en-IN" sz="2400" b="1" u="sng" dirty="0">
              <a:solidFill>
                <a:srgbClr val="FF0000"/>
              </a:solidFill>
            </a:endParaRPr>
          </a:p>
          <a:p>
            <a:r>
              <a:rPr lang="en-IN" sz="2400" dirty="0"/>
              <a:t>Denoted as </a:t>
            </a:r>
            <a:r>
              <a:rPr lang="en-IN" sz="2400" b="1" dirty="0" err="1"/>
              <a:t>sh</a:t>
            </a:r>
            <a:r>
              <a:rPr lang="en-IN" sz="2400" dirty="0"/>
              <a:t> </a:t>
            </a:r>
          </a:p>
          <a:p>
            <a:endParaRPr lang="en-IN" sz="2400" dirty="0" smtClean="0"/>
          </a:p>
          <a:p>
            <a:r>
              <a:rPr lang="en-IN" sz="2400" dirty="0" smtClean="0"/>
              <a:t>It </a:t>
            </a:r>
            <a:r>
              <a:rPr lang="en-IN" sz="2400" dirty="0"/>
              <a:t>is faster and more preferred. </a:t>
            </a:r>
          </a:p>
          <a:p>
            <a:endParaRPr lang="en-IN" sz="2400" b="1" dirty="0"/>
          </a:p>
          <a:p>
            <a:endParaRPr lang="en-IN" sz="2400" b="1" dirty="0"/>
          </a:p>
        </p:txBody>
      </p:sp>
      <p:sp>
        <p:nvSpPr>
          <p:cNvPr id="2" name="Date Placeholder 1"/>
          <p:cNvSpPr>
            <a:spLocks noGrp="1"/>
          </p:cNvSpPr>
          <p:nvPr>
            <p:ph type="dt" sz="half" idx="10"/>
          </p:nvPr>
        </p:nvSpPr>
        <p:spPr/>
        <p:txBody>
          <a:bodyPr/>
          <a:lstStyle/>
          <a:p>
            <a:fld id="{4B5DC553-2F78-473E-9A76-63048587662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237</a:t>
            </a:fld>
            <a:endParaRPr lang="en-IN"/>
          </a:p>
        </p:txBody>
      </p:sp>
      <p:sp>
        <p:nvSpPr>
          <p:cNvPr id="7" name="Title 1"/>
          <p:cNvSpPr>
            <a:spLocks noGrp="1"/>
          </p:cNvSpPr>
          <p:nvPr>
            <p:ph type="title"/>
          </p:nvPr>
        </p:nvSpPr>
        <p:spPr>
          <a:xfrm>
            <a:off x="539552" y="188640"/>
            <a:ext cx="8229600" cy="1143000"/>
          </a:xfrm>
        </p:spPr>
        <p:txBody>
          <a:bodyPr/>
          <a:lstStyle/>
          <a:p>
            <a:r>
              <a:rPr lang="en-IN" b="1" dirty="0"/>
              <a:t>The Bourne Shell</a:t>
            </a:r>
            <a:endParaRPr lang="en-IN" dirty="0"/>
          </a:p>
        </p:txBody>
      </p:sp>
      <p:sp>
        <p:nvSpPr>
          <p:cNvPr id="8" name="Rectangle 7"/>
          <p:cNvSpPr/>
          <p:nvPr/>
        </p:nvSpPr>
        <p:spPr>
          <a:xfrm>
            <a:off x="611560" y="5805264"/>
            <a:ext cx="6534472" cy="369332"/>
          </a:xfrm>
          <a:prstGeom prst="rect">
            <a:avLst/>
          </a:prstGeom>
        </p:spPr>
        <p:txBody>
          <a:bodyPr wrap="square">
            <a:spAutoFit/>
          </a:bodyPr>
          <a:lstStyle/>
          <a:p>
            <a:r>
              <a:rPr lang="en-IN" dirty="0"/>
              <a:t>https://www.tutorialspoint.com/unix/unix-what-is-shell.htm</a:t>
            </a:r>
          </a:p>
        </p:txBody>
      </p:sp>
    </p:spTree>
    <p:extLst>
      <p:ext uri="{BB962C8B-B14F-4D97-AF65-F5344CB8AC3E}">
        <p14:creationId xmlns:p14="http://schemas.microsoft.com/office/powerpoint/2010/main" val="371717677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Bourne Shell</a:t>
            </a:r>
            <a:endParaRPr lang="en-IN" dirty="0"/>
          </a:p>
        </p:txBody>
      </p:sp>
      <p:sp>
        <p:nvSpPr>
          <p:cNvPr id="3" name="Content Placeholder 2"/>
          <p:cNvSpPr>
            <a:spLocks noGrp="1"/>
          </p:cNvSpPr>
          <p:nvPr>
            <p:ph idx="1"/>
          </p:nvPr>
        </p:nvSpPr>
        <p:spPr/>
        <p:txBody>
          <a:bodyPr>
            <a:normAutofit/>
          </a:bodyPr>
          <a:lstStyle/>
          <a:p>
            <a:endParaRPr lang="en-IN" sz="2400" b="1" u="sng" dirty="0" smtClean="0"/>
          </a:p>
          <a:p>
            <a:r>
              <a:rPr lang="en-IN" sz="2400" b="1" u="sng" dirty="0" smtClean="0"/>
              <a:t>It </a:t>
            </a:r>
            <a:r>
              <a:rPr lang="en-IN" sz="2400" b="1" u="sng" dirty="0"/>
              <a:t>lacks features for interactive use like the ability to recall previous commands. </a:t>
            </a:r>
            <a:endParaRPr lang="en-IN" sz="2400" b="1" u="sng" dirty="0" smtClean="0"/>
          </a:p>
          <a:p>
            <a:endParaRPr lang="en-IN" sz="2400" b="1" u="sng" dirty="0" smtClean="0"/>
          </a:p>
          <a:p>
            <a:r>
              <a:rPr lang="en-IN" sz="2400" b="1" u="sng" dirty="0" smtClean="0"/>
              <a:t>It </a:t>
            </a:r>
            <a:r>
              <a:rPr lang="en-IN" sz="2400" b="1" u="sng" dirty="0"/>
              <a:t>also lacks built-in arithmetic and logical expression handling. </a:t>
            </a:r>
            <a:endParaRPr lang="en-IN" sz="2400" b="1" u="sng" dirty="0" smtClean="0"/>
          </a:p>
          <a:p>
            <a:endParaRPr lang="en-IN" sz="2400" dirty="0" smtClean="0"/>
          </a:p>
          <a:p>
            <a:r>
              <a:rPr lang="en-IN" sz="2400" dirty="0" smtClean="0"/>
              <a:t>It </a:t>
            </a:r>
            <a:r>
              <a:rPr lang="en-IN" sz="2400" dirty="0"/>
              <a:t>is default shell for Solaris OS.</a:t>
            </a:r>
          </a:p>
          <a:p>
            <a:endParaRPr lang="en-IN" sz="2800" dirty="0"/>
          </a:p>
        </p:txBody>
      </p:sp>
      <p:sp>
        <p:nvSpPr>
          <p:cNvPr id="4" name="Date Placeholder 3"/>
          <p:cNvSpPr>
            <a:spLocks noGrp="1"/>
          </p:cNvSpPr>
          <p:nvPr>
            <p:ph type="dt" sz="half" idx="10"/>
          </p:nvPr>
        </p:nvSpPr>
        <p:spPr/>
        <p:txBody>
          <a:bodyPr/>
          <a:lstStyle/>
          <a:p>
            <a:fld id="{2EE8FFA6-8AEC-4D89-B2C2-C97C1A565A4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238</a:t>
            </a:fld>
            <a:endParaRPr lang="en-IN"/>
          </a:p>
        </p:txBody>
      </p:sp>
    </p:spTree>
    <p:extLst>
      <p:ext uri="{BB962C8B-B14F-4D97-AF65-F5344CB8AC3E}">
        <p14:creationId xmlns:p14="http://schemas.microsoft.com/office/powerpoint/2010/main" val="37948568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dirty="0"/>
              <a:t>CSH (C </a:t>
            </a:r>
            <a:r>
              <a:rPr lang="en-IN" dirty="0" err="1"/>
              <a:t>SHell</a:t>
            </a:r>
            <a:r>
              <a:rPr lang="en-IN" dirty="0"/>
              <a:t>)</a:t>
            </a:r>
          </a:p>
        </p:txBody>
      </p:sp>
      <p:sp>
        <p:nvSpPr>
          <p:cNvPr id="3" name="Content Placeholder 2"/>
          <p:cNvSpPr>
            <a:spLocks noGrp="1"/>
          </p:cNvSpPr>
          <p:nvPr>
            <p:ph idx="1"/>
          </p:nvPr>
        </p:nvSpPr>
        <p:spPr>
          <a:xfrm>
            <a:off x="457200" y="692696"/>
            <a:ext cx="8229600" cy="5544616"/>
          </a:xfrm>
        </p:spPr>
        <p:txBody>
          <a:bodyPr>
            <a:normAutofit fontScale="62500" lnSpcReduction="20000"/>
          </a:bodyPr>
          <a:lstStyle/>
          <a:p>
            <a:endParaRPr lang="en-IN" dirty="0" smtClean="0"/>
          </a:p>
          <a:p>
            <a:r>
              <a:rPr lang="en-IN" sz="4000" dirty="0" smtClean="0"/>
              <a:t>The </a:t>
            </a:r>
            <a:r>
              <a:rPr lang="en-IN" sz="4000" dirty="0"/>
              <a:t>C </a:t>
            </a:r>
            <a:r>
              <a:rPr lang="en-IN" sz="4000" dirty="0" smtClean="0"/>
              <a:t>Shell</a:t>
            </a:r>
            <a:endParaRPr lang="en-IN" sz="4000" dirty="0"/>
          </a:p>
          <a:p>
            <a:endParaRPr lang="en-IN" sz="4000" dirty="0"/>
          </a:p>
          <a:p>
            <a:r>
              <a:rPr lang="en-IN" sz="4000" dirty="0"/>
              <a:t>Denoted as </a:t>
            </a:r>
            <a:r>
              <a:rPr lang="en-IN" sz="4000" dirty="0" err="1"/>
              <a:t>csh</a:t>
            </a:r>
            <a:r>
              <a:rPr lang="en-IN" sz="4000" dirty="0"/>
              <a:t> </a:t>
            </a:r>
          </a:p>
          <a:p>
            <a:endParaRPr lang="en-IN" sz="4000" dirty="0"/>
          </a:p>
          <a:p>
            <a:r>
              <a:rPr lang="en-IN" sz="4000" dirty="0"/>
              <a:t>Bill Joy created it at the University of California at Berkeley. </a:t>
            </a:r>
            <a:endParaRPr lang="en-IN" sz="4000" dirty="0" smtClean="0"/>
          </a:p>
          <a:p>
            <a:endParaRPr lang="en-IN" sz="4000" dirty="0"/>
          </a:p>
          <a:p>
            <a:r>
              <a:rPr lang="en-IN" sz="4000" b="1" u="sng" dirty="0" smtClean="0"/>
              <a:t>It </a:t>
            </a:r>
            <a:r>
              <a:rPr lang="en-IN" sz="4000" b="1" u="sng" dirty="0"/>
              <a:t>incorporated features such as aliases and command history. </a:t>
            </a:r>
            <a:endParaRPr lang="en-IN" sz="4000" b="1" u="sng" dirty="0" smtClean="0"/>
          </a:p>
          <a:p>
            <a:endParaRPr lang="en-IN" sz="4000" u="sng" dirty="0"/>
          </a:p>
          <a:p>
            <a:r>
              <a:rPr lang="en-IN" sz="4000" b="1" u="sng" dirty="0" smtClean="0"/>
              <a:t>It </a:t>
            </a:r>
            <a:r>
              <a:rPr lang="en-IN" sz="4000" b="1" u="sng" dirty="0"/>
              <a:t>includes helpful programming features like built-in </a:t>
            </a:r>
            <a:r>
              <a:rPr lang="en-IN" sz="4000" b="1" u="sng" dirty="0" smtClean="0"/>
              <a:t>arithmetic</a:t>
            </a:r>
          </a:p>
          <a:p>
            <a:endParaRPr lang="en-IN" sz="4000" b="1" u="sng" dirty="0" smtClean="0"/>
          </a:p>
          <a:p>
            <a:r>
              <a:rPr lang="en-IN" sz="4000" b="1" u="sng" dirty="0" smtClean="0"/>
              <a:t>C-like </a:t>
            </a:r>
            <a:r>
              <a:rPr lang="en-IN" sz="4000" b="1" u="sng" dirty="0"/>
              <a:t>expression </a:t>
            </a:r>
            <a:r>
              <a:rPr lang="en-IN" sz="4000" b="1" u="sng" dirty="0" smtClean="0"/>
              <a:t>syntax-shell </a:t>
            </a:r>
            <a:r>
              <a:rPr lang="en-IN" sz="4000" b="1" u="sng" dirty="0"/>
              <a:t>syntax and usage are very similar to the C programming language.</a:t>
            </a:r>
          </a:p>
          <a:p>
            <a:pPr lvl="1"/>
            <a:endParaRPr lang="en-IN" sz="3600" dirty="0" smtClean="0"/>
          </a:p>
          <a:p>
            <a:pPr lvl="1"/>
            <a:endParaRPr lang="en-IN" sz="4000" dirty="0"/>
          </a:p>
        </p:txBody>
      </p:sp>
      <p:sp>
        <p:nvSpPr>
          <p:cNvPr id="4" name="Date Placeholder 3"/>
          <p:cNvSpPr>
            <a:spLocks noGrp="1"/>
          </p:cNvSpPr>
          <p:nvPr>
            <p:ph type="dt" sz="half" idx="10"/>
          </p:nvPr>
        </p:nvSpPr>
        <p:spPr/>
        <p:txBody>
          <a:bodyPr/>
          <a:lstStyle/>
          <a:p>
            <a:fld id="{983EBB75-DBA4-4D07-B925-B9DCC098BD6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239</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42920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400" dirty="0" smtClean="0"/>
              <a:t>The </a:t>
            </a:r>
            <a:r>
              <a:rPr lang="en-IN" sz="2400" dirty="0"/>
              <a:t>compiler is also said to </a:t>
            </a:r>
            <a:endParaRPr lang="en-IN" sz="2400" dirty="0" smtClean="0"/>
          </a:p>
          <a:p>
            <a:pPr lvl="1"/>
            <a:r>
              <a:rPr lang="en-IN" sz="2400" dirty="0" smtClean="0"/>
              <a:t>make </a:t>
            </a:r>
            <a:r>
              <a:rPr lang="en-IN" sz="2400" dirty="0"/>
              <a:t>the target code efficient and </a:t>
            </a:r>
            <a:endParaRPr lang="en-IN" sz="2400" dirty="0" smtClean="0"/>
          </a:p>
          <a:p>
            <a:pPr lvl="1"/>
            <a:r>
              <a:rPr lang="en-IN" sz="2400" dirty="0" smtClean="0"/>
              <a:t>optimized </a:t>
            </a:r>
            <a:r>
              <a:rPr lang="en-IN" sz="2400" dirty="0"/>
              <a:t>in terms of time and space.</a:t>
            </a:r>
            <a:endParaRPr lang="en-IN" sz="2400" dirty="0" smtClean="0"/>
          </a:p>
          <a:p>
            <a:endParaRPr lang="en-IN" sz="2400" dirty="0"/>
          </a:p>
          <a:p>
            <a:r>
              <a:rPr lang="en-IN" sz="2400" dirty="0" smtClean="0"/>
              <a:t>In this example , “C” compiler converts </a:t>
            </a:r>
            <a:r>
              <a:rPr lang="en-IN" sz="2400" dirty="0"/>
              <a:t>high-level language program into assembly </a:t>
            </a:r>
            <a:r>
              <a:rPr lang="en-IN" sz="2400" dirty="0" smtClean="0"/>
              <a:t>language</a:t>
            </a:r>
          </a:p>
        </p:txBody>
      </p:sp>
      <p:sp>
        <p:nvSpPr>
          <p:cNvPr id="4" name="Date Placeholder 3"/>
          <p:cNvSpPr>
            <a:spLocks noGrp="1"/>
          </p:cNvSpPr>
          <p:nvPr>
            <p:ph type="dt" sz="half" idx="10"/>
          </p:nvPr>
        </p:nvSpPr>
        <p:spPr/>
        <p:txBody>
          <a:bodyPr/>
          <a:lstStyle/>
          <a:p>
            <a:fld id="{27DC06C4-DA28-4207-B731-58DE9EF580C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76402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smtClean="0"/>
              <a:t>There </a:t>
            </a:r>
            <a:r>
              <a:rPr lang="en-IN" sz="2400" dirty="0"/>
              <a:t>are again various subcategories for Bourne Shell which are listed as follows −</a:t>
            </a:r>
          </a:p>
          <a:p>
            <a:pPr lvl="1"/>
            <a:r>
              <a:rPr lang="en-IN" sz="2400" b="1" dirty="0"/>
              <a:t>Bourne shell ( </a:t>
            </a:r>
            <a:r>
              <a:rPr lang="en-IN" sz="2400" b="1" dirty="0" err="1"/>
              <a:t>sh</a:t>
            </a:r>
            <a:r>
              <a:rPr lang="en-IN" sz="2400" b="1" dirty="0"/>
              <a:t>)</a:t>
            </a:r>
          </a:p>
          <a:p>
            <a:pPr lvl="1"/>
            <a:r>
              <a:rPr lang="en-IN" sz="2400" b="1" dirty="0" err="1"/>
              <a:t>Korn</a:t>
            </a:r>
            <a:r>
              <a:rPr lang="en-IN" sz="2400" b="1" dirty="0"/>
              <a:t> shell ( </a:t>
            </a:r>
            <a:r>
              <a:rPr lang="en-IN" sz="2400" b="1" dirty="0" err="1"/>
              <a:t>ksh</a:t>
            </a:r>
            <a:r>
              <a:rPr lang="en-IN" sz="2400" b="1" dirty="0"/>
              <a:t>)</a:t>
            </a:r>
          </a:p>
          <a:p>
            <a:pPr lvl="1"/>
            <a:r>
              <a:rPr lang="en-IN" sz="2400" b="1" dirty="0"/>
              <a:t>Bourne Again shell ( bash)</a:t>
            </a:r>
          </a:p>
          <a:p>
            <a:pPr lvl="1"/>
            <a:r>
              <a:rPr lang="en-IN" sz="2400" b="1" dirty="0"/>
              <a:t>POSIX </a:t>
            </a:r>
            <a:r>
              <a:rPr lang="en-IN" sz="2400" b="1" dirty="0" smtClean="0"/>
              <a:t>shell</a:t>
            </a:r>
          </a:p>
          <a:p>
            <a:pPr lvl="1"/>
            <a:endParaRPr lang="en-IN" sz="2400" dirty="0"/>
          </a:p>
          <a:p>
            <a:r>
              <a:rPr lang="en-IN" sz="2400" dirty="0"/>
              <a:t>The different C-type shells follow −</a:t>
            </a:r>
          </a:p>
          <a:p>
            <a:pPr lvl="1"/>
            <a:r>
              <a:rPr lang="en-IN" sz="2400" b="1" dirty="0"/>
              <a:t>C shell ( </a:t>
            </a:r>
            <a:r>
              <a:rPr lang="en-IN" sz="2400" b="1" dirty="0" err="1"/>
              <a:t>csh</a:t>
            </a:r>
            <a:r>
              <a:rPr lang="en-IN" sz="2400" b="1" dirty="0"/>
              <a:t>)</a:t>
            </a:r>
          </a:p>
          <a:p>
            <a:pPr lvl="1"/>
            <a:r>
              <a:rPr lang="en-IN" sz="2400" b="1" dirty="0"/>
              <a:t>TENEX/TOPS C shell ( </a:t>
            </a:r>
            <a:r>
              <a:rPr lang="en-IN" sz="2400" b="1" dirty="0" err="1"/>
              <a:t>tcsh</a:t>
            </a:r>
            <a:r>
              <a:rPr lang="en-IN" sz="2400" b="1" dirty="0"/>
              <a:t>)</a:t>
            </a:r>
          </a:p>
          <a:p>
            <a:endParaRPr lang="en-IN"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smtClean="0"/>
              <a:t>Shell Types</a:t>
            </a:r>
            <a:endParaRPr lang="en-IN" sz="2800" b="1" dirty="0"/>
          </a:p>
        </p:txBody>
      </p:sp>
      <p:sp>
        <p:nvSpPr>
          <p:cNvPr id="2" name="Date Placeholder 1"/>
          <p:cNvSpPr>
            <a:spLocks noGrp="1"/>
          </p:cNvSpPr>
          <p:nvPr>
            <p:ph type="dt" sz="half" idx="10"/>
          </p:nvPr>
        </p:nvSpPr>
        <p:spPr/>
        <p:txBody>
          <a:bodyPr/>
          <a:lstStyle/>
          <a:p>
            <a:fld id="{9170266B-F7A6-4EE3-8BC7-67DED51FFCB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240</a:t>
            </a:fld>
            <a:endParaRPr lang="en-IN"/>
          </a:p>
        </p:txBody>
      </p:sp>
      <p:sp>
        <p:nvSpPr>
          <p:cNvPr id="7" name="Rectangle 6"/>
          <p:cNvSpPr/>
          <p:nvPr/>
        </p:nvSpPr>
        <p:spPr>
          <a:xfrm>
            <a:off x="539552" y="6084004"/>
            <a:ext cx="6534472" cy="369332"/>
          </a:xfrm>
          <a:prstGeom prst="rect">
            <a:avLst/>
          </a:prstGeom>
        </p:spPr>
        <p:txBody>
          <a:bodyPr wrap="square">
            <a:spAutoFit/>
          </a:bodyPr>
          <a:lstStyle/>
          <a:p>
            <a:r>
              <a:rPr lang="en-IN" dirty="0"/>
              <a:t>https://www.tutorialspoint.com/unix/unix-what-is-shell.htm</a:t>
            </a:r>
          </a:p>
        </p:txBody>
      </p:sp>
    </p:spTree>
    <p:extLst>
      <p:ext uri="{BB962C8B-B14F-4D97-AF65-F5344CB8AC3E}">
        <p14:creationId xmlns:p14="http://schemas.microsoft.com/office/powerpoint/2010/main" val="130292493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07" y="116632"/>
            <a:ext cx="8229600" cy="562074"/>
          </a:xfrm>
        </p:spPr>
        <p:txBody>
          <a:bodyPr>
            <a:normAutofit fontScale="90000"/>
          </a:bodyPr>
          <a:lstStyle/>
          <a:p>
            <a:r>
              <a:rPr lang="en-IN" b="1" dirty="0"/>
              <a:t>The </a:t>
            </a:r>
            <a:r>
              <a:rPr lang="en-IN" b="1" dirty="0" err="1"/>
              <a:t>Korn</a:t>
            </a:r>
            <a:r>
              <a:rPr lang="en-IN" b="1" dirty="0"/>
              <a:t> Shell</a:t>
            </a:r>
            <a:endParaRPr lang="en-IN" dirty="0"/>
          </a:p>
        </p:txBody>
      </p:sp>
      <p:sp>
        <p:nvSpPr>
          <p:cNvPr id="3" name="Content Placeholder 2"/>
          <p:cNvSpPr>
            <a:spLocks noGrp="1"/>
          </p:cNvSpPr>
          <p:nvPr>
            <p:ph idx="1"/>
          </p:nvPr>
        </p:nvSpPr>
        <p:spPr>
          <a:xfrm>
            <a:off x="356271" y="761666"/>
            <a:ext cx="8229600" cy="4525963"/>
          </a:xfrm>
        </p:spPr>
        <p:txBody>
          <a:bodyPr>
            <a:noAutofit/>
          </a:bodyPr>
          <a:lstStyle/>
          <a:p>
            <a:r>
              <a:rPr lang="en-IN" sz="2400" dirty="0" smtClean="0"/>
              <a:t>It </a:t>
            </a:r>
            <a:r>
              <a:rPr lang="en-IN" sz="2400" dirty="0"/>
              <a:t>is denoted as </a:t>
            </a:r>
            <a:r>
              <a:rPr lang="en-IN" sz="2400" b="1" dirty="0" err="1"/>
              <a:t>ksh</a:t>
            </a:r>
            <a:r>
              <a:rPr lang="en-IN" sz="2400" dirty="0"/>
              <a:t> </a:t>
            </a:r>
            <a:endParaRPr lang="en-IN" sz="2400" dirty="0" smtClean="0"/>
          </a:p>
          <a:p>
            <a:endParaRPr lang="en-IN" sz="2400" dirty="0" smtClean="0"/>
          </a:p>
          <a:p>
            <a:r>
              <a:rPr lang="en-IN" sz="2400" dirty="0" smtClean="0"/>
              <a:t>It </a:t>
            </a:r>
            <a:r>
              <a:rPr lang="en-IN" sz="2400" dirty="0"/>
              <a:t>Was written by David </a:t>
            </a:r>
            <a:r>
              <a:rPr lang="en-IN" sz="2400" dirty="0" err="1"/>
              <a:t>Korn</a:t>
            </a:r>
            <a:r>
              <a:rPr lang="en-IN" sz="2400" dirty="0"/>
              <a:t> at AT&amp;T Bell </a:t>
            </a:r>
            <a:r>
              <a:rPr lang="en-IN" sz="2400" dirty="0" smtClean="0"/>
              <a:t>Labs.</a:t>
            </a:r>
          </a:p>
          <a:p>
            <a:endParaRPr lang="en-IN" sz="2400" dirty="0" smtClean="0"/>
          </a:p>
          <a:p>
            <a:r>
              <a:rPr lang="en-IN" sz="2400" dirty="0" smtClean="0"/>
              <a:t>It </a:t>
            </a:r>
            <a:r>
              <a:rPr lang="en-IN" sz="2400" dirty="0"/>
              <a:t>is a superset of the Bourne shell</a:t>
            </a:r>
            <a:r>
              <a:rPr lang="en-IN" sz="2400" dirty="0" smtClean="0"/>
              <a:t>. So </a:t>
            </a:r>
            <a:r>
              <a:rPr lang="en-IN" sz="2400" dirty="0"/>
              <a:t>it supports everything in the Bourne shell</a:t>
            </a:r>
            <a:r>
              <a:rPr lang="en-IN" sz="2400" dirty="0" smtClean="0"/>
              <a:t>.</a:t>
            </a:r>
          </a:p>
          <a:p>
            <a:endParaRPr lang="en-IN" sz="2400" dirty="0"/>
          </a:p>
        </p:txBody>
      </p:sp>
      <p:sp>
        <p:nvSpPr>
          <p:cNvPr id="4" name="Date Placeholder 3"/>
          <p:cNvSpPr>
            <a:spLocks noGrp="1"/>
          </p:cNvSpPr>
          <p:nvPr>
            <p:ph type="dt" sz="half" idx="10"/>
          </p:nvPr>
        </p:nvSpPr>
        <p:spPr/>
        <p:txBody>
          <a:bodyPr/>
          <a:lstStyle/>
          <a:p>
            <a:fld id="{A2C63904-40C4-4180-B6FE-1845F24E091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241</a:t>
            </a:fld>
            <a:endParaRPr lang="en-IN"/>
          </a:p>
        </p:txBody>
      </p:sp>
      <p:pic>
        <p:nvPicPr>
          <p:cNvPr id="2050" name="Picture 2" descr="The Relationship of shell functionality Korn shell Bourne shell Common core C shell Common"/>
          <p:cNvPicPr>
            <a:picLocks noChangeAspect="1" noChangeArrowheads="1"/>
          </p:cNvPicPr>
          <p:nvPr/>
        </p:nvPicPr>
        <p:blipFill rotWithShape="1">
          <a:blip r:embed="rId2">
            <a:extLst>
              <a:ext uri="{28A0092B-C50C-407E-A947-70E740481C1C}">
                <a14:useLocalDpi xmlns:a14="http://schemas.microsoft.com/office/drawing/2010/main" val="0"/>
              </a:ext>
            </a:extLst>
          </a:blip>
          <a:srcRect l="5006" t="27794" r="39593" b="6465"/>
          <a:stretch/>
        </p:blipFill>
        <p:spPr bwMode="auto">
          <a:xfrm>
            <a:off x="5062428" y="3212976"/>
            <a:ext cx="3374353" cy="300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93494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a:t>
            </a:r>
            <a:r>
              <a:rPr lang="en-IN" b="1" dirty="0" err="1"/>
              <a:t>Korn</a:t>
            </a:r>
            <a:r>
              <a:rPr lang="en-IN" b="1" dirty="0"/>
              <a:t> Shell</a:t>
            </a:r>
            <a:endParaRPr lang="en-IN" dirty="0"/>
          </a:p>
        </p:txBody>
      </p:sp>
      <p:sp>
        <p:nvSpPr>
          <p:cNvPr id="3" name="Content Placeholder 2"/>
          <p:cNvSpPr>
            <a:spLocks noGrp="1"/>
          </p:cNvSpPr>
          <p:nvPr>
            <p:ph idx="1"/>
          </p:nvPr>
        </p:nvSpPr>
        <p:spPr/>
        <p:txBody>
          <a:bodyPr>
            <a:noAutofit/>
          </a:bodyPr>
          <a:lstStyle/>
          <a:p>
            <a:r>
              <a:rPr lang="en-IN" sz="2400" dirty="0" smtClean="0"/>
              <a:t>It </a:t>
            </a:r>
            <a:r>
              <a:rPr lang="en-IN" sz="2400" dirty="0"/>
              <a:t>has interactive features. </a:t>
            </a:r>
            <a:endParaRPr lang="en-IN" sz="2400" dirty="0" smtClean="0"/>
          </a:p>
          <a:p>
            <a:endParaRPr lang="en-IN" sz="2400" dirty="0" smtClean="0"/>
          </a:p>
          <a:p>
            <a:r>
              <a:rPr lang="en-IN" sz="2400" dirty="0" smtClean="0"/>
              <a:t>It </a:t>
            </a:r>
            <a:r>
              <a:rPr lang="en-IN" sz="2400" dirty="0"/>
              <a:t>includes features like built-in arithmetic and C-like arrays, functions, and string-manipulation facilities</a:t>
            </a:r>
            <a:r>
              <a:rPr lang="en-IN" sz="2400" dirty="0" smtClean="0"/>
              <a:t>.</a:t>
            </a:r>
          </a:p>
          <a:p>
            <a:endParaRPr lang="en-IN" sz="2400" dirty="0" smtClean="0"/>
          </a:p>
          <a:p>
            <a:r>
              <a:rPr lang="en-IN" sz="2400" dirty="0" smtClean="0"/>
              <a:t>It </a:t>
            </a:r>
            <a:r>
              <a:rPr lang="en-IN" sz="2400" dirty="0"/>
              <a:t>is faster than C shell. It is compatible with script written for C shell.</a:t>
            </a:r>
          </a:p>
          <a:p>
            <a:endParaRPr lang="en-IN" sz="2400" dirty="0" smtClean="0"/>
          </a:p>
          <a:p>
            <a:r>
              <a:rPr lang="en-IN" sz="2400" dirty="0" smtClean="0"/>
              <a:t>The </a:t>
            </a:r>
            <a:r>
              <a:rPr lang="en-IN" sz="2400" dirty="0" err="1"/>
              <a:t>Korn</a:t>
            </a:r>
            <a:r>
              <a:rPr lang="en-IN" sz="2400" dirty="0"/>
              <a:t> Shell also was the base for the POSIX Shell standard specifications etc.</a:t>
            </a:r>
          </a:p>
          <a:p>
            <a:endParaRPr lang="en-IN" sz="2400" dirty="0"/>
          </a:p>
        </p:txBody>
      </p:sp>
      <p:sp>
        <p:nvSpPr>
          <p:cNvPr id="4" name="Date Placeholder 3"/>
          <p:cNvSpPr>
            <a:spLocks noGrp="1"/>
          </p:cNvSpPr>
          <p:nvPr>
            <p:ph type="dt" sz="half" idx="10"/>
          </p:nvPr>
        </p:nvSpPr>
        <p:spPr/>
        <p:txBody>
          <a:bodyPr/>
          <a:lstStyle/>
          <a:p>
            <a:fld id="{A2C63904-40C4-4180-B6FE-1845F24E091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242</a:t>
            </a:fld>
            <a:endParaRPr lang="en-IN"/>
          </a:p>
        </p:txBody>
      </p:sp>
    </p:spTree>
    <p:extLst>
      <p:ext uri="{BB962C8B-B14F-4D97-AF65-F5344CB8AC3E}">
        <p14:creationId xmlns:p14="http://schemas.microsoft.com/office/powerpoint/2010/main" val="413020738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BASH</a:t>
            </a:r>
            <a:endParaRPr lang="en-IN" dirty="0"/>
          </a:p>
        </p:txBody>
      </p:sp>
      <p:sp>
        <p:nvSpPr>
          <p:cNvPr id="3" name="Content Placeholder 2"/>
          <p:cNvSpPr>
            <a:spLocks noGrp="1"/>
          </p:cNvSpPr>
          <p:nvPr>
            <p:ph idx="1"/>
          </p:nvPr>
        </p:nvSpPr>
        <p:spPr/>
        <p:txBody>
          <a:bodyPr>
            <a:normAutofit/>
          </a:bodyPr>
          <a:lstStyle/>
          <a:p>
            <a:r>
              <a:rPr lang="en-IN" sz="2400" dirty="0" smtClean="0"/>
              <a:t>BASH=</a:t>
            </a:r>
            <a:r>
              <a:rPr lang="en-IN" sz="2400" dirty="0"/>
              <a:t> Bourne Again Shell</a:t>
            </a:r>
            <a:endParaRPr lang="en-IN" sz="2400" dirty="0" smtClean="0"/>
          </a:p>
          <a:p>
            <a:r>
              <a:rPr lang="en-IN" sz="2400" dirty="0" smtClean="0"/>
              <a:t>The </a:t>
            </a:r>
            <a:r>
              <a:rPr lang="en-IN" sz="2400" dirty="0"/>
              <a:t>shell's name is an acronym for Bourne Again Shell, </a:t>
            </a:r>
            <a:endParaRPr lang="en-IN" sz="2400" dirty="0" smtClean="0"/>
          </a:p>
          <a:p>
            <a:r>
              <a:rPr lang="en-IN" sz="2400" b="1" dirty="0" smtClean="0"/>
              <a:t>A </a:t>
            </a:r>
            <a:r>
              <a:rPr lang="en-IN" sz="2400" b="1" dirty="0"/>
              <a:t>pun on the name of the Bourne shell that it </a:t>
            </a:r>
            <a:r>
              <a:rPr lang="en-IN" sz="2400" b="1" dirty="0" smtClean="0"/>
              <a:t>replaces </a:t>
            </a:r>
            <a:r>
              <a:rPr lang="en-IN" sz="2400" b="1" dirty="0"/>
              <a:t>and </a:t>
            </a:r>
            <a:endParaRPr lang="en-IN" sz="2400" b="1" dirty="0" smtClean="0"/>
          </a:p>
          <a:p>
            <a:r>
              <a:rPr lang="en-IN" sz="2400" b="1" dirty="0" smtClean="0"/>
              <a:t>The </a:t>
            </a:r>
            <a:r>
              <a:rPr lang="en-IN" sz="2400" b="1" dirty="0"/>
              <a:t>notion of being "born again</a:t>
            </a:r>
            <a:r>
              <a:rPr lang="en-IN" sz="2400" b="1" dirty="0" smtClean="0"/>
              <a:t>".</a:t>
            </a:r>
            <a:endParaRPr lang="en-IN" sz="2400" b="1"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243</a:t>
            </a:fld>
            <a:endParaRPr lang="en-IN"/>
          </a:p>
        </p:txBody>
      </p:sp>
      <p:sp>
        <p:nvSpPr>
          <p:cNvPr id="7" name="Rectangle 6"/>
          <p:cNvSpPr/>
          <p:nvPr/>
        </p:nvSpPr>
        <p:spPr>
          <a:xfrm>
            <a:off x="251520" y="5517232"/>
            <a:ext cx="8640960" cy="461665"/>
          </a:xfrm>
          <a:prstGeom prst="rect">
            <a:avLst/>
          </a:prstGeom>
        </p:spPr>
        <p:txBody>
          <a:bodyPr wrap="square">
            <a:spAutoFit/>
          </a:bodyPr>
          <a:lstStyle/>
          <a:p>
            <a:r>
              <a:rPr lang="en-IN" sz="1200" dirty="0"/>
              <a:t>https://en.wikipedia.org/wiki/Bash_(Unix_shell)#:~:text=Bash%20is%20a%20Unix%20shell,ported%20to%20Linux%2C%20alongside%20GCC.</a:t>
            </a:r>
          </a:p>
        </p:txBody>
      </p:sp>
    </p:spTree>
    <p:extLst>
      <p:ext uri="{BB962C8B-B14F-4D97-AF65-F5344CB8AC3E}">
        <p14:creationId xmlns:p14="http://schemas.microsoft.com/office/powerpoint/2010/main" val="330053005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2136"/>
            <a:ext cx="8229600" cy="562074"/>
          </a:xfrm>
        </p:spPr>
        <p:txBody>
          <a:bodyPr>
            <a:normAutofit fontScale="90000"/>
          </a:bodyPr>
          <a:lstStyle/>
          <a:p>
            <a:r>
              <a:rPr lang="en-IN" b="1" dirty="0"/>
              <a:t>GNU Bourne-Again Shell</a:t>
            </a: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IN" sz="2400" dirty="0"/>
              <a:t>The Bash command syntax is a superset of the Bourne shell command syntax.</a:t>
            </a:r>
          </a:p>
          <a:p>
            <a:r>
              <a:rPr lang="en-IN" sz="2400" dirty="0" smtClean="0"/>
              <a:t>Bash </a:t>
            </a:r>
            <a:r>
              <a:rPr lang="en-IN" sz="2400" dirty="0"/>
              <a:t>command syntax includes ideas drawn from the </a:t>
            </a:r>
            <a:r>
              <a:rPr lang="en-IN" sz="2400" dirty="0" err="1"/>
              <a:t>KornShell</a:t>
            </a:r>
            <a:r>
              <a:rPr lang="en-IN" sz="2400" dirty="0"/>
              <a:t> (</a:t>
            </a:r>
            <a:r>
              <a:rPr lang="en-IN" sz="2400" dirty="0" err="1"/>
              <a:t>ksh</a:t>
            </a:r>
            <a:r>
              <a:rPr lang="en-IN" sz="2400" dirty="0"/>
              <a:t>) and the C shell (</a:t>
            </a:r>
            <a:r>
              <a:rPr lang="en-IN" sz="2400" dirty="0" err="1"/>
              <a:t>csh</a:t>
            </a:r>
            <a:r>
              <a:rPr lang="en-IN" sz="2400" dirty="0"/>
              <a:t>) such as command line editing, command history (history command</a:t>
            </a:r>
            <a:r>
              <a:rPr lang="en-IN" sz="2400" dirty="0" smtClean="0"/>
              <a:t>),the </a:t>
            </a:r>
            <a:r>
              <a:rPr lang="en-IN" sz="2400" dirty="0"/>
              <a:t>directory stack, </a:t>
            </a:r>
            <a:r>
              <a:rPr lang="en-IN" sz="2400" dirty="0" smtClean="0"/>
              <a:t>and POSIX command substitution syntax</a:t>
            </a:r>
          </a:p>
        </p:txBody>
      </p:sp>
      <p:sp>
        <p:nvSpPr>
          <p:cNvPr id="4" name="Date Placeholder 3"/>
          <p:cNvSpPr>
            <a:spLocks noGrp="1"/>
          </p:cNvSpPr>
          <p:nvPr>
            <p:ph type="dt" sz="half" idx="10"/>
          </p:nvPr>
        </p:nvSpPr>
        <p:spPr/>
        <p:txBody>
          <a:bodyPr/>
          <a:lstStyle/>
          <a:p>
            <a:fld id="{C3A28559-778C-4E50-88C1-5E786D9403D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244</a:t>
            </a:fld>
            <a:endParaRPr lang="en-IN"/>
          </a:p>
        </p:txBody>
      </p:sp>
      <p:sp>
        <p:nvSpPr>
          <p:cNvPr id="9" name="AutoShape 2" descr="Overview about Shell Prompt in Uni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874" y="3501008"/>
            <a:ext cx="6120430" cy="28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17283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5783"/>
            <a:ext cx="8229600" cy="562074"/>
          </a:xfrm>
        </p:spPr>
        <p:txBody>
          <a:bodyPr>
            <a:normAutofit fontScale="90000"/>
          </a:bodyPr>
          <a:lstStyle/>
          <a:p>
            <a:r>
              <a:rPr lang="en-IN" b="1" dirty="0"/>
              <a:t>GNU Bourne-Again Shell</a:t>
            </a:r>
            <a:endParaRPr lang="en-IN" dirty="0"/>
          </a:p>
        </p:txBody>
      </p:sp>
      <p:sp>
        <p:nvSpPr>
          <p:cNvPr id="3" name="Content Placeholder 2"/>
          <p:cNvSpPr>
            <a:spLocks noGrp="1"/>
          </p:cNvSpPr>
          <p:nvPr>
            <p:ph idx="1"/>
          </p:nvPr>
        </p:nvSpPr>
        <p:spPr/>
        <p:txBody>
          <a:bodyPr>
            <a:normAutofit/>
          </a:bodyPr>
          <a:lstStyle/>
          <a:p>
            <a:r>
              <a:rPr lang="en-IN" sz="2400" dirty="0" smtClean="0"/>
              <a:t>Denoted </a:t>
            </a:r>
            <a:r>
              <a:rPr lang="en-IN" sz="2400" dirty="0"/>
              <a:t>as </a:t>
            </a:r>
            <a:r>
              <a:rPr lang="en-IN" sz="2400" b="1" dirty="0"/>
              <a:t>bash</a:t>
            </a:r>
            <a:r>
              <a:rPr lang="en-IN" sz="2400" dirty="0"/>
              <a:t> </a:t>
            </a:r>
            <a:endParaRPr lang="en-IN" sz="2400" dirty="0" smtClean="0"/>
          </a:p>
          <a:p>
            <a:endParaRPr lang="en-IN" sz="2400" dirty="0" smtClean="0"/>
          </a:p>
          <a:p>
            <a:r>
              <a:rPr lang="en-IN" sz="2400" dirty="0" smtClean="0"/>
              <a:t>It </a:t>
            </a:r>
            <a:r>
              <a:rPr lang="en-IN" sz="2400" dirty="0"/>
              <a:t>is compatible to the Bourne shell. </a:t>
            </a:r>
            <a:endParaRPr lang="en-IN" sz="2400" dirty="0" smtClean="0"/>
          </a:p>
          <a:p>
            <a:endParaRPr lang="en-IN" sz="2400" dirty="0"/>
          </a:p>
          <a:p>
            <a:r>
              <a:rPr lang="en-IN" sz="2400" dirty="0" smtClean="0"/>
              <a:t>It </a:t>
            </a:r>
            <a:r>
              <a:rPr lang="en-IN" sz="2400" dirty="0"/>
              <a:t>includes features from </a:t>
            </a:r>
            <a:r>
              <a:rPr lang="en-IN" sz="2400" dirty="0" err="1"/>
              <a:t>Korn</a:t>
            </a:r>
            <a:r>
              <a:rPr lang="en-IN" sz="2400" dirty="0"/>
              <a:t> and Bourne shell</a:t>
            </a:r>
            <a:r>
              <a:rPr lang="en-IN" sz="2400" dirty="0" smtClean="0"/>
              <a:t>.</a:t>
            </a:r>
          </a:p>
          <a:p>
            <a:endParaRPr lang="en-IN" sz="2400" dirty="0" smtClean="0"/>
          </a:p>
          <a:p>
            <a:r>
              <a:rPr lang="en-IN" sz="2400" dirty="0" smtClean="0"/>
              <a:t>It </a:t>
            </a:r>
            <a:r>
              <a:rPr lang="en-IN" sz="2400" dirty="0"/>
              <a:t>is most widely used shell in Linux systems. </a:t>
            </a:r>
            <a:endParaRPr lang="en-IN" sz="2400" dirty="0" smtClean="0"/>
          </a:p>
          <a:p>
            <a:endParaRPr lang="en-IN" sz="2400" dirty="0"/>
          </a:p>
          <a:p>
            <a:r>
              <a:rPr lang="en-IN" sz="2400" dirty="0" smtClean="0"/>
              <a:t>It </a:t>
            </a:r>
            <a:r>
              <a:rPr lang="en-IN" sz="2400" dirty="0"/>
              <a:t>is used as </a:t>
            </a:r>
            <a:r>
              <a:rPr lang="en-IN" sz="2400" b="1" dirty="0"/>
              <a:t>default login shell in Linux systems and in </a:t>
            </a:r>
            <a:r>
              <a:rPr lang="en-IN" sz="2400" b="1" dirty="0" err="1"/>
              <a:t>macOS</a:t>
            </a:r>
            <a:r>
              <a:rPr lang="en-IN" sz="2400" dirty="0"/>
              <a:t>. It can also be installed on Windows OS.</a:t>
            </a:r>
          </a:p>
          <a:p>
            <a:endParaRPr lang="en-IN" sz="2400" dirty="0" smtClean="0"/>
          </a:p>
          <a:p>
            <a:endParaRPr lang="en-IN" dirty="0"/>
          </a:p>
        </p:txBody>
      </p:sp>
      <p:sp>
        <p:nvSpPr>
          <p:cNvPr id="4" name="Date Placeholder 3"/>
          <p:cNvSpPr>
            <a:spLocks noGrp="1"/>
          </p:cNvSpPr>
          <p:nvPr>
            <p:ph type="dt" sz="half" idx="10"/>
          </p:nvPr>
        </p:nvSpPr>
        <p:spPr/>
        <p:txBody>
          <a:bodyPr/>
          <a:lstStyle/>
          <a:p>
            <a:fld id="{C3A28559-778C-4E50-88C1-5E786D9403D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245</a:t>
            </a:fld>
            <a:endParaRPr lang="en-IN"/>
          </a:p>
        </p:txBody>
      </p:sp>
      <p:sp>
        <p:nvSpPr>
          <p:cNvPr id="9" name="AutoShape 2" descr="Overview about Shell Prompt in Uni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548680"/>
            <a:ext cx="4464496" cy="208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57728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GNU ?</a:t>
            </a:r>
            <a:endParaRPr lang="en-IN" dirty="0"/>
          </a:p>
        </p:txBody>
      </p:sp>
      <p:sp>
        <p:nvSpPr>
          <p:cNvPr id="4" name="Date Placeholder 3"/>
          <p:cNvSpPr>
            <a:spLocks noGrp="1"/>
          </p:cNvSpPr>
          <p:nvPr>
            <p:ph type="dt" sz="half" idx="10"/>
          </p:nvPr>
        </p:nvSpPr>
        <p:spPr/>
        <p:txBody>
          <a:bodyPr/>
          <a:lstStyle/>
          <a:p>
            <a:fld id="{AFAF7219-7844-4EFD-89D6-31A02A30894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246</a:t>
            </a:fld>
            <a:endParaRPr lang="en-IN"/>
          </a:p>
        </p:txBody>
      </p:sp>
      <p:sp>
        <p:nvSpPr>
          <p:cNvPr id="7" name="Content Placeholder 6"/>
          <p:cNvSpPr>
            <a:spLocks noGrp="1"/>
          </p:cNvSpPr>
          <p:nvPr>
            <p:ph idx="1"/>
          </p:nvPr>
        </p:nvSpPr>
        <p:spPr/>
        <p:txBody>
          <a:bodyPr/>
          <a:lstStyle/>
          <a:p>
            <a:endParaRPr lang="en-IN"/>
          </a:p>
        </p:txBody>
      </p:sp>
    </p:spTree>
    <p:extLst>
      <p:ext uri="{BB962C8B-B14F-4D97-AF65-F5344CB8AC3E}">
        <p14:creationId xmlns:p14="http://schemas.microsoft.com/office/powerpoint/2010/main" val="30131976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GNU ?</a:t>
            </a:r>
            <a:endParaRPr lang="en-IN" dirty="0"/>
          </a:p>
        </p:txBody>
      </p:sp>
      <p:sp>
        <p:nvSpPr>
          <p:cNvPr id="3" name="Content Placeholder 2"/>
          <p:cNvSpPr>
            <a:spLocks noGrp="1"/>
          </p:cNvSpPr>
          <p:nvPr>
            <p:ph idx="1"/>
          </p:nvPr>
        </p:nvSpPr>
        <p:spPr/>
        <p:txBody>
          <a:bodyPr>
            <a:normAutofit/>
          </a:bodyPr>
          <a:lstStyle/>
          <a:p>
            <a:r>
              <a:rPr lang="en-IN" sz="2400" b="1" dirty="0"/>
              <a:t>GNU </a:t>
            </a:r>
            <a:r>
              <a:rPr lang="en-IN" sz="2400" b="1" dirty="0" smtClean="0"/>
              <a:t>is </a:t>
            </a:r>
            <a:r>
              <a:rPr lang="en-IN" sz="2400" b="1" dirty="0"/>
              <a:t>an operating system </a:t>
            </a:r>
            <a:r>
              <a:rPr lang="en-IN" sz="2400" dirty="0"/>
              <a:t>and also an extensive collection of utility programmes wholly free </a:t>
            </a:r>
            <a:r>
              <a:rPr lang="en-IN" sz="2400" dirty="0" smtClean="0"/>
              <a:t>software and </a:t>
            </a:r>
            <a:r>
              <a:rPr lang="en-IN" sz="2400" dirty="0"/>
              <a:t>also the project within which the free software concept originated</a:t>
            </a:r>
          </a:p>
          <a:p>
            <a:endParaRPr lang="en-IN" sz="2400" dirty="0" smtClean="0"/>
          </a:p>
          <a:p>
            <a:r>
              <a:rPr lang="en-IN" sz="2400" b="1" u="sng" dirty="0" smtClean="0"/>
              <a:t>GNU </a:t>
            </a:r>
            <a:r>
              <a:rPr lang="en-IN" sz="2400" b="1" u="sng" dirty="0"/>
              <a:t>is a recursive acronym for "GNU's Not Unix</a:t>
            </a:r>
            <a:r>
              <a:rPr lang="en-IN" sz="2400" b="1" u="sng" dirty="0" smtClean="0"/>
              <a:t>!“</a:t>
            </a:r>
          </a:p>
          <a:p>
            <a:endParaRPr lang="en-IN" sz="2400" b="1" u="sng" dirty="0" smtClean="0"/>
          </a:p>
          <a:p>
            <a:r>
              <a:rPr lang="en-IN" sz="2400" b="1" u="sng" dirty="0" smtClean="0"/>
              <a:t>Chosen </a:t>
            </a:r>
            <a:r>
              <a:rPr lang="en-IN" sz="2400" b="1" u="sng" dirty="0"/>
              <a:t>because GNU's design is Unix-like, but differs from Unix by being free software and containing no Unix code</a:t>
            </a:r>
            <a:r>
              <a:rPr lang="en-IN" sz="2400" b="1" u="sng" dirty="0" smtClean="0"/>
              <a:t>.</a:t>
            </a:r>
            <a:endParaRPr lang="en-IN" sz="2400" b="1" u="sng" dirty="0"/>
          </a:p>
        </p:txBody>
      </p:sp>
      <p:sp>
        <p:nvSpPr>
          <p:cNvPr id="4" name="Date Placeholder 3"/>
          <p:cNvSpPr>
            <a:spLocks noGrp="1"/>
          </p:cNvSpPr>
          <p:nvPr>
            <p:ph type="dt" sz="half" idx="10"/>
          </p:nvPr>
        </p:nvSpPr>
        <p:spPr/>
        <p:txBody>
          <a:bodyPr/>
          <a:lstStyle/>
          <a:p>
            <a:fld id="{AFAF7219-7844-4EFD-89D6-31A02A30894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247</a:t>
            </a:fld>
            <a:endParaRPr lang="en-IN"/>
          </a:p>
        </p:txBody>
      </p:sp>
    </p:spTree>
    <p:extLst>
      <p:ext uri="{BB962C8B-B14F-4D97-AF65-F5344CB8AC3E}">
        <p14:creationId xmlns:p14="http://schemas.microsoft.com/office/powerpoint/2010/main" val="331446224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a:t>
            </a:r>
            <a:r>
              <a:rPr lang="en-IN" b="1" dirty="0" smtClean="0"/>
              <a:t>Scripting</a:t>
            </a:r>
            <a:endParaRPr lang="en-IN" dirty="0"/>
          </a:p>
        </p:txBody>
      </p:sp>
      <p:sp>
        <p:nvSpPr>
          <p:cNvPr id="3" name="Content Placeholder 2"/>
          <p:cNvSpPr>
            <a:spLocks noGrp="1"/>
          </p:cNvSpPr>
          <p:nvPr>
            <p:ph idx="1"/>
          </p:nvPr>
        </p:nvSpPr>
        <p:spPr/>
        <p:txBody>
          <a:bodyPr>
            <a:normAutofit/>
          </a:bodyPr>
          <a:lstStyle/>
          <a:p>
            <a:r>
              <a:rPr lang="en-IN" sz="2400" dirty="0"/>
              <a:t>Usually shells are interactive that mean, </a:t>
            </a:r>
            <a:endParaRPr lang="en-IN" sz="2400" dirty="0" smtClean="0"/>
          </a:p>
          <a:p>
            <a:pPr lvl="1"/>
            <a:r>
              <a:rPr lang="en-IN" sz="2400" dirty="0" smtClean="0"/>
              <a:t>they </a:t>
            </a:r>
            <a:r>
              <a:rPr lang="en-IN" sz="2400" dirty="0"/>
              <a:t>accept command as input from users and execute them. </a:t>
            </a:r>
            <a:endParaRPr lang="en-IN" sz="2400" dirty="0" smtClean="0"/>
          </a:p>
          <a:p>
            <a:pPr lvl="1"/>
            <a:r>
              <a:rPr lang="en-IN" sz="2400" dirty="0" smtClean="0"/>
              <a:t>to </a:t>
            </a:r>
            <a:r>
              <a:rPr lang="en-IN" sz="2400" dirty="0"/>
              <a:t>execute a bunch of commands routinely, </a:t>
            </a:r>
            <a:endParaRPr lang="en-IN" sz="2400" dirty="0" smtClean="0"/>
          </a:p>
          <a:p>
            <a:pPr lvl="1"/>
            <a:r>
              <a:rPr lang="en-IN" sz="2400" b="1" dirty="0" smtClean="0"/>
              <a:t>so </a:t>
            </a:r>
            <a:r>
              <a:rPr lang="en-IN" sz="2400" b="1" dirty="0"/>
              <a:t>we have </a:t>
            </a:r>
            <a:r>
              <a:rPr lang="en-IN" sz="2400" b="1" dirty="0" smtClean="0"/>
              <a:t>to type </a:t>
            </a:r>
            <a:r>
              <a:rPr lang="en-IN" sz="2400" b="1" dirty="0"/>
              <a:t>in all commands each time in terminal</a:t>
            </a:r>
            <a:r>
              <a:rPr lang="en-IN" sz="2400" b="1" dirty="0" smtClean="0"/>
              <a:t>.</a:t>
            </a:r>
          </a:p>
          <a:p>
            <a:pPr lvl="1"/>
            <a:endParaRPr lang="en-IN" dirty="0"/>
          </a:p>
          <a:p>
            <a:endParaRPr lang="en-IN" sz="2800" dirty="0"/>
          </a:p>
        </p:txBody>
      </p:sp>
      <p:sp>
        <p:nvSpPr>
          <p:cNvPr id="4" name="Date Placeholder 3"/>
          <p:cNvSpPr>
            <a:spLocks noGrp="1"/>
          </p:cNvSpPr>
          <p:nvPr>
            <p:ph type="dt" sz="half" idx="10"/>
          </p:nvPr>
        </p:nvSpPr>
        <p:spPr/>
        <p:txBody>
          <a:bodyPr/>
          <a:lstStyle/>
          <a:p>
            <a:fld id="{105E8F6E-F0DC-4458-96A8-871CB1A60B5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248</a:t>
            </a:fld>
            <a:endParaRPr lang="en-IN"/>
          </a:p>
        </p:txBody>
      </p:sp>
    </p:spTree>
    <p:extLst>
      <p:ext uri="{BB962C8B-B14F-4D97-AF65-F5344CB8AC3E}">
        <p14:creationId xmlns:p14="http://schemas.microsoft.com/office/powerpoint/2010/main" val="153893097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a:t>
            </a:r>
            <a:r>
              <a:rPr lang="en-IN" b="1" dirty="0" smtClean="0"/>
              <a:t>Scripting</a:t>
            </a:r>
            <a:endParaRPr lang="en-IN" dirty="0"/>
          </a:p>
        </p:txBody>
      </p:sp>
      <p:sp>
        <p:nvSpPr>
          <p:cNvPr id="3" name="Content Placeholder 2"/>
          <p:cNvSpPr>
            <a:spLocks noGrp="1"/>
          </p:cNvSpPr>
          <p:nvPr>
            <p:ph idx="1"/>
          </p:nvPr>
        </p:nvSpPr>
        <p:spPr/>
        <p:txBody>
          <a:bodyPr>
            <a:normAutofit/>
          </a:bodyPr>
          <a:lstStyle/>
          <a:p>
            <a:r>
              <a:rPr lang="en-IN" sz="2400" dirty="0" smtClean="0"/>
              <a:t>As </a:t>
            </a:r>
            <a:r>
              <a:rPr lang="en-IN" sz="2400" dirty="0"/>
              <a:t>shell can also take commands </a:t>
            </a:r>
            <a:endParaRPr lang="en-IN" sz="2400" dirty="0" smtClean="0"/>
          </a:p>
          <a:p>
            <a:pPr lvl="1"/>
            <a:r>
              <a:rPr lang="en-IN" sz="2400" b="1" dirty="0" smtClean="0"/>
              <a:t>as input from file we can write these commands in a file </a:t>
            </a:r>
          </a:p>
          <a:p>
            <a:pPr lvl="1"/>
            <a:r>
              <a:rPr lang="en-IN" sz="2400" dirty="0" smtClean="0"/>
              <a:t>can </a:t>
            </a:r>
            <a:r>
              <a:rPr lang="en-IN" sz="2400" dirty="0"/>
              <a:t>execute them in shell to avoid this repetitive work. </a:t>
            </a:r>
            <a:endParaRPr lang="en-IN" sz="2400" dirty="0" smtClean="0"/>
          </a:p>
          <a:p>
            <a:pPr lvl="1"/>
            <a:r>
              <a:rPr lang="en-IN" sz="2400" dirty="0" smtClean="0"/>
              <a:t>These </a:t>
            </a:r>
            <a:r>
              <a:rPr lang="en-IN" sz="2400" dirty="0"/>
              <a:t>files are called </a:t>
            </a:r>
            <a:r>
              <a:rPr lang="en-IN" sz="2400" b="1" dirty="0"/>
              <a:t>Shell Scripts or Shell Programs. </a:t>
            </a:r>
            <a:endParaRPr lang="en-IN" sz="2400" b="1" dirty="0" smtClean="0"/>
          </a:p>
          <a:p>
            <a:pPr lvl="1"/>
            <a:r>
              <a:rPr lang="en-IN" sz="2400" dirty="0" smtClean="0"/>
              <a:t>Shell </a:t>
            </a:r>
            <a:r>
              <a:rPr lang="en-IN" sz="2400" dirty="0"/>
              <a:t>scripts are </a:t>
            </a:r>
            <a:r>
              <a:rPr lang="en-IN" sz="2400" b="1" dirty="0"/>
              <a:t>similar to the batch file in MS-DOS. </a:t>
            </a:r>
            <a:endParaRPr lang="en-IN" sz="2400" b="1" dirty="0" smtClean="0"/>
          </a:p>
          <a:p>
            <a:pPr lvl="1"/>
            <a:r>
              <a:rPr lang="en-IN" sz="2400" dirty="0" smtClean="0"/>
              <a:t>Each </a:t>
            </a:r>
            <a:r>
              <a:rPr lang="en-IN" sz="2400" dirty="0"/>
              <a:t>shell script is saved with </a:t>
            </a:r>
            <a:r>
              <a:rPr lang="en-IN" sz="2400" b="1" dirty="0"/>
              <a:t>.</a:t>
            </a:r>
            <a:r>
              <a:rPr lang="en-IN" sz="2400" b="1" dirty="0" err="1"/>
              <a:t>sh</a:t>
            </a:r>
            <a:r>
              <a:rPr lang="en-IN" sz="2400" b="1" dirty="0"/>
              <a:t> file extension</a:t>
            </a:r>
            <a:r>
              <a:rPr lang="en-IN" sz="2400" dirty="0"/>
              <a:t> </a:t>
            </a:r>
            <a:r>
              <a:rPr lang="en-IN" sz="2400" dirty="0" err="1"/>
              <a:t>eg</a:t>
            </a:r>
            <a:r>
              <a:rPr lang="en-IN" sz="2400" dirty="0"/>
              <a:t>. myscript.sh</a:t>
            </a:r>
          </a:p>
          <a:p>
            <a:endParaRPr lang="en-IN" sz="2400" dirty="0"/>
          </a:p>
        </p:txBody>
      </p:sp>
      <p:sp>
        <p:nvSpPr>
          <p:cNvPr id="4" name="Date Placeholder 3"/>
          <p:cNvSpPr>
            <a:spLocks noGrp="1"/>
          </p:cNvSpPr>
          <p:nvPr>
            <p:ph type="dt" sz="half" idx="10"/>
          </p:nvPr>
        </p:nvSpPr>
        <p:spPr/>
        <p:txBody>
          <a:bodyPr/>
          <a:lstStyle/>
          <a:p>
            <a:fld id="{EC675A48-645F-40F1-8D20-20AAD8B9A86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249</a:t>
            </a:fld>
            <a:endParaRPr lang="en-IN"/>
          </a:p>
        </p:txBody>
      </p:sp>
    </p:spTree>
    <p:extLst>
      <p:ext uri="{BB962C8B-B14F-4D97-AF65-F5344CB8AC3E}">
        <p14:creationId xmlns:p14="http://schemas.microsoft.com/office/powerpoint/2010/main" val="372143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a:t>The language processor that reads the complete source program written in high level language </a:t>
            </a:r>
            <a:r>
              <a:rPr lang="en-IN" sz="2400" b="1" u="sng" dirty="0"/>
              <a:t>as a whole in one go and translates it </a:t>
            </a:r>
            <a:r>
              <a:rPr lang="en-IN" sz="2400" dirty="0"/>
              <a:t>into an equivalent program in machine language is called as a Compiler.</a:t>
            </a:r>
            <a:br>
              <a:rPr lang="en-IN" sz="2400" dirty="0"/>
            </a:br>
            <a:endParaRPr lang="en-IN" sz="2400" dirty="0" smtClean="0"/>
          </a:p>
          <a:p>
            <a:endParaRPr lang="en-IN" sz="2000" dirty="0"/>
          </a:p>
          <a:p>
            <a:endParaRPr lang="en-IN" sz="2000" dirty="0" smtClean="0"/>
          </a:p>
          <a:p>
            <a:endParaRPr lang="en-IN" sz="2000" dirty="0" smtClean="0"/>
          </a:p>
        </p:txBody>
      </p:sp>
      <p:sp>
        <p:nvSpPr>
          <p:cNvPr id="4" name="Date Placeholder 3"/>
          <p:cNvSpPr>
            <a:spLocks noGrp="1"/>
          </p:cNvSpPr>
          <p:nvPr>
            <p:ph type="dt" sz="half" idx="10"/>
          </p:nvPr>
        </p:nvSpPr>
        <p:spPr/>
        <p:txBody>
          <a:bodyPr/>
          <a:lstStyle/>
          <a:p>
            <a:fld id="{61BF1872-9EDB-486E-9B47-C38A947544F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25</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996952"/>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04642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a:t>
            </a:r>
            <a:r>
              <a:rPr lang="en-IN" b="1" dirty="0" smtClean="0"/>
              <a:t>Scripting</a:t>
            </a:r>
            <a:endParaRPr lang="en-IN" dirty="0"/>
          </a:p>
        </p:txBody>
      </p:sp>
      <p:sp>
        <p:nvSpPr>
          <p:cNvPr id="3" name="Content Placeholder 2"/>
          <p:cNvSpPr>
            <a:spLocks noGrp="1"/>
          </p:cNvSpPr>
          <p:nvPr>
            <p:ph idx="1"/>
          </p:nvPr>
        </p:nvSpPr>
        <p:spPr/>
        <p:txBody>
          <a:bodyPr>
            <a:normAutofit/>
          </a:bodyPr>
          <a:lstStyle/>
          <a:p>
            <a:r>
              <a:rPr lang="en-IN" sz="2400" dirty="0" smtClean="0"/>
              <a:t>A </a:t>
            </a:r>
            <a:r>
              <a:rPr lang="en-IN" sz="2400" dirty="0"/>
              <a:t>shell script have syntax just like any other programming language. </a:t>
            </a:r>
            <a:endParaRPr lang="en-IN" sz="2400" dirty="0" smtClean="0"/>
          </a:p>
          <a:p>
            <a:endParaRPr lang="en-IN" sz="2400" dirty="0"/>
          </a:p>
          <a:p>
            <a:r>
              <a:rPr lang="en-IN" sz="2400" dirty="0" smtClean="0"/>
              <a:t>A </a:t>
            </a:r>
            <a:r>
              <a:rPr lang="en-IN" sz="2400" dirty="0"/>
              <a:t>shell script comprises following elements –</a:t>
            </a:r>
          </a:p>
          <a:p>
            <a:endParaRPr lang="en-IN" sz="2400" dirty="0"/>
          </a:p>
          <a:p>
            <a:pPr lvl="1"/>
            <a:r>
              <a:rPr lang="en-IN" sz="2400" dirty="0"/>
              <a:t>    </a:t>
            </a:r>
            <a:r>
              <a:rPr lang="en-IN" sz="2400" b="1" dirty="0"/>
              <a:t>Shell Keywords – if, else, break etc.</a:t>
            </a:r>
          </a:p>
          <a:p>
            <a:pPr lvl="1"/>
            <a:r>
              <a:rPr lang="en-IN" sz="2400" b="1" dirty="0"/>
              <a:t>    Shell commands – cd, ls, echo, </a:t>
            </a:r>
            <a:r>
              <a:rPr lang="en-IN" sz="2400" b="1" dirty="0" err="1"/>
              <a:t>pwd</a:t>
            </a:r>
            <a:r>
              <a:rPr lang="en-IN" sz="2400" b="1" dirty="0"/>
              <a:t>, touch etc.</a:t>
            </a:r>
          </a:p>
          <a:p>
            <a:pPr lvl="1"/>
            <a:r>
              <a:rPr lang="en-IN" sz="2400" b="1" dirty="0"/>
              <a:t>    Functions</a:t>
            </a:r>
          </a:p>
          <a:p>
            <a:pPr lvl="1"/>
            <a:r>
              <a:rPr lang="en-IN" sz="2400" b="1" dirty="0"/>
              <a:t>    Control flow – </a:t>
            </a:r>
            <a:r>
              <a:rPr lang="en-IN" sz="2400" b="1" dirty="0" err="1"/>
              <a:t>if..then..else</a:t>
            </a:r>
            <a:r>
              <a:rPr lang="en-IN" sz="2400" b="1" dirty="0"/>
              <a:t>, case and shell loops etc.</a:t>
            </a:r>
          </a:p>
          <a:p>
            <a:pPr lvl="1"/>
            <a:endParaRPr lang="en-IN" b="1" dirty="0"/>
          </a:p>
        </p:txBody>
      </p:sp>
      <p:sp>
        <p:nvSpPr>
          <p:cNvPr id="4" name="Date Placeholder 3"/>
          <p:cNvSpPr>
            <a:spLocks noGrp="1"/>
          </p:cNvSpPr>
          <p:nvPr>
            <p:ph type="dt" sz="half" idx="10"/>
          </p:nvPr>
        </p:nvSpPr>
        <p:spPr/>
        <p:txBody>
          <a:bodyPr/>
          <a:lstStyle/>
          <a:p>
            <a:fld id="{7FDACBE5-262A-405E-9006-9DB69BD7423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250</a:t>
            </a:fld>
            <a:endParaRPr lang="en-IN"/>
          </a:p>
        </p:txBody>
      </p:sp>
    </p:spTree>
    <p:extLst>
      <p:ext uri="{BB962C8B-B14F-4D97-AF65-F5344CB8AC3E}">
        <p14:creationId xmlns:p14="http://schemas.microsoft.com/office/powerpoint/2010/main" val="54298246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smtClean="0"/>
              <a:t>The </a:t>
            </a:r>
            <a:r>
              <a:rPr lang="en-IN" sz="2400" dirty="0"/>
              <a:t>shell definition line tells the system </a:t>
            </a:r>
            <a:endParaRPr lang="en-IN" sz="2400" dirty="0" smtClean="0"/>
          </a:p>
          <a:p>
            <a:pPr lvl="1"/>
            <a:r>
              <a:rPr lang="en-IN" sz="2400" b="1" dirty="0" smtClean="0"/>
              <a:t>what shell </a:t>
            </a:r>
            <a:r>
              <a:rPr lang="en-IN" sz="2400" b="1" dirty="0"/>
              <a:t>should be used </a:t>
            </a:r>
            <a:r>
              <a:rPr lang="en-IN" sz="2400" dirty="0"/>
              <a:t>to interpret the script's commands, and </a:t>
            </a:r>
            <a:endParaRPr lang="en-IN" sz="2400" dirty="0" smtClean="0"/>
          </a:p>
          <a:p>
            <a:pPr lvl="1"/>
            <a:r>
              <a:rPr lang="en-IN" sz="2400" dirty="0" smtClean="0"/>
              <a:t>where </a:t>
            </a:r>
            <a:r>
              <a:rPr lang="en-IN" sz="2400" dirty="0"/>
              <a:t>the program (shell) is located. </a:t>
            </a:r>
            <a:endParaRPr lang="en-IN" sz="2400" dirty="0" smtClean="0"/>
          </a:p>
          <a:p>
            <a:pPr lvl="1"/>
            <a:endParaRPr lang="en-IN" sz="2400" dirty="0"/>
          </a:p>
          <a:p>
            <a:r>
              <a:rPr lang="en-IN" sz="2400" dirty="0" smtClean="0"/>
              <a:t>The </a:t>
            </a:r>
            <a:r>
              <a:rPr lang="en-IN" sz="2400" dirty="0"/>
              <a:t>shell definition line tells the system to use the </a:t>
            </a:r>
            <a:r>
              <a:rPr lang="en-IN" sz="2400" b="1" dirty="0" err="1"/>
              <a:t>Korn</a:t>
            </a:r>
            <a:r>
              <a:rPr lang="en-IN" sz="2400" b="1" dirty="0"/>
              <a:t> Shell when executing this script.</a:t>
            </a:r>
            <a:r>
              <a:rPr lang="en-IN" sz="2400" dirty="0"/>
              <a:t/>
            </a:r>
            <a:br>
              <a:rPr lang="en-IN" sz="2400" dirty="0"/>
            </a:br>
            <a:endParaRPr lang="en-IN" sz="2400" dirty="0" smtClean="0"/>
          </a:p>
          <a:p>
            <a:pPr lvl="1"/>
            <a:r>
              <a:rPr lang="en-IN" sz="2400" dirty="0" smtClean="0"/>
              <a:t>(#!/</a:t>
            </a:r>
            <a:r>
              <a:rPr lang="en-IN" sz="2400" dirty="0"/>
              <a:t>bin/</a:t>
            </a:r>
            <a:r>
              <a:rPr lang="en-IN" sz="2400" dirty="0" err="1"/>
              <a:t>ksh</a:t>
            </a:r>
            <a:r>
              <a:rPr lang="en-IN" sz="2400" dirty="0" smtClean="0"/>
              <a:t>)</a:t>
            </a:r>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The Shell Definition Line</a:t>
            </a:r>
          </a:p>
        </p:txBody>
      </p:sp>
      <p:sp>
        <p:nvSpPr>
          <p:cNvPr id="2" name="Date Placeholder 1"/>
          <p:cNvSpPr>
            <a:spLocks noGrp="1"/>
          </p:cNvSpPr>
          <p:nvPr>
            <p:ph type="dt" sz="half" idx="10"/>
          </p:nvPr>
        </p:nvSpPr>
        <p:spPr/>
        <p:txBody>
          <a:bodyPr/>
          <a:lstStyle/>
          <a:p>
            <a:fld id="{7771CEDC-E822-4CA6-9F35-D327A2A3F3B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251</a:t>
            </a:fld>
            <a:endParaRPr lang="en-IN"/>
          </a:p>
        </p:txBody>
      </p:sp>
    </p:spTree>
    <p:extLst>
      <p:ext uri="{BB962C8B-B14F-4D97-AF65-F5344CB8AC3E}">
        <p14:creationId xmlns:p14="http://schemas.microsoft.com/office/powerpoint/2010/main" val="170180819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smtClean="0"/>
              <a:t>Comments</a:t>
            </a:r>
            <a:r>
              <a:rPr lang="en-IN" sz="2400" dirty="0"/>
              <a:t>, or non-command code</a:t>
            </a:r>
            <a:r>
              <a:rPr lang="en-IN" sz="2400" dirty="0" smtClean="0"/>
              <a:t>,</a:t>
            </a:r>
          </a:p>
          <a:p>
            <a:endParaRPr lang="en-IN" sz="2400" dirty="0"/>
          </a:p>
          <a:p>
            <a:r>
              <a:rPr lang="en-IN" sz="2400" dirty="0" smtClean="0"/>
              <a:t>In </a:t>
            </a:r>
            <a:r>
              <a:rPr lang="en-IN" sz="2400" dirty="0"/>
              <a:t>a shell </a:t>
            </a:r>
            <a:r>
              <a:rPr lang="en-IN" sz="2400" dirty="0" smtClean="0"/>
              <a:t>script, </a:t>
            </a:r>
            <a:r>
              <a:rPr lang="en-IN" sz="2400" b="1" dirty="0" smtClean="0"/>
              <a:t>Comments begin </a:t>
            </a:r>
            <a:r>
              <a:rPr lang="en-IN" sz="2400" b="1" dirty="0"/>
              <a:t>with the # (pound) character </a:t>
            </a:r>
            <a:endParaRPr lang="en-IN" sz="1800" b="1"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Shell Script Comments</a:t>
            </a:r>
          </a:p>
        </p:txBody>
      </p:sp>
      <p:sp>
        <p:nvSpPr>
          <p:cNvPr id="2" name="Date Placeholder 1"/>
          <p:cNvSpPr>
            <a:spLocks noGrp="1"/>
          </p:cNvSpPr>
          <p:nvPr>
            <p:ph type="dt" sz="half" idx="10"/>
          </p:nvPr>
        </p:nvSpPr>
        <p:spPr/>
        <p:txBody>
          <a:bodyPr/>
          <a:lstStyle/>
          <a:p>
            <a:fld id="{9E0D209D-95DA-46A5-8782-7779C8756B0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252</a:t>
            </a:fld>
            <a:endParaRPr lang="en-IN"/>
          </a:p>
        </p:txBody>
      </p:sp>
    </p:spTree>
    <p:extLst>
      <p:ext uri="{BB962C8B-B14F-4D97-AF65-F5344CB8AC3E}">
        <p14:creationId xmlns:p14="http://schemas.microsoft.com/office/powerpoint/2010/main" val="370192869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Before you can run the script, you need to make the shell script </a:t>
            </a:r>
            <a:r>
              <a:rPr lang="en-IN" sz="2400" dirty="0" smtClean="0"/>
              <a:t>file, an </a:t>
            </a:r>
            <a:r>
              <a:rPr lang="en-IN" sz="2400" dirty="0"/>
              <a:t>executable by using the UNIX </a:t>
            </a:r>
            <a:r>
              <a:rPr lang="en-IN" sz="2400" dirty="0" err="1"/>
              <a:t>chmod</a:t>
            </a:r>
            <a:r>
              <a:rPr lang="en-IN" sz="2400" dirty="0"/>
              <a:t> command. </a:t>
            </a:r>
            <a:endParaRPr lang="en-IN" sz="2400" dirty="0" smtClean="0"/>
          </a:p>
          <a:p>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Permissions for script</a:t>
            </a:r>
            <a:endParaRPr lang="en-IN" sz="2800" b="1" dirty="0"/>
          </a:p>
        </p:txBody>
      </p:sp>
      <p:sp>
        <p:nvSpPr>
          <p:cNvPr id="2" name="Date Placeholder 1"/>
          <p:cNvSpPr>
            <a:spLocks noGrp="1"/>
          </p:cNvSpPr>
          <p:nvPr>
            <p:ph type="dt" sz="half" idx="10"/>
          </p:nvPr>
        </p:nvSpPr>
        <p:spPr/>
        <p:txBody>
          <a:bodyPr/>
          <a:lstStyle/>
          <a:p>
            <a:fld id="{7E1140E3-B3CA-4598-B741-EA18FA0BD4B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253</a:t>
            </a:fld>
            <a:endParaRPr lang="en-IN"/>
          </a:p>
        </p:txBody>
      </p:sp>
    </p:spTree>
    <p:extLst>
      <p:ext uri="{BB962C8B-B14F-4D97-AF65-F5344CB8AC3E}">
        <p14:creationId xmlns:p14="http://schemas.microsoft.com/office/powerpoint/2010/main" val="127715354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smtClean="0"/>
              <a:t>The </a:t>
            </a:r>
            <a:r>
              <a:rPr lang="en-IN" sz="2400" dirty="0"/>
              <a:t>following command will allow only the user (owner) of the script to execute it</a:t>
            </a:r>
            <a:r>
              <a:rPr lang="en-IN" sz="2400" dirty="0" smtClean="0"/>
              <a:t>:</a:t>
            </a:r>
          </a:p>
          <a:p>
            <a:pPr marL="68580" indent="0">
              <a:buNone/>
            </a:pPr>
            <a:r>
              <a:rPr lang="en-IN" sz="2400" b="1" dirty="0"/>
              <a:t>	</a:t>
            </a:r>
            <a:r>
              <a:rPr lang="en-IN" sz="2400" b="1" dirty="0" smtClean="0"/>
              <a:t>	$ </a:t>
            </a:r>
            <a:r>
              <a:rPr lang="en-IN" sz="2400" b="1" dirty="0" err="1"/>
              <a:t>chmod</a:t>
            </a:r>
            <a:r>
              <a:rPr lang="en-IN" sz="2400" b="1" dirty="0"/>
              <a:t> </a:t>
            </a:r>
            <a:r>
              <a:rPr lang="en-IN" sz="2400" b="1" dirty="0" err="1"/>
              <a:t>u+x</a:t>
            </a:r>
            <a:r>
              <a:rPr lang="en-IN" sz="2400" b="1" dirty="0"/>
              <a:t> script1</a:t>
            </a:r>
            <a:endParaRPr lang="en-IN" sz="2400" dirty="0"/>
          </a:p>
          <a:p>
            <a:endParaRPr lang="en-IN" sz="2400" dirty="0" smtClean="0"/>
          </a:p>
          <a:p>
            <a:r>
              <a:rPr lang="en-IN" sz="2400" dirty="0" smtClean="0"/>
              <a:t>If </a:t>
            </a:r>
            <a:r>
              <a:rPr lang="en-IN" sz="2400" dirty="0"/>
              <a:t>you wanted to allow everyone (all) to execute the script, you would use this command:</a:t>
            </a:r>
          </a:p>
          <a:p>
            <a:pPr marL="68580" indent="0">
              <a:buNone/>
            </a:pPr>
            <a:r>
              <a:rPr lang="en-IN" sz="2400" b="1" dirty="0" smtClean="0"/>
              <a:t>		$ </a:t>
            </a:r>
            <a:r>
              <a:rPr lang="en-IN" sz="2400" b="1" dirty="0" err="1"/>
              <a:t>chmod</a:t>
            </a:r>
            <a:r>
              <a:rPr lang="en-IN" sz="2400" b="1" dirty="0"/>
              <a:t> </a:t>
            </a:r>
            <a:r>
              <a:rPr lang="en-IN" sz="2400" b="1" dirty="0" err="1"/>
              <a:t>a+x</a:t>
            </a:r>
            <a:r>
              <a:rPr lang="en-IN" sz="2400" b="1" dirty="0"/>
              <a:t> </a:t>
            </a:r>
            <a:r>
              <a:rPr lang="en-IN" sz="2400" b="1" dirty="0" smtClean="0"/>
              <a:t>script1</a:t>
            </a:r>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Permissions for script</a:t>
            </a:r>
            <a:endParaRPr lang="en-IN" sz="2800" b="1" dirty="0"/>
          </a:p>
        </p:txBody>
      </p:sp>
      <p:sp>
        <p:nvSpPr>
          <p:cNvPr id="2" name="Date Placeholder 1"/>
          <p:cNvSpPr>
            <a:spLocks noGrp="1"/>
          </p:cNvSpPr>
          <p:nvPr>
            <p:ph type="dt" sz="half" idx="10"/>
          </p:nvPr>
        </p:nvSpPr>
        <p:spPr/>
        <p:txBody>
          <a:bodyPr/>
          <a:lstStyle/>
          <a:p>
            <a:fld id="{7E1140E3-B3CA-4598-B741-EA18FA0BD4B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254</a:t>
            </a:fld>
            <a:endParaRPr lang="en-IN"/>
          </a:p>
        </p:txBody>
      </p:sp>
    </p:spTree>
    <p:extLst>
      <p:ext uri="{BB962C8B-B14F-4D97-AF65-F5344CB8AC3E}">
        <p14:creationId xmlns:p14="http://schemas.microsoft.com/office/powerpoint/2010/main" val="308431971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smtClean="0"/>
              <a:t>After </a:t>
            </a:r>
            <a:r>
              <a:rPr lang="en-IN" sz="2400" dirty="0"/>
              <a:t>the script file has been made an executable with the </a:t>
            </a:r>
            <a:r>
              <a:rPr lang="en-IN" sz="2400" dirty="0" err="1"/>
              <a:t>chmod</a:t>
            </a:r>
            <a:r>
              <a:rPr lang="en-IN" sz="2400" dirty="0"/>
              <a:t> command, you can run the script in a new shell by giving the path to the script:</a:t>
            </a:r>
          </a:p>
          <a:p>
            <a:pPr marL="68580" indent="0">
              <a:buNone/>
            </a:pPr>
            <a:r>
              <a:rPr lang="en-IN" sz="2400" b="1" dirty="0" smtClean="0"/>
              <a:t>		$ </a:t>
            </a:r>
            <a:r>
              <a:rPr lang="en-IN" sz="2400" b="1" dirty="0"/>
              <a:t>./</a:t>
            </a:r>
            <a:r>
              <a:rPr lang="en-IN" sz="2400" b="1" dirty="0" smtClean="0"/>
              <a:t>script1</a:t>
            </a:r>
          </a:p>
          <a:p>
            <a:endParaRPr lang="en-IN" sz="2400" b="1" dirty="0"/>
          </a:p>
          <a:p>
            <a:r>
              <a:rPr lang="en-IN" sz="2400" dirty="0"/>
              <a:t>This (./) would be the path to </a:t>
            </a:r>
            <a:r>
              <a:rPr lang="en-IN" sz="2400" b="1" dirty="0"/>
              <a:t>script1 if you are in the same directory as the script</a:t>
            </a:r>
            <a:r>
              <a:rPr lang="en-IN" sz="2400" b="1" dirty="0" smtClean="0"/>
              <a:t>.</a:t>
            </a:r>
          </a:p>
          <a:p>
            <a:endParaRPr lang="en-IN" sz="2400" dirty="0"/>
          </a:p>
          <a:p>
            <a:r>
              <a:rPr lang="en-IN" sz="2400" dirty="0"/>
              <a:t>If you were </a:t>
            </a:r>
            <a:r>
              <a:rPr lang="en-IN" sz="2400" b="1" dirty="0"/>
              <a:t>in a different directory than the script</a:t>
            </a:r>
            <a:r>
              <a:rPr lang="en-IN" sz="2400" dirty="0"/>
              <a:t>, you could use one of the following commands to run it:</a:t>
            </a:r>
          </a:p>
          <a:p>
            <a:pPr marL="68580" indent="0">
              <a:buNone/>
            </a:pPr>
            <a:r>
              <a:rPr lang="en-IN" sz="2400" b="1" dirty="0" smtClean="0"/>
              <a:t>		$ </a:t>
            </a:r>
            <a:r>
              <a:rPr lang="en-IN" sz="2400" b="1" dirty="0"/>
              <a:t>/home/student1/script1</a:t>
            </a:r>
            <a:r>
              <a:rPr lang="en-IN" sz="2400" dirty="0"/>
              <a:t/>
            </a:r>
            <a:br>
              <a:rPr lang="en-IN" sz="2400" dirty="0"/>
            </a:br>
            <a:r>
              <a:rPr lang="en-IN" sz="2400" dirty="0" smtClean="0"/>
              <a:t>			or</a:t>
            </a:r>
            <a:r>
              <a:rPr lang="en-IN" sz="2400" dirty="0"/>
              <a:t/>
            </a:r>
            <a:br>
              <a:rPr lang="en-IN" sz="2400" dirty="0"/>
            </a:br>
            <a:r>
              <a:rPr lang="en-IN" sz="2400" dirty="0" smtClean="0"/>
              <a:t>		</a:t>
            </a:r>
            <a:r>
              <a:rPr lang="en-IN" sz="2400" b="1" dirty="0" smtClean="0"/>
              <a:t>$ </a:t>
            </a:r>
            <a:r>
              <a:rPr lang="en-IN" sz="2400" b="1" dirty="0"/>
              <a:t>/bin/</a:t>
            </a:r>
            <a:r>
              <a:rPr lang="en-IN" sz="2400" b="1" dirty="0" err="1"/>
              <a:t>ksh</a:t>
            </a:r>
            <a:r>
              <a:rPr lang="en-IN" sz="2400" b="1" dirty="0"/>
              <a:t> /home/student1/script1</a:t>
            </a:r>
            <a:endParaRPr lang="en-IN" sz="2400"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Executing script</a:t>
            </a:r>
            <a:endParaRPr lang="en-IN" sz="2800" b="1" dirty="0"/>
          </a:p>
        </p:txBody>
      </p:sp>
      <p:sp>
        <p:nvSpPr>
          <p:cNvPr id="2" name="Date Placeholder 1"/>
          <p:cNvSpPr>
            <a:spLocks noGrp="1"/>
          </p:cNvSpPr>
          <p:nvPr>
            <p:ph type="dt" sz="half" idx="10"/>
          </p:nvPr>
        </p:nvSpPr>
        <p:spPr/>
        <p:txBody>
          <a:bodyPr/>
          <a:lstStyle/>
          <a:p>
            <a:fld id="{EF56F231-3E2C-4BCA-A3B0-0B243ED2077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255</a:t>
            </a:fld>
            <a:endParaRPr lang="en-IN"/>
          </a:p>
        </p:txBody>
      </p:sp>
    </p:spTree>
    <p:extLst>
      <p:ext uri="{BB962C8B-B14F-4D97-AF65-F5344CB8AC3E}">
        <p14:creationId xmlns:p14="http://schemas.microsoft.com/office/powerpoint/2010/main" val="39488008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smtClean="0"/>
              <a:t>On some online portals, Execute it as </a:t>
            </a:r>
          </a:p>
          <a:p>
            <a:pPr marL="68580" indent="0">
              <a:buNone/>
            </a:pPr>
            <a:r>
              <a:rPr lang="en-IN" sz="2400" b="1" dirty="0" smtClean="0"/>
              <a:t>		$ </a:t>
            </a:r>
            <a:r>
              <a:rPr lang="en-IN" sz="2400" b="1" dirty="0" err="1" smtClean="0"/>
              <a:t>sh</a:t>
            </a:r>
            <a:r>
              <a:rPr lang="en-IN" sz="2400" b="1" dirty="0" smtClean="0"/>
              <a:t> script1.sh</a:t>
            </a:r>
          </a:p>
          <a:p>
            <a:endParaRPr lang="en-IN" sz="2400" b="1"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Executing script</a:t>
            </a:r>
            <a:endParaRPr lang="en-IN" sz="2800" b="1" dirty="0"/>
          </a:p>
        </p:txBody>
      </p:sp>
      <p:sp>
        <p:nvSpPr>
          <p:cNvPr id="2" name="Date Placeholder 1"/>
          <p:cNvSpPr>
            <a:spLocks noGrp="1"/>
          </p:cNvSpPr>
          <p:nvPr>
            <p:ph type="dt" sz="half" idx="10"/>
          </p:nvPr>
        </p:nvSpPr>
        <p:spPr/>
        <p:txBody>
          <a:bodyPr/>
          <a:lstStyle/>
          <a:p>
            <a:fld id="{EF56F231-3E2C-4BCA-A3B0-0B243ED2077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256</a:t>
            </a:fld>
            <a:endParaRPr lang="en-IN"/>
          </a:p>
        </p:txBody>
      </p:sp>
    </p:spTree>
    <p:extLst>
      <p:ext uri="{BB962C8B-B14F-4D97-AF65-F5344CB8AC3E}">
        <p14:creationId xmlns:p14="http://schemas.microsoft.com/office/powerpoint/2010/main" val="80412790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404664"/>
            <a:ext cx="7024744" cy="457120"/>
          </a:xfrm>
        </p:spPr>
        <p:txBody>
          <a:bodyPr>
            <a:normAutofit fontScale="90000"/>
          </a:bodyPr>
          <a:lstStyle/>
          <a:p>
            <a:r>
              <a:rPr lang="en-IN" sz="2800" b="1" dirty="0" smtClean="0"/>
              <a:t>Sample program</a:t>
            </a:r>
            <a:endParaRPr lang="en-IN" sz="2800" b="1" dirty="0"/>
          </a:p>
        </p:txBody>
      </p:sp>
      <p:sp>
        <p:nvSpPr>
          <p:cNvPr id="3" name="Content Placeholder 2"/>
          <p:cNvSpPr>
            <a:spLocks noGrp="1"/>
          </p:cNvSpPr>
          <p:nvPr>
            <p:ph sz="quarter" idx="4294967295"/>
          </p:nvPr>
        </p:nvSpPr>
        <p:spPr>
          <a:xfrm>
            <a:off x="539552" y="1124744"/>
            <a:ext cx="7776864" cy="5256584"/>
          </a:xfrm>
          <a:prstGeom prst="rect">
            <a:avLst/>
          </a:prstGeom>
        </p:spPr>
        <p:txBody>
          <a:bodyPr>
            <a:normAutofit fontScale="70000" lnSpcReduction="20000"/>
          </a:bodyPr>
          <a:lstStyle/>
          <a:p>
            <a:r>
              <a:rPr lang="en-IN" sz="2900" dirty="0"/>
              <a:t>vi </a:t>
            </a:r>
            <a:r>
              <a:rPr lang="en-IN" sz="2900" dirty="0" smtClean="0"/>
              <a:t>hello.sh</a:t>
            </a:r>
          </a:p>
          <a:p>
            <a:r>
              <a:rPr lang="en-IN" sz="2900" dirty="0"/>
              <a:t>To go into edit mode:</a:t>
            </a:r>
          </a:p>
          <a:p>
            <a:pPr lvl="1"/>
            <a:r>
              <a:rPr lang="en-IN" sz="2900" b="1" dirty="0"/>
              <a:t>press ESC and type </a:t>
            </a:r>
            <a:r>
              <a:rPr lang="en-IN" sz="2900" b="1" dirty="0" smtClean="0"/>
              <a:t>I</a:t>
            </a:r>
          </a:p>
          <a:p>
            <a:r>
              <a:rPr lang="en-IN" sz="2900" dirty="0"/>
              <a:t>To save a file</a:t>
            </a:r>
          </a:p>
          <a:p>
            <a:pPr lvl="1"/>
            <a:r>
              <a:rPr lang="en-IN" sz="2900" b="1" dirty="0"/>
              <a:t>press ESC and type :w </a:t>
            </a:r>
            <a:r>
              <a:rPr lang="en-IN" sz="2900" b="1" dirty="0" err="1" smtClean="0"/>
              <a:t>fileName</a:t>
            </a:r>
            <a:endParaRPr lang="en-IN" sz="2900" b="1" dirty="0" smtClean="0"/>
          </a:p>
          <a:p>
            <a:r>
              <a:rPr lang="en-IN" sz="2900" dirty="0"/>
              <a:t>To save a file and quit:</a:t>
            </a:r>
          </a:p>
          <a:p>
            <a:pPr lvl="1"/>
            <a:r>
              <a:rPr lang="en-IN" sz="2900" b="1" dirty="0"/>
              <a:t>press ESC and type :</a:t>
            </a:r>
            <a:r>
              <a:rPr lang="en-IN" sz="2900" b="1" dirty="0" err="1" smtClean="0"/>
              <a:t>wq</a:t>
            </a:r>
            <a:endParaRPr lang="en-IN" sz="2900" b="1" dirty="0" smtClean="0"/>
          </a:p>
          <a:p>
            <a:pPr lvl="2"/>
            <a:r>
              <a:rPr lang="en-IN" sz="2600" b="1" dirty="0" smtClean="0"/>
              <a:t>Or </a:t>
            </a:r>
          </a:p>
          <a:p>
            <a:pPr lvl="1"/>
            <a:r>
              <a:rPr lang="en-IN" sz="2900" b="1" dirty="0"/>
              <a:t>press ESC and type :</a:t>
            </a:r>
            <a:r>
              <a:rPr lang="en-IN" sz="2900" b="1" dirty="0" smtClean="0"/>
              <a:t>x</a:t>
            </a:r>
          </a:p>
          <a:p>
            <a:r>
              <a:rPr lang="en-IN" sz="2900" dirty="0" smtClean="0"/>
              <a:t>Save </a:t>
            </a:r>
            <a:r>
              <a:rPr lang="en-IN" sz="2900" dirty="0"/>
              <a:t>and close the file. </a:t>
            </a:r>
            <a:endParaRPr lang="en-IN" sz="2900" dirty="0" smtClean="0"/>
          </a:p>
          <a:p>
            <a:r>
              <a:rPr lang="en-IN" sz="2900" dirty="0" smtClean="0"/>
              <a:t>You </a:t>
            </a:r>
            <a:r>
              <a:rPr lang="en-IN" sz="2900" dirty="0"/>
              <a:t>can run the script as follows: </a:t>
            </a:r>
          </a:p>
          <a:p>
            <a:pPr marL="68580" indent="0">
              <a:buNone/>
            </a:pPr>
            <a:r>
              <a:rPr lang="en-IN" sz="2900" dirty="0"/>
              <a:t>	</a:t>
            </a:r>
            <a:r>
              <a:rPr lang="en-IN" sz="2900" b="1" dirty="0"/>
              <a:t>./hello.sh </a:t>
            </a:r>
          </a:p>
          <a:p>
            <a:r>
              <a:rPr lang="en-IN" sz="2900" dirty="0"/>
              <a:t>Sample outputs: </a:t>
            </a:r>
            <a:endParaRPr lang="en-IN" sz="2900" dirty="0" smtClean="0"/>
          </a:p>
          <a:p>
            <a:pPr marL="0" indent="0">
              <a:buNone/>
            </a:pPr>
            <a:r>
              <a:rPr lang="en-IN" sz="2900" dirty="0"/>
              <a:t>	</a:t>
            </a:r>
            <a:r>
              <a:rPr lang="en-IN" sz="2900" b="1" dirty="0" smtClean="0"/>
              <a:t>bash</a:t>
            </a:r>
            <a:r>
              <a:rPr lang="en-IN" sz="2900" b="1" dirty="0"/>
              <a:t>: ./hello.sh: Permission </a:t>
            </a:r>
            <a:r>
              <a:rPr lang="en-IN" sz="2900" b="1" dirty="0" smtClean="0"/>
              <a:t>denied</a:t>
            </a:r>
          </a:p>
          <a:p>
            <a:r>
              <a:rPr lang="en-IN" sz="2900" dirty="0" smtClean="0"/>
              <a:t>Type </a:t>
            </a:r>
            <a:r>
              <a:rPr lang="en-IN" sz="2900" b="1" dirty="0" err="1" smtClean="0"/>
              <a:t>chmod</a:t>
            </a:r>
            <a:r>
              <a:rPr lang="en-IN" sz="2900" b="1" dirty="0" smtClean="0"/>
              <a:t> </a:t>
            </a:r>
            <a:r>
              <a:rPr lang="en-IN" sz="2900" b="1" dirty="0" err="1" smtClean="0"/>
              <a:t>u+x</a:t>
            </a:r>
            <a:r>
              <a:rPr lang="en-IN" sz="2900" b="1" dirty="0" smtClean="0"/>
              <a:t> hello.sh</a:t>
            </a:r>
          </a:p>
          <a:p>
            <a:r>
              <a:rPr lang="en-IN" sz="2900" dirty="0" smtClean="0"/>
              <a:t>And execute the program again</a:t>
            </a:r>
            <a:endParaRPr lang="en-IN" sz="2900" dirty="0"/>
          </a:p>
          <a:p>
            <a:pPr marL="68580" indent="0">
              <a:buNone/>
            </a:pPr>
            <a:endParaRPr lang="en-IN" dirty="0"/>
          </a:p>
          <a:p>
            <a:pPr lvl="1"/>
            <a:endParaRPr lang="en-IN" sz="1800" dirty="0"/>
          </a:p>
        </p:txBody>
      </p:sp>
      <p:sp>
        <p:nvSpPr>
          <p:cNvPr id="2" name="Date Placeholder 1"/>
          <p:cNvSpPr>
            <a:spLocks noGrp="1"/>
          </p:cNvSpPr>
          <p:nvPr>
            <p:ph type="dt" sz="half" idx="10"/>
          </p:nvPr>
        </p:nvSpPr>
        <p:spPr/>
        <p:txBody>
          <a:bodyPr/>
          <a:lstStyle/>
          <a:p>
            <a:fld id="{3D37453F-C1B3-4ECF-B1CF-9B8FFC0DB1C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257</a:t>
            </a:fld>
            <a:endParaRPr lang="en-IN"/>
          </a:p>
        </p:txBody>
      </p:sp>
    </p:spTree>
    <p:extLst>
      <p:ext uri="{BB962C8B-B14F-4D97-AF65-F5344CB8AC3E}">
        <p14:creationId xmlns:p14="http://schemas.microsoft.com/office/powerpoint/2010/main" val="219920281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35576"/>
            <a:ext cx="7024744" cy="385112"/>
          </a:xfrm>
        </p:spPr>
        <p:txBody>
          <a:bodyPr>
            <a:normAutofit fontScale="90000"/>
          </a:bodyPr>
          <a:lstStyle/>
          <a:p>
            <a:r>
              <a:rPr lang="en-IN" sz="2400" b="1" dirty="0" err="1" smtClean="0"/>
              <a:t>Chmod</a:t>
            </a:r>
            <a:r>
              <a:rPr lang="en-IN" sz="2400" b="1" dirty="0" smtClean="0"/>
              <a:t> command</a:t>
            </a:r>
            <a:endParaRPr lang="en-IN" sz="2400" b="1" dirty="0"/>
          </a:p>
        </p:txBody>
      </p:sp>
      <p:sp>
        <p:nvSpPr>
          <p:cNvPr id="4" name="Date Placeholder 3"/>
          <p:cNvSpPr>
            <a:spLocks noGrp="1"/>
          </p:cNvSpPr>
          <p:nvPr>
            <p:ph type="dt" sz="half" idx="10"/>
          </p:nvPr>
        </p:nvSpPr>
        <p:spPr/>
        <p:txBody>
          <a:bodyPr/>
          <a:lstStyle/>
          <a:p>
            <a:fld id="{4052B431-9980-409F-A081-DF6C48D9F2E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258</a:t>
            </a:fld>
            <a:endParaRPr lang="en-IN"/>
          </a:p>
        </p:txBody>
      </p:sp>
      <p:sp>
        <p:nvSpPr>
          <p:cNvPr id="7" name="Content Placeholder 6"/>
          <p:cNvSpPr>
            <a:spLocks noGrp="1"/>
          </p:cNvSpPr>
          <p:nvPr>
            <p:ph idx="1"/>
          </p:nvPr>
        </p:nvSpPr>
        <p:spPr/>
        <p:txBody>
          <a:bodyPr/>
          <a:lstStyle/>
          <a:p>
            <a:endParaRPr lang="en-IN"/>
          </a:p>
        </p:txBody>
      </p:sp>
    </p:spTree>
    <p:extLst>
      <p:ext uri="{BB962C8B-B14F-4D97-AF65-F5344CB8AC3E}">
        <p14:creationId xmlns:p14="http://schemas.microsoft.com/office/powerpoint/2010/main" val="420079827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35576"/>
            <a:ext cx="7024744" cy="385112"/>
          </a:xfrm>
        </p:spPr>
        <p:txBody>
          <a:bodyPr>
            <a:normAutofit fontScale="90000"/>
          </a:bodyPr>
          <a:lstStyle/>
          <a:p>
            <a:r>
              <a:rPr lang="en-IN" sz="2400" b="1" dirty="0" err="1" smtClean="0"/>
              <a:t>Chmod</a:t>
            </a:r>
            <a:r>
              <a:rPr lang="en-IN" sz="2400" b="1" dirty="0" smtClean="0"/>
              <a:t> command</a:t>
            </a:r>
            <a:endParaRPr lang="en-IN" sz="2400" b="1" dirty="0"/>
          </a:p>
        </p:txBody>
      </p:sp>
      <p:sp>
        <p:nvSpPr>
          <p:cNvPr id="3" name="Content Placeholder 2"/>
          <p:cNvSpPr>
            <a:spLocks noGrp="1"/>
          </p:cNvSpPr>
          <p:nvPr>
            <p:ph idx="1"/>
          </p:nvPr>
        </p:nvSpPr>
        <p:spPr>
          <a:xfrm>
            <a:off x="899592" y="980728"/>
            <a:ext cx="7416824" cy="4680520"/>
          </a:xfrm>
        </p:spPr>
        <p:txBody>
          <a:bodyPr>
            <a:normAutofit fontScale="47500" lnSpcReduction="20000"/>
          </a:bodyPr>
          <a:lstStyle/>
          <a:p>
            <a:pPr marL="68580" indent="0">
              <a:buNone/>
            </a:pPr>
            <a:r>
              <a:rPr lang="en-IN" sz="4400" dirty="0"/>
              <a:t>The '</a:t>
            </a:r>
            <a:r>
              <a:rPr lang="en-IN" sz="4400" i="1" dirty="0" err="1"/>
              <a:t>chmod</a:t>
            </a:r>
            <a:r>
              <a:rPr lang="en-IN" sz="4400" i="1" dirty="0"/>
              <a:t> command</a:t>
            </a:r>
            <a:r>
              <a:rPr lang="en-IN" sz="4400" dirty="0"/>
              <a:t> is used to change the access permissions of a file. The syntax is as follows: </a:t>
            </a:r>
          </a:p>
          <a:p>
            <a:pPr marL="68580" indent="0">
              <a:buNone/>
            </a:pPr>
            <a:endParaRPr lang="en-IN" sz="4400" b="1" dirty="0" smtClean="0"/>
          </a:p>
          <a:p>
            <a:pPr marL="68580" indent="0">
              <a:buNone/>
            </a:pPr>
            <a:r>
              <a:rPr lang="en-IN" sz="4400" b="1" dirty="0" err="1" smtClean="0"/>
              <a:t>chmod</a:t>
            </a:r>
            <a:r>
              <a:rPr lang="en-IN" sz="4400" b="1" dirty="0" smtClean="0"/>
              <a:t> </a:t>
            </a:r>
            <a:r>
              <a:rPr lang="en-IN" sz="4400" b="1" dirty="0" err="1"/>
              <a:t>ugo+rwx</a:t>
            </a:r>
            <a:r>
              <a:rPr lang="en-IN" sz="4400" b="1" dirty="0"/>
              <a:t> filename Where, </a:t>
            </a:r>
          </a:p>
          <a:p>
            <a:r>
              <a:rPr lang="en-IN" sz="4400" dirty="0"/>
              <a:t>u : Users</a:t>
            </a:r>
          </a:p>
          <a:p>
            <a:r>
              <a:rPr lang="en-IN" sz="4400" dirty="0"/>
              <a:t>g : Groups</a:t>
            </a:r>
          </a:p>
          <a:p>
            <a:r>
              <a:rPr lang="en-IN" sz="4400" dirty="0"/>
              <a:t>o : Others</a:t>
            </a:r>
          </a:p>
          <a:p>
            <a:r>
              <a:rPr lang="en-IN" sz="4400" dirty="0"/>
              <a:t>+ : Adds the permission</a:t>
            </a:r>
          </a:p>
          <a:p>
            <a:r>
              <a:rPr lang="en-IN" sz="4400" dirty="0"/>
              <a:t>- : Removes the permission</a:t>
            </a:r>
          </a:p>
          <a:p>
            <a:r>
              <a:rPr lang="en-IN" sz="4400" dirty="0"/>
              <a:t>= : Overwrites current permissions</a:t>
            </a:r>
          </a:p>
          <a:p>
            <a:r>
              <a:rPr lang="en-IN" sz="4400" dirty="0"/>
              <a:t>r : Read permission</a:t>
            </a:r>
          </a:p>
          <a:p>
            <a:r>
              <a:rPr lang="en-IN" sz="4400" dirty="0"/>
              <a:t>w : Write permission</a:t>
            </a:r>
          </a:p>
          <a:p>
            <a:r>
              <a:rPr lang="en-IN" sz="4400" dirty="0"/>
              <a:t>x : Execute permission</a:t>
            </a:r>
          </a:p>
          <a:p>
            <a:endParaRPr lang="en-IN" dirty="0"/>
          </a:p>
        </p:txBody>
      </p:sp>
      <p:sp>
        <p:nvSpPr>
          <p:cNvPr id="4" name="Date Placeholder 3"/>
          <p:cNvSpPr>
            <a:spLocks noGrp="1"/>
          </p:cNvSpPr>
          <p:nvPr>
            <p:ph type="dt" sz="half" idx="10"/>
          </p:nvPr>
        </p:nvSpPr>
        <p:spPr/>
        <p:txBody>
          <a:bodyPr/>
          <a:lstStyle/>
          <a:p>
            <a:fld id="{4052B431-9980-409F-A081-DF6C48D9F2E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259</a:t>
            </a:fld>
            <a:endParaRPr lang="en-IN"/>
          </a:p>
        </p:txBody>
      </p:sp>
    </p:spTree>
    <p:extLst>
      <p:ext uri="{BB962C8B-B14F-4D97-AF65-F5344CB8AC3E}">
        <p14:creationId xmlns:p14="http://schemas.microsoft.com/office/powerpoint/2010/main" val="346145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smtClean="0"/>
              <a:t>In </a:t>
            </a:r>
            <a:r>
              <a:rPr lang="en-IN" sz="2400" dirty="0"/>
              <a:t>a compiler, the source code is translated to object code successfully if it is free of errors. </a:t>
            </a:r>
            <a:endParaRPr lang="en-IN" sz="2400" dirty="0" smtClean="0"/>
          </a:p>
          <a:p>
            <a:endParaRPr lang="en-IN" sz="2400" dirty="0" smtClean="0"/>
          </a:p>
          <a:p>
            <a:r>
              <a:rPr lang="en-IN" sz="2400" dirty="0" smtClean="0"/>
              <a:t>The </a:t>
            </a:r>
            <a:r>
              <a:rPr lang="en-IN" sz="2400" dirty="0"/>
              <a:t>compiler specifies </a:t>
            </a:r>
            <a:endParaRPr lang="en-IN" sz="2400" dirty="0" smtClean="0"/>
          </a:p>
          <a:p>
            <a:pPr lvl="1"/>
            <a:r>
              <a:rPr lang="en-IN" sz="2000" dirty="0" smtClean="0"/>
              <a:t>the </a:t>
            </a:r>
            <a:r>
              <a:rPr lang="en-IN" sz="2000" dirty="0"/>
              <a:t>errors at the end of compilation with line numbers when there are any errors in the source code. </a:t>
            </a:r>
            <a:endParaRPr lang="en-IN" sz="2000" dirty="0" smtClean="0"/>
          </a:p>
          <a:p>
            <a:pPr lvl="1"/>
            <a:r>
              <a:rPr lang="en-IN" sz="2000" dirty="0" smtClean="0"/>
              <a:t>The </a:t>
            </a:r>
            <a:r>
              <a:rPr lang="en-IN" sz="2000" dirty="0"/>
              <a:t>errors must be removed before the compiler can successfully recompile the source code again</a:t>
            </a:r>
            <a:r>
              <a:rPr lang="en-IN" sz="2000" dirty="0" smtClean="0"/>
              <a:t>.</a:t>
            </a:r>
            <a:endParaRPr lang="en-IN" sz="2000" dirty="0"/>
          </a:p>
          <a:p>
            <a:endParaRPr lang="en-IN" sz="2400" dirty="0" smtClean="0"/>
          </a:p>
        </p:txBody>
      </p:sp>
      <p:sp>
        <p:nvSpPr>
          <p:cNvPr id="4" name="Date Placeholder 3"/>
          <p:cNvSpPr>
            <a:spLocks noGrp="1"/>
          </p:cNvSpPr>
          <p:nvPr>
            <p:ph type="dt" sz="half" idx="10"/>
          </p:nvPr>
        </p:nvSpPr>
        <p:spPr/>
        <p:txBody>
          <a:bodyPr/>
          <a:lstStyle/>
          <a:p>
            <a:fld id="{A6FCBFD6-B195-48B7-B6A8-90F201504684}"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26</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1048"/>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821357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a:t>T</a:t>
            </a:r>
            <a:r>
              <a:rPr lang="en-IN" sz="2400" dirty="0" smtClean="0"/>
              <a:t>wo </a:t>
            </a:r>
            <a:r>
              <a:rPr lang="en-IN" sz="2400" dirty="0"/>
              <a:t>methods for displaying output to standard output: </a:t>
            </a:r>
          </a:p>
          <a:p>
            <a:endParaRPr lang="en-IN" sz="2400" b="1" dirty="0" smtClean="0"/>
          </a:p>
          <a:p>
            <a:pPr marL="0" indent="0">
              <a:buNone/>
            </a:pPr>
            <a:r>
              <a:rPr lang="en-IN" sz="2400" b="1" dirty="0" smtClean="0"/>
              <a:t>echo </a:t>
            </a:r>
            <a:r>
              <a:rPr lang="en-IN" sz="2400" b="1" dirty="0"/>
              <a:t>"Text Line 1"</a:t>
            </a:r>
            <a:br>
              <a:rPr lang="en-IN" sz="2400" b="1" dirty="0"/>
            </a:br>
            <a:endParaRPr lang="en-IN" sz="2400" dirty="0" smtClean="0"/>
          </a:p>
          <a:p>
            <a:r>
              <a:rPr lang="en-IN" sz="2400" dirty="0" smtClean="0"/>
              <a:t>The </a:t>
            </a:r>
            <a:r>
              <a:rPr lang="en-IN" sz="2400" dirty="0"/>
              <a:t>print command is the replacement for the echo command. </a:t>
            </a:r>
            <a:endParaRPr lang="en-IN" sz="2400" dirty="0" smtClean="0"/>
          </a:p>
          <a:p>
            <a:pPr lvl="1"/>
            <a:r>
              <a:rPr lang="en-IN" sz="2000" dirty="0" smtClean="0"/>
              <a:t>You can </a:t>
            </a:r>
            <a:r>
              <a:rPr lang="en-IN" sz="2000" dirty="0"/>
              <a:t>use the print command when you are writing shell scripts because </a:t>
            </a:r>
            <a:endParaRPr lang="en-IN" sz="2000" dirty="0" smtClean="0"/>
          </a:p>
          <a:p>
            <a:pPr lvl="1"/>
            <a:r>
              <a:rPr lang="en-IN" sz="2000" dirty="0" smtClean="0"/>
              <a:t>it </a:t>
            </a:r>
            <a:r>
              <a:rPr lang="en-IN" sz="2000" dirty="0"/>
              <a:t>is more powerful than the echo command, and </a:t>
            </a:r>
            <a:endParaRPr lang="en-IN" sz="2000" dirty="0" smtClean="0"/>
          </a:p>
          <a:p>
            <a:pPr lvl="1"/>
            <a:r>
              <a:rPr lang="en-IN" sz="2000" dirty="0" smtClean="0"/>
              <a:t>its </a:t>
            </a:r>
            <a:r>
              <a:rPr lang="en-IN" sz="2000" dirty="0"/>
              <a:t>syntax has been standardized on multiple operating systems.</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Displaying </a:t>
            </a:r>
            <a:r>
              <a:rPr lang="en-IN" sz="2800" b="1" dirty="0" smtClean="0"/>
              <a:t>Output</a:t>
            </a:r>
            <a:endParaRPr lang="en-IN" sz="2800" b="1" dirty="0"/>
          </a:p>
        </p:txBody>
      </p:sp>
      <p:sp>
        <p:nvSpPr>
          <p:cNvPr id="2" name="Date Placeholder 1"/>
          <p:cNvSpPr>
            <a:spLocks noGrp="1"/>
          </p:cNvSpPr>
          <p:nvPr>
            <p:ph type="dt" sz="half" idx="10"/>
          </p:nvPr>
        </p:nvSpPr>
        <p:spPr/>
        <p:txBody>
          <a:bodyPr/>
          <a:lstStyle/>
          <a:p>
            <a:fld id="{113306F7-9AD1-4B17-A190-F801DEF9CB1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260</a:t>
            </a:fld>
            <a:endParaRPr lang="en-IN"/>
          </a:p>
        </p:txBody>
      </p:sp>
    </p:spTree>
    <p:extLst>
      <p:ext uri="{BB962C8B-B14F-4D97-AF65-F5344CB8AC3E}">
        <p14:creationId xmlns:p14="http://schemas.microsoft.com/office/powerpoint/2010/main" val="273688776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Echo command</a:t>
            </a:r>
            <a:endParaRPr lang="en-IN" dirty="0"/>
          </a:p>
        </p:txBody>
      </p:sp>
      <p:sp>
        <p:nvSpPr>
          <p:cNvPr id="3" name="Content Placeholder 2"/>
          <p:cNvSpPr>
            <a:spLocks noGrp="1"/>
          </p:cNvSpPr>
          <p:nvPr>
            <p:ph idx="1"/>
          </p:nvPr>
        </p:nvSpPr>
        <p:spPr/>
        <p:txBody>
          <a:bodyPr/>
          <a:lstStyle/>
          <a:p>
            <a:r>
              <a:rPr lang="en-IN" sz="2400" b="1" dirty="0"/>
              <a:t>echo</a:t>
            </a:r>
            <a:r>
              <a:rPr lang="en-IN" sz="2400" dirty="0"/>
              <a:t> - display a line of text</a:t>
            </a:r>
            <a:r>
              <a:rPr lang="en-IN" sz="2400" dirty="0" smtClean="0"/>
              <a:t>.</a:t>
            </a:r>
          </a:p>
          <a:p>
            <a:endParaRPr lang="en-IN" sz="2400" b="1" dirty="0" smtClean="0"/>
          </a:p>
          <a:p>
            <a:pPr marL="0" indent="0">
              <a:buNone/>
            </a:pPr>
            <a:r>
              <a:rPr lang="en-IN" sz="2400" b="1" dirty="0" smtClean="0"/>
              <a:t>Example-2</a:t>
            </a:r>
            <a:r>
              <a:rPr lang="en-IN" sz="2400" b="1" dirty="0"/>
              <a:t>:</a:t>
            </a:r>
            <a:endParaRPr lang="en-IN" sz="2400" dirty="0"/>
          </a:p>
          <a:p>
            <a:pPr marL="0" indent="0">
              <a:buNone/>
            </a:pPr>
            <a:r>
              <a:rPr lang="en-IN" sz="2400" dirty="0"/>
              <a:t>To print value of x, where x=10.</a:t>
            </a:r>
          </a:p>
          <a:p>
            <a:pPr marL="0" indent="0">
              <a:buNone/>
            </a:pPr>
            <a:endParaRPr lang="en-IN" sz="2400" b="1" dirty="0" smtClean="0"/>
          </a:p>
          <a:p>
            <a:pPr marL="0" indent="0">
              <a:buNone/>
            </a:pPr>
            <a:r>
              <a:rPr lang="en-IN" sz="2400" b="1" dirty="0" smtClean="0"/>
              <a:t>$ </a:t>
            </a:r>
            <a:r>
              <a:rPr lang="en-IN" sz="2400" b="1" dirty="0"/>
              <a:t>echo $x</a:t>
            </a:r>
          </a:p>
          <a:p>
            <a:pPr marL="0" indent="0">
              <a:buNone/>
            </a:pPr>
            <a:r>
              <a:rPr lang="en-IN" sz="2400" b="1" i="1" dirty="0"/>
              <a:t>output:</a:t>
            </a:r>
            <a:r>
              <a:rPr lang="en-IN" sz="2400" b="1" dirty="0"/>
              <a:t/>
            </a:r>
            <a:br>
              <a:rPr lang="en-IN" sz="2400" b="1" dirty="0"/>
            </a:br>
            <a:r>
              <a:rPr lang="en-IN" sz="2400" b="1" dirty="0"/>
              <a:t>10</a:t>
            </a:r>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261</a:t>
            </a:fld>
            <a:endParaRPr lang="en-IN"/>
          </a:p>
        </p:txBody>
      </p:sp>
    </p:spTree>
    <p:extLst>
      <p:ext uri="{BB962C8B-B14F-4D97-AF65-F5344CB8AC3E}">
        <p14:creationId xmlns:p14="http://schemas.microsoft.com/office/powerpoint/2010/main" val="400353883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Echo command</a:t>
            </a:r>
            <a:endParaRPr lang="en-IN" dirty="0"/>
          </a:p>
        </p:txBody>
      </p:sp>
      <p:sp>
        <p:nvSpPr>
          <p:cNvPr id="3" name="Content Placeholder 2"/>
          <p:cNvSpPr>
            <a:spLocks noGrp="1"/>
          </p:cNvSpPr>
          <p:nvPr>
            <p:ph idx="1"/>
          </p:nvPr>
        </p:nvSpPr>
        <p:spPr/>
        <p:txBody>
          <a:bodyPr/>
          <a:lstStyle/>
          <a:p>
            <a:r>
              <a:rPr lang="en-IN" sz="2400" b="1" dirty="0" smtClean="0"/>
              <a:t>To display a line of text</a:t>
            </a:r>
          </a:p>
          <a:p>
            <a:r>
              <a:rPr lang="en-IN" sz="2400" dirty="0" smtClean="0"/>
              <a:t>test2.sh-</a:t>
            </a:r>
          </a:p>
          <a:p>
            <a:endParaRPr lang="en-IN" sz="2400" dirty="0"/>
          </a:p>
          <a:p>
            <a:endParaRPr lang="en-IN" sz="2400" dirty="0" smtClean="0"/>
          </a:p>
          <a:p>
            <a:endParaRPr lang="en-IN" sz="2400" dirty="0"/>
          </a:p>
          <a:p>
            <a:endParaRPr lang="en-IN" sz="2400" dirty="0" smtClean="0"/>
          </a:p>
          <a:p>
            <a:r>
              <a:rPr lang="en-IN" sz="2400" dirty="0" smtClean="0"/>
              <a:t>Output-</a:t>
            </a:r>
          </a:p>
          <a:p>
            <a:endParaRPr lang="en-IN" sz="2400" b="1" dirty="0" smtClean="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262</a:t>
            </a:fld>
            <a:endParaRPr lang="en-IN"/>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38478"/>
            <a:ext cx="5064199" cy="131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5" y="4643878"/>
            <a:ext cx="6737563" cy="155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580071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Echo command</a:t>
            </a:r>
            <a:endParaRPr lang="en-IN" dirty="0"/>
          </a:p>
        </p:txBody>
      </p:sp>
      <p:sp>
        <p:nvSpPr>
          <p:cNvPr id="3" name="Content Placeholder 2"/>
          <p:cNvSpPr>
            <a:spLocks noGrp="1"/>
          </p:cNvSpPr>
          <p:nvPr>
            <p:ph idx="1"/>
          </p:nvPr>
        </p:nvSpPr>
        <p:spPr/>
        <p:txBody>
          <a:bodyPr/>
          <a:lstStyle/>
          <a:p>
            <a:r>
              <a:rPr lang="en-IN" sz="2400" b="1" dirty="0" smtClean="0"/>
              <a:t>Using double quotes with echo</a:t>
            </a:r>
          </a:p>
          <a:p>
            <a:r>
              <a:rPr lang="en-IN" sz="2400" dirty="0" smtClean="0"/>
              <a:t>test2.sh-</a:t>
            </a:r>
          </a:p>
          <a:p>
            <a:endParaRPr lang="en-IN" sz="2400" dirty="0"/>
          </a:p>
          <a:p>
            <a:endParaRPr lang="en-IN" sz="2400" dirty="0" smtClean="0"/>
          </a:p>
          <a:p>
            <a:endParaRPr lang="en-IN" sz="2400" dirty="0"/>
          </a:p>
          <a:p>
            <a:endParaRPr lang="en-IN" sz="2400" dirty="0" smtClean="0"/>
          </a:p>
          <a:p>
            <a:r>
              <a:rPr lang="en-IN" sz="2400" dirty="0" smtClean="0"/>
              <a:t>Output-</a:t>
            </a:r>
          </a:p>
          <a:p>
            <a:endParaRPr lang="en-IN" sz="2400" b="1" dirty="0" smtClean="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263</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422" y="2564904"/>
            <a:ext cx="4743599" cy="162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22" y="4797152"/>
            <a:ext cx="5885810" cy="81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1794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Echo command</a:t>
            </a:r>
            <a:endParaRPr lang="en-IN" dirty="0"/>
          </a:p>
        </p:txBody>
      </p:sp>
      <p:sp>
        <p:nvSpPr>
          <p:cNvPr id="3" name="Content Placeholder 2"/>
          <p:cNvSpPr>
            <a:spLocks noGrp="1"/>
          </p:cNvSpPr>
          <p:nvPr>
            <p:ph idx="1"/>
          </p:nvPr>
        </p:nvSpPr>
        <p:spPr/>
        <p:txBody>
          <a:bodyPr/>
          <a:lstStyle/>
          <a:p>
            <a:r>
              <a:rPr lang="en-IN" sz="2400" b="1" dirty="0" smtClean="0"/>
              <a:t>Using double quotes with echo</a:t>
            </a:r>
          </a:p>
          <a:p>
            <a:r>
              <a:rPr lang="en-IN" sz="2400" dirty="0" smtClean="0"/>
              <a:t>That </a:t>
            </a:r>
            <a:r>
              <a:rPr lang="en-IN" sz="2400" dirty="0"/>
              <a:t>the use of double quotes (") characters affect how spaces and TAB characters are treated, for example:</a:t>
            </a:r>
            <a:endParaRPr lang="en-IN" sz="2400" b="1" dirty="0" smtClean="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264</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4824536" cy="1879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987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87"/>
            <a:ext cx="8229600" cy="346050"/>
          </a:xfrm>
        </p:spPr>
        <p:txBody>
          <a:bodyPr>
            <a:normAutofit fontScale="90000"/>
          </a:bodyPr>
          <a:lstStyle/>
          <a:p>
            <a:r>
              <a:rPr lang="en-IN" dirty="0" smtClean="0"/>
              <a:t>Read command</a:t>
            </a:r>
            <a:endParaRPr lang="en-IN" dirty="0"/>
          </a:p>
        </p:txBody>
      </p:sp>
      <p:sp>
        <p:nvSpPr>
          <p:cNvPr id="3" name="Content Placeholder 2"/>
          <p:cNvSpPr>
            <a:spLocks noGrp="1"/>
          </p:cNvSpPr>
          <p:nvPr>
            <p:ph idx="1"/>
          </p:nvPr>
        </p:nvSpPr>
        <p:spPr>
          <a:xfrm>
            <a:off x="457200" y="476672"/>
            <a:ext cx="8229600" cy="5649491"/>
          </a:xfrm>
        </p:spPr>
        <p:txBody>
          <a:bodyPr/>
          <a:lstStyle/>
          <a:p>
            <a:r>
              <a:rPr lang="en-IN" sz="2400" b="1" dirty="0" smtClean="0"/>
              <a:t>To read input from the user</a:t>
            </a:r>
          </a:p>
          <a:p>
            <a:r>
              <a:rPr lang="en-IN" sz="2400" dirty="0" smtClean="0"/>
              <a:t>test2.sh-</a:t>
            </a:r>
          </a:p>
          <a:p>
            <a:endParaRPr lang="en-IN" sz="2400" dirty="0"/>
          </a:p>
          <a:p>
            <a:endParaRPr lang="en-IN" sz="2400" dirty="0" smtClean="0"/>
          </a:p>
          <a:p>
            <a:endParaRPr lang="en-IN" sz="2400" dirty="0"/>
          </a:p>
          <a:p>
            <a:endParaRPr lang="en-IN" sz="2400" dirty="0" smtClean="0"/>
          </a:p>
          <a:p>
            <a:endParaRPr lang="en-IN" sz="2400" dirty="0" smtClean="0"/>
          </a:p>
          <a:p>
            <a:endParaRPr lang="en-IN" sz="2400" b="1" dirty="0" smtClean="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265</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20036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58843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87"/>
            <a:ext cx="8229600" cy="346050"/>
          </a:xfrm>
        </p:spPr>
        <p:txBody>
          <a:bodyPr>
            <a:normAutofit fontScale="90000"/>
          </a:bodyPr>
          <a:lstStyle/>
          <a:p>
            <a:r>
              <a:rPr lang="en-IN" dirty="0" smtClean="0"/>
              <a:t>Read command</a:t>
            </a:r>
            <a:endParaRPr lang="en-IN" dirty="0"/>
          </a:p>
        </p:txBody>
      </p:sp>
      <p:sp>
        <p:nvSpPr>
          <p:cNvPr id="3" name="Content Placeholder 2"/>
          <p:cNvSpPr>
            <a:spLocks noGrp="1"/>
          </p:cNvSpPr>
          <p:nvPr>
            <p:ph idx="1"/>
          </p:nvPr>
        </p:nvSpPr>
        <p:spPr>
          <a:xfrm>
            <a:off x="457200" y="476672"/>
            <a:ext cx="8229600" cy="5649491"/>
          </a:xfrm>
        </p:spPr>
        <p:txBody>
          <a:bodyPr/>
          <a:lstStyle/>
          <a:p>
            <a:r>
              <a:rPr lang="en-IN" sz="2400" b="1" dirty="0" smtClean="0"/>
              <a:t>To read input from the user</a:t>
            </a:r>
          </a:p>
          <a:p>
            <a:r>
              <a:rPr lang="en-IN" sz="2400" dirty="0" smtClean="0"/>
              <a:t>test2.sh-</a:t>
            </a:r>
          </a:p>
          <a:p>
            <a:endParaRPr lang="en-IN" sz="2400" dirty="0"/>
          </a:p>
          <a:p>
            <a:endParaRPr lang="en-IN" sz="2400" dirty="0" smtClean="0"/>
          </a:p>
          <a:p>
            <a:endParaRPr lang="en-IN" sz="2400" dirty="0"/>
          </a:p>
          <a:p>
            <a:endParaRPr lang="en-IN" sz="2400" dirty="0" smtClean="0"/>
          </a:p>
          <a:p>
            <a:endParaRPr lang="en-IN" sz="2400" dirty="0" smtClean="0"/>
          </a:p>
          <a:p>
            <a:r>
              <a:rPr lang="en-IN" sz="2400" dirty="0" smtClean="0"/>
              <a:t>Output-</a:t>
            </a:r>
          </a:p>
          <a:p>
            <a:endParaRPr lang="en-IN" sz="2400" b="1" dirty="0" smtClean="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266</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052736"/>
            <a:ext cx="4227410" cy="215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71" t="28953"/>
          <a:stretch/>
        </p:blipFill>
        <p:spPr bwMode="auto">
          <a:xfrm>
            <a:off x="2123728" y="3356992"/>
            <a:ext cx="6575687" cy="327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4207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define </a:t>
            </a:r>
            <a:r>
              <a:rPr lang="en-IN" b="1" dirty="0" smtClean="0"/>
              <a:t>variables</a:t>
            </a:r>
            <a:endParaRPr lang="en-IN" dirty="0"/>
          </a:p>
        </p:txBody>
      </p:sp>
      <p:sp>
        <p:nvSpPr>
          <p:cNvPr id="3" name="Content Placeholder 2"/>
          <p:cNvSpPr>
            <a:spLocks noGrp="1"/>
          </p:cNvSpPr>
          <p:nvPr>
            <p:ph idx="1"/>
          </p:nvPr>
        </p:nvSpPr>
        <p:spPr/>
        <p:txBody>
          <a:bodyPr>
            <a:normAutofit/>
          </a:bodyPr>
          <a:lstStyle/>
          <a:p>
            <a:r>
              <a:rPr lang="en-IN" sz="2400" dirty="0" smtClean="0"/>
              <a:t>We </a:t>
            </a:r>
            <a:r>
              <a:rPr lang="en-IN" sz="2400" dirty="0"/>
              <a:t>can define a variable by using the syntax </a:t>
            </a:r>
            <a:r>
              <a:rPr lang="en-IN" sz="2400" dirty="0" err="1"/>
              <a:t>variable_name</a:t>
            </a:r>
            <a:r>
              <a:rPr lang="en-IN" sz="2400" dirty="0"/>
              <a:t>=value. </a:t>
            </a:r>
            <a:endParaRPr lang="en-IN" sz="2400" dirty="0" smtClean="0"/>
          </a:p>
          <a:p>
            <a:r>
              <a:rPr lang="en-IN" sz="2400" dirty="0" smtClean="0"/>
              <a:t>To </a:t>
            </a:r>
            <a:r>
              <a:rPr lang="en-IN" sz="2400" dirty="0"/>
              <a:t>get the value of the variable, add $ before the variable.</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267</a:t>
            </a:fld>
            <a:endParaRPr lang="en-IN"/>
          </a:p>
        </p:txBody>
      </p:sp>
    </p:spTree>
    <p:extLst>
      <p:ext uri="{BB962C8B-B14F-4D97-AF65-F5344CB8AC3E}">
        <p14:creationId xmlns:p14="http://schemas.microsoft.com/office/powerpoint/2010/main" val="107980355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a:bodyPr>
          <a:lstStyle/>
          <a:p>
            <a:r>
              <a:rPr lang="en-IN" sz="2800" b="1" dirty="0" smtClean="0"/>
              <a:t>Arithmetic expression </a:t>
            </a:r>
            <a:endParaRPr lang="en-IN" sz="2800" b="1" dirty="0"/>
          </a:p>
        </p:txBody>
      </p:sp>
      <p:sp>
        <p:nvSpPr>
          <p:cNvPr id="3" name="Content Placeholder 2"/>
          <p:cNvSpPr>
            <a:spLocks noGrp="1"/>
          </p:cNvSpPr>
          <p:nvPr>
            <p:ph idx="1"/>
          </p:nvPr>
        </p:nvSpPr>
        <p:spPr/>
        <p:txBody>
          <a:bodyPr>
            <a:noAutofit/>
          </a:bodyPr>
          <a:lstStyle/>
          <a:p>
            <a:r>
              <a:rPr lang="en-IN" sz="2400" dirty="0"/>
              <a:t>Arithmetic expansion allows the evaluation of an arithmetic expression and the substitution of the result. </a:t>
            </a:r>
            <a:endParaRPr lang="en-IN" sz="2400" dirty="0" smtClean="0"/>
          </a:p>
          <a:p>
            <a:r>
              <a:rPr lang="en-IN" sz="2400" dirty="0" smtClean="0"/>
              <a:t>The </a:t>
            </a:r>
            <a:r>
              <a:rPr lang="en-IN" sz="2400" dirty="0"/>
              <a:t>format for arithmetic expansion is:</a:t>
            </a:r>
          </a:p>
          <a:p>
            <a:pPr marL="68580" indent="0">
              <a:buNone/>
            </a:pPr>
            <a:r>
              <a:rPr lang="en-IN" sz="2400" b="1" dirty="0" smtClean="0"/>
              <a:t>		$((</a:t>
            </a:r>
            <a:r>
              <a:rPr lang="en-IN" sz="2400" b="1" dirty="0"/>
              <a:t>expression</a:t>
            </a:r>
            <a:r>
              <a:rPr lang="en-IN" sz="2400" b="1" dirty="0" smtClean="0"/>
              <a:t>))</a:t>
            </a:r>
          </a:p>
          <a:p>
            <a:endParaRPr lang="en-IN" sz="2400" dirty="0" smtClean="0"/>
          </a:p>
          <a:p>
            <a:r>
              <a:rPr lang="en-IN" sz="2400" dirty="0"/>
              <a:t>Reading man bash says that the old </a:t>
            </a:r>
            <a:r>
              <a:rPr lang="en-IN" sz="2400" dirty="0" smtClean="0"/>
              <a:t>format:</a:t>
            </a:r>
          </a:p>
          <a:p>
            <a:pPr marL="68580" indent="0">
              <a:buNone/>
            </a:pPr>
            <a:r>
              <a:rPr lang="en-IN" sz="2400" b="1" dirty="0"/>
              <a:t>	</a:t>
            </a:r>
            <a:r>
              <a:rPr lang="en-IN" sz="2400" b="1" dirty="0" smtClean="0"/>
              <a:t>	$[</a:t>
            </a:r>
            <a:r>
              <a:rPr lang="en-IN" sz="2400" b="1" dirty="0"/>
              <a:t>expression] </a:t>
            </a:r>
            <a:endParaRPr lang="en-IN" sz="2400" b="1" dirty="0" smtClean="0"/>
          </a:p>
          <a:p>
            <a:pPr lvl="1"/>
            <a:r>
              <a:rPr lang="en-IN" sz="2400" dirty="0" smtClean="0"/>
              <a:t>is </a:t>
            </a:r>
            <a:r>
              <a:rPr lang="en-IN" sz="2400" dirty="0"/>
              <a:t>deprecated and will be removed. </a:t>
            </a:r>
            <a:endParaRPr lang="en-IN" sz="2400" dirty="0" smtClean="0"/>
          </a:p>
          <a:p>
            <a:pPr lvl="1"/>
            <a:r>
              <a:rPr lang="en-IN" sz="2400" dirty="0" smtClean="0"/>
              <a:t>Otherwise </a:t>
            </a:r>
            <a:r>
              <a:rPr lang="en-IN" sz="2400" dirty="0"/>
              <a:t>they should be equivalent.</a:t>
            </a:r>
            <a:endParaRPr lang="en-IN" sz="2400" dirty="0" smtClean="0"/>
          </a:p>
          <a:p>
            <a:endParaRPr lang="en-IN" sz="2400" b="1" dirty="0"/>
          </a:p>
        </p:txBody>
      </p:sp>
      <p:sp>
        <p:nvSpPr>
          <p:cNvPr id="4" name="Date Placeholder 3"/>
          <p:cNvSpPr>
            <a:spLocks noGrp="1"/>
          </p:cNvSpPr>
          <p:nvPr>
            <p:ph type="dt" sz="half" idx="10"/>
          </p:nvPr>
        </p:nvSpPr>
        <p:spPr/>
        <p:txBody>
          <a:bodyPr/>
          <a:lstStyle/>
          <a:p>
            <a:fld id="{FF2D7A5F-981C-49C4-924B-00C734FA9EB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268</a:t>
            </a:fld>
            <a:endParaRPr lang="en-IN"/>
          </a:p>
        </p:txBody>
      </p:sp>
    </p:spTree>
    <p:extLst>
      <p:ext uri="{BB962C8B-B14F-4D97-AF65-F5344CB8AC3E}">
        <p14:creationId xmlns:p14="http://schemas.microsoft.com/office/powerpoint/2010/main" val="373888800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 to Add Two </a:t>
            </a:r>
            <a:r>
              <a:rPr lang="en-IN" b="1" dirty="0" smtClean="0"/>
              <a:t>Integers</a:t>
            </a:r>
            <a:endParaRPr lang="en-IN" dirty="0"/>
          </a:p>
        </p:txBody>
      </p:sp>
      <p:sp>
        <p:nvSpPr>
          <p:cNvPr id="3" name="Content Placeholder 2"/>
          <p:cNvSpPr>
            <a:spLocks noGrp="1"/>
          </p:cNvSpPr>
          <p:nvPr>
            <p:ph idx="1"/>
          </p:nvPr>
        </p:nvSpPr>
        <p:spPr>
          <a:xfrm>
            <a:off x="457200" y="1600200"/>
            <a:ext cx="8219256" cy="4525963"/>
          </a:xfrm>
        </p:spPr>
        <p:txBody>
          <a:bodyPr>
            <a:normAutofit/>
          </a:bodyPr>
          <a:lstStyle/>
          <a:p>
            <a:pPr marL="0" indent="0">
              <a:buNone/>
            </a:pPr>
            <a:r>
              <a:rPr lang="en-IN" sz="2400" dirty="0"/>
              <a:t>#!/bin/bash</a:t>
            </a:r>
          </a:p>
          <a:p>
            <a:pPr marL="0" indent="0">
              <a:buNone/>
            </a:pPr>
            <a:r>
              <a:rPr lang="en-IN" sz="2400" dirty="0"/>
              <a:t># Calculate the sum of two integers with pre initialize values</a:t>
            </a:r>
          </a:p>
          <a:p>
            <a:pPr marL="0" indent="0">
              <a:buNone/>
            </a:pPr>
            <a:r>
              <a:rPr lang="en-IN" sz="2400" dirty="0"/>
              <a:t># in a shell script</a:t>
            </a:r>
          </a:p>
          <a:p>
            <a:pPr marL="0" indent="0">
              <a:buNone/>
            </a:pPr>
            <a:r>
              <a:rPr lang="en-IN" sz="2400" dirty="0"/>
              <a:t> </a:t>
            </a:r>
            <a:r>
              <a:rPr lang="en-IN" sz="2400" dirty="0" smtClean="0"/>
              <a:t>a=10</a:t>
            </a:r>
            <a:endParaRPr lang="en-IN" sz="2400" dirty="0"/>
          </a:p>
          <a:p>
            <a:pPr marL="0" indent="0">
              <a:buNone/>
            </a:pPr>
            <a:r>
              <a:rPr lang="en-IN" sz="2400" dirty="0"/>
              <a:t>b=20</a:t>
            </a:r>
          </a:p>
          <a:p>
            <a:pPr marL="0" indent="0">
              <a:buNone/>
            </a:pPr>
            <a:r>
              <a:rPr lang="en-IN" sz="2400" dirty="0"/>
              <a:t> </a:t>
            </a:r>
          </a:p>
          <a:p>
            <a:pPr marL="0" indent="0">
              <a:buNone/>
            </a:pPr>
            <a:r>
              <a:rPr lang="en-IN" sz="2400" dirty="0"/>
              <a:t>sum=$(( $a + $b ))</a:t>
            </a:r>
          </a:p>
          <a:p>
            <a:pPr marL="0" indent="0">
              <a:buNone/>
            </a:pPr>
            <a:r>
              <a:rPr lang="en-IN" sz="2400" dirty="0"/>
              <a:t> </a:t>
            </a:r>
          </a:p>
          <a:p>
            <a:pPr marL="0" indent="0">
              <a:buNone/>
            </a:pPr>
            <a:r>
              <a:rPr lang="en-IN" sz="2400" dirty="0"/>
              <a:t>echo $sum</a:t>
            </a:r>
          </a:p>
          <a:p>
            <a:endParaRPr lang="en-IN" dirty="0"/>
          </a:p>
        </p:txBody>
      </p:sp>
      <p:sp>
        <p:nvSpPr>
          <p:cNvPr id="4" name="Date Placeholder 3"/>
          <p:cNvSpPr>
            <a:spLocks noGrp="1"/>
          </p:cNvSpPr>
          <p:nvPr>
            <p:ph type="dt" sz="half" idx="10"/>
          </p:nvPr>
        </p:nvSpPr>
        <p:spPr/>
        <p:txBody>
          <a:bodyPr/>
          <a:lstStyle/>
          <a:p>
            <a:fld id="{AA6E1596-D3B0-4A70-BD66-3887D7A416E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269</a:t>
            </a:fld>
            <a:endParaRPr lang="en-IN"/>
          </a:p>
        </p:txBody>
      </p:sp>
    </p:spTree>
    <p:extLst>
      <p:ext uri="{BB962C8B-B14F-4D97-AF65-F5344CB8AC3E}">
        <p14:creationId xmlns:p14="http://schemas.microsoft.com/office/powerpoint/2010/main" val="1129695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a:t>A</a:t>
            </a:r>
            <a:r>
              <a:rPr lang="en-IN" sz="2400" dirty="0" smtClean="0"/>
              <a:t> program </a:t>
            </a:r>
            <a:r>
              <a:rPr lang="en-IN" sz="2400" dirty="0"/>
              <a:t>that c</a:t>
            </a:r>
            <a:r>
              <a:rPr lang="en-IN" sz="2400" dirty="0" smtClean="0"/>
              <a:t>onverts </a:t>
            </a:r>
            <a:r>
              <a:rPr lang="en-IN" sz="2400" dirty="0"/>
              <a:t>assembly language programs into </a:t>
            </a:r>
            <a:r>
              <a:rPr lang="en-IN" sz="2400" dirty="0" smtClean="0"/>
              <a:t>object files</a:t>
            </a:r>
          </a:p>
          <a:p>
            <a:pPr marL="457200" lvl="1" indent="0">
              <a:buNone/>
            </a:pPr>
            <a:endParaRPr lang="en-IN" sz="2000" dirty="0"/>
          </a:p>
        </p:txBody>
      </p:sp>
      <p:sp>
        <p:nvSpPr>
          <p:cNvPr id="4" name="Date Placeholder 3"/>
          <p:cNvSpPr>
            <a:spLocks noGrp="1"/>
          </p:cNvSpPr>
          <p:nvPr>
            <p:ph type="dt" sz="half" idx="10"/>
          </p:nvPr>
        </p:nvSpPr>
        <p:spPr/>
        <p:txBody>
          <a:bodyPr/>
          <a:lstStyle/>
          <a:p>
            <a:fld id="{4B0BF1E3-1A1C-4C62-ADA8-12E8342D59D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863952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Arithmetic Operators</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270</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7686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70260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Operators</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271</a:t>
            </a:fld>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20254"/>
            <a:ext cx="8424936"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72466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Shell Script </a:t>
            </a:r>
            <a:r>
              <a:rPr lang="en-IN" sz="2800" b="1" dirty="0" smtClean="0"/>
              <a:t>–Using Decision constructs</a:t>
            </a:r>
            <a:endParaRPr lang="en-IN" sz="2800" dirty="0"/>
          </a:p>
        </p:txBody>
      </p:sp>
      <p:sp>
        <p:nvSpPr>
          <p:cNvPr id="3" name="Content Placeholder 2"/>
          <p:cNvSpPr>
            <a:spLocks noGrp="1"/>
          </p:cNvSpPr>
          <p:nvPr>
            <p:ph idx="1"/>
          </p:nvPr>
        </p:nvSpPr>
        <p:spPr>
          <a:xfrm>
            <a:off x="457200" y="1600200"/>
            <a:ext cx="8219256" cy="4525963"/>
          </a:xfrm>
        </p:spPr>
        <p:txBody>
          <a:bodyPr>
            <a:normAutofit/>
          </a:bodyPr>
          <a:lstStyle/>
          <a:p>
            <a:pPr marL="0" indent="0">
              <a:buNone/>
            </a:pPr>
            <a:r>
              <a:rPr lang="en-IN" sz="2400" b="1" dirty="0" smtClean="0"/>
              <a:t>Syntax</a:t>
            </a:r>
          </a:p>
          <a:p>
            <a:endParaRPr lang="en-IN" sz="2400" b="1" dirty="0"/>
          </a:p>
          <a:p>
            <a:pPr marL="0" indent="0">
              <a:buNone/>
            </a:pPr>
            <a:r>
              <a:rPr lang="en-IN" sz="2400" dirty="0">
                <a:solidFill>
                  <a:srgbClr val="FF0000"/>
                </a:solidFill>
              </a:rPr>
              <a:t>if [ expression ] </a:t>
            </a:r>
            <a:endParaRPr lang="en-IN" sz="2400" dirty="0" smtClean="0">
              <a:solidFill>
                <a:srgbClr val="FF0000"/>
              </a:solidFill>
            </a:endParaRPr>
          </a:p>
          <a:p>
            <a:pPr marL="0" indent="0">
              <a:buNone/>
            </a:pPr>
            <a:r>
              <a:rPr lang="en-IN" sz="2400" dirty="0" smtClean="0">
                <a:solidFill>
                  <a:srgbClr val="FF0000"/>
                </a:solidFill>
              </a:rPr>
              <a:t>then </a:t>
            </a:r>
          </a:p>
          <a:p>
            <a:pPr marL="457200" lvl="1" indent="0">
              <a:buNone/>
            </a:pPr>
            <a:r>
              <a:rPr lang="en-IN" sz="2400" dirty="0" smtClean="0">
                <a:solidFill>
                  <a:srgbClr val="FF0000"/>
                </a:solidFill>
              </a:rPr>
              <a:t>Statement(s</a:t>
            </a:r>
            <a:r>
              <a:rPr lang="en-IN" sz="2400" dirty="0">
                <a:solidFill>
                  <a:srgbClr val="FF0000"/>
                </a:solidFill>
              </a:rPr>
              <a:t>) to be executed if expression is true </a:t>
            </a:r>
            <a:endParaRPr lang="en-IN" sz="2400" dirty="0" smtClean="0">
              <a:solidFill>
                <a:srgbClr val="FF0000"/>
              </a:solidFill>
            </a:endParaRPr>
          </a:p>
          <a:p>
            <a:pPr marL="0" indent="0">
              <a:buNone/>
            </a:pPr>
            <a:r>
              <a:rPr lang="en-IN" sz="2400" dirty="0" smtClean="0">
                <a:solidFill>
                  <a:srgbClr val="FF0000"/>
                </a:solidFill>
              </a:rPr>
              <a:t>else </a:t>
            </a:r>
          </a:p>
          <a:p>
            <a:pPr marL="457200" lvl="1" indent="0">
              <a:buNone/>
            </a:pPr>
            <a:r>
              <a:rPr lang="en-IN" sz="2400" dirty="0" smtClean="0">
                <a:solidFill>
                  <a:srgbClr val="FF0000"/>
                </a:solidFill>
              </a:rPr>
              <a:t>Statement(s</a:t>
            </a:r>
            <a:r>
              <a:rPr lang="en-IN" sz="2400" dirty="0">
                <a:solidFill>
                  <a:srgbClr val="FF0000"/>
                </a:solidFill>
              </a:rPr>
              <a:t>) to be executed if expression is not true </a:t>
            </a:r>
            <a:endParaRPr lang="en-IN" sz="2400" dirty="0" smtClean="0">
              <a:solidFill>
                <a:srgbClr val="FF0000"/>
              </a:solidFill>
            </a:endParaRPr>
          </a:p>
          <a:p>
            <a:pPr marL="0" indent="0">
              <a:buNone/>
            </a:pPr>
            <a:r>
              <a:rPr lang="en-IN" sz="2400" dirty="0" smtClean="0">
                <a:solidFill>
                  <a:srgbClr val="FF0000"/>
                </a:solidFill>
              </a:rPr>
              <a:t>fi </a:t>
            </a:r>
            <a:endParaRPr lang="en-IN" sz="2400" dirty="0">
              <a:solidFill>
                <a:srgbClr val="FF0000"/>
              </a:solidFill>
            </a:endParaRPr>
          </a:p>
        </p:txBody>
      </p:sp>
      <p:sp>
        <p:nvSpPr>
          <p:cNvPr id="4" name="Date Placeholder 3"/>
          <p:cNvSpPr>
            <a:spLocks noGrp="1"/>
          </p:cNvSpPr>
          <p:nvPr>
            <p:ph type="dt" sz="half" idx="10"/>
          </p:nvPr>
        </p:nvSpPr>
        <p:spPr/>
        <p:txBody>
          <a:bodyPr/>
          <a:lstStyle/>
          <a:p>
            <a:fld id="{AA6E1596-D3B0-4A70-BD66-3887D7A416E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272</a:t>
            </a:fld>
            <a:endParaRPr lang="en-IN"/>
          </a:p>
        </p:txBody>
      </p:sp>
    </p:spTree>
    <p:extLst>
      <p:ext uri="{BB962C8B-B14F-4D97-AF65-F5344CB8AC3E}">
        <p14:creationId xmlns:p14="http://schemas.microsoft.com/office/powerpoint/2010/main" val="288064793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Expressions</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273</a:t>
            </a:fld>
            <a:endParaRPr lang="en-IN"/>
          </a:p>
        </p:txBody>
      </p:sp>
      <p:sp>
        <p:nvSpPr>
          <p:cNvPr id="3" name="Content Placeholder 2"/>
          <p:cNvSpPr>
            <a:spLocks noGrp="1"/>
          </p:cNvSpPr>
          <p:nvPr>
            <p:ph idx="1"/>
          </p:nvPr>
        </p:nvSpPr>
        <p:spPr/>
        <p:txBody>
          <a:bodyPr/>
          <a:lstStyle/>
          <a:p>
            <a:r>
              <a:rPr lang="en-US" dirty="0"/>
              <a:t>It is very important to understand that all the conditional expressions should be inside square braces with spaces around them, </a:t>
            </a:r>
            <a:endParaRPr lang="en-US" dirty="0" smtClean="0"/>
          </a:p>
          <a:p>
            <a:r>
              <a:rPr lang="en-US" dirty="0" smtClean="0"/>
              <a:t>For </a:t>
            </a:r>
            <a:r>
              <a:rPr lang="en-US" dirty="0"/>
              <a:t>example </a:t>
            </a:r>
            <a:endParaRPr lang="en-US" dirty="0" smtClean="0"/>
          </a:p>
          <a:p>
            <a:r>
              <a:rPr lang="en-US" b="1" dirty="0" smtClean="0"/>
              <a:t>[ </a:t>
            </a:r>
            <a:r>
              <a:rPr lang="en-US" b="1" dirty="0"/>
              <a:t>$a == $b ]</a:t>
            </a:r>
            <a:r>
              <a:rPr lang="en-US" dirty="0"/>
              <a:t> is correct whereas, </a:t>
            </a:r>
            <a:endParaRPr lang="en-US" dirty="0" smtClean="0"/>
          </a:p>
          <a:p>
            <a:r>
              <a:rPr lang="en-US" b="1" dirty="0" smtClean="0"/>
              <a:t>[$</a:t>
            </a:r>
            <a:r>
              <a:rPr lang="en-US" b="1" dirty="0"/>
              <a:t>a==$b]</a:t>
            </a:r>
            <a:r>
              <a:rPr lang="en-US" dirty="0"/>
              <a:t> is incorrect.</a:t>
            </a:r>
            <a:endParaRPr lang="en-IN" dirty="0"/>
          </a:p>
        </p:txBody>
      </p:sp>
    </p:spTree>
    <p:extLst>
      <p:ext uri="{BB962C8B-B14F-4D97-AF65-F5344CB8AC3E}">
        <p14:creationId xmlns:p14="http://schemas.microsoft.com/office/powerpoint/2010/main" val="257856302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Expressions</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274</a:t>
            </a:fld>
            <a:endParaRPr lang="en-IN"/>
          </a:p>
        </p:txBody>
      </p:sp>
      <p:sp>
        <p:nvSpPr>
          <p:cNvPr id="3" name="Content Placeholder 2"/>
          <p:cNvSpPr>
            <a:spLocks noGrp="1"/>
          </p:cNvSpPr>
          <p:nvPr>
            <p:ph idx="1"/>
          </p:nvPr>
        </p:nvSpPr>
        <p:spPr/>
        <p:txBody>
          <a:bodyPr/>
          <a:lstStyle/>
          <a:p>
            <a:r>
              <a:rPr lang="en-US" dirty="0"/>
              <a:t>It is very important to understand that all the conditional expressions should be placed inside square braces with spaces around them. </a:t>
            </a:r>
            <a:endParaRPr lang="en-US" dirty="0" smtClean="0"/>
          </a:p>
          <a:p>
            <a:r>
              <a:rPr lang="en-US" dirty="0" smtClean="0"/>
              <a:t>For </a:t>
            </a:r>
            <a:r>
              <a:rPr lang="en-US" dirty="0"/>
              <a:t>example, </a:t>
            </a:r>
            <a:endParaRPr lang="en-US" dirty="0" smtClean="0"/>
          </a:p>
          <a:p>
            <a:r>
              <a:rPr lang="en-US" b="1" dirty="0" smtClean="0"/>
              <a:t>[ </a:t>
            </a:r>
            <a:r>
              <a:rPr lang="en-US" b="1" dirty="0"/>
              <a:t>$a &lt;= $b ]</a:t>
            </a:r>
            <a:r>
              <a:rPr lang="en-US" dirty="0"/>
              <a:t> is correct whereas, </a:t>
            </a:r>
            <a:endParaRPr lang="en-US" dirty="0" smtClean="0"/>
          </a:p>
          <a:p>
            <a:r>
              <a:rPr lang="en-US" b="1" dirty="0" smtClean="0"/>
              <a:t>[$</a:t>
            </a:r>
            <a:r>
              <a:rPr lang="en-US" b="1" dirty="0"/>
              <a:t>a &lt;= $b]</a:t>
            </a:r>
            <a:r>
              <a:rPr lang="en-US" dirty="0"/>
              <a:t> is incorrect.</a:t>
            </a:r>
            <a:endParaRPr lang="en-IN" dirty="0"/>
          </a:p>
        </p:txBody>
      </p:sp>
    </p:spTree>
    <p:extLst>
      <p:ext uri="{BB962C8B-B14F-4D97-AF65-F5344CB8AC3E}">
        <p14:creationId xmlns:p14="http://schemas.microsoft.com/office/powerpoint/2010/main" val="68999617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Expressions</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275</a:t>
            </a:fld>
            <a:endParaRPr lang="en-IN"/>
          </a:p>
        </p:txBody>
      </p:sp>
      <p:sp>
        <p:nvSpPr>
          <p:cNvPr id="3" name="Content Placeholder 2"/>
          <p:cNvSpPr>
            <a:spLocks noGrp="1"/>
          </p:cNvSpPr>
          <p:nvPr>
            <p:ph idx="1"/>
          </p:nvPr>
        </p:nvSpPr>
        <p:spPr/>
        <p:txBody>
          <a:bodyPr>
            <a:normAutofit fontScale="85000" lnSpcReduction="10000"/>
          </a:bodyPr>
          <a:lstStyle/>
          <a:p>
            <a:pPr fontAlgn="base"/>
            <a:r>
              <a:rPr lang="en-US" dirty="0"/>
              <a:t>-</a:t>
            </a:r>
            <a:r>
              <a:rPr lang="en-US" dirty="0" err="1"/>
              <a:t>lt</a:t>
            </a:r>
            <a:r>
              <a:rPr lang="en-US" dirty="0"/>
              <a:t> is Less than which is used for condition checking</a:t>
            </a:r>
          </a:p>
          <a:p>
            <a:pPr fontAlgn="base"/>
            <a:r>
              <a:rPr lang="en-US" dirty="0"/>
              <a:t>&lt; is used for Reading input from the files</a:t>
            </a:r>
            <a:r>
              <a:rPr lang="en-US" dirty="0" smtClean="0"/>
              <a:t>.</a:t>
            </a:r>
          </a:p>
          <a:p>
            <a:pPr fontAlgn="base"/>
            <a:endParaRPr lang="en-US" dirty="0"/>
          </a:p>
          <a:p>
            <a:pPr fontAlgn="base"/>
            <a:r>
              <a:rPr lang="en-US" dirty="0"/>
              <a:t>The statement [ $</a:t>
            </a:r>
            <a:r>
              <a:rPr lang="en-US" dirty="0" err="1"/>
              <a:t>num</a:t>
            </a:r>
            <a:r>
              <a:rPr lang="en-US" dirty="0"/>
              <a:t> &lt; 10 ] is just syntactic sugar for the command test $</a:t>
            </a:r>
            <a:r>
              <a:rPr lang="en-US" dirty="0" err="1"/>
              <a:t>num</a:t>
            </a:r>
            <a:r>
              <a:rPr lang="en-US" dirty="0"/>
              <a:t> &lt; 10, which means: </a:t>
            </a:r>
            <a:endParaRPr lang="en-US" dirty="0" smtClean="0"/>
          </a:p>
          <a:p>
            <a:pPr fontAlgn="base"/>
            <a:r>
              <a:rPr lang="en-US" dirty="0" smtClean="0"/>
              <a:t>Run </a:t>
            </a:r>
            <a:r>
              <a:rPr lang="en-US" dirty="0"/>
              <a:t>the command test with one parameter (the content of the shell variable </a:t>
            </a:r>
            <a:r>
              <a:rPr lang="en-US" dirty="0" err="1"/>
              <a:t>num</a:t>
            </a:r>
            <a:r>
              <a:rPr lang="en-US" dirty="0"/>
              <a:t>), </a:t>
            </a:r>
            <a:r>
              <a:rPr lang="en-US"/>
              <a:t>and </a:t>
            </a:r>
            <a:endParaRPr lang="en-US" smtClean="0"/>
          </a:p>
          <a:p>
            <a:pPr fontAlgn="base"/>
            <a:r>
              <a:rPr lang="en-US" smtClean="0"/>
              <a:t>associate </a:t>
            </a:r>
            <a:r>
              <a:rPr lang="en-US" dirty="0"/>
              <a:t>the standard input of this invocation with a file named 10</a:t>
            </a:r>
          </a:p>
        </p:txBody>
      </p:sp>
    </p:spTree>
    <p:extLst>
      <p:ext uri="{BB962C8B-B14F-4D97-AF65-F5344CB8AC3E}">
        <p14:creationId xmlns:p14="http://schemas.microsoft.com/office/powerpoint/2010/main" val="51234117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Shell Script </a:t>
            </a:r>
            <a:r>
              <a:rPr lang="en-IN" sz="2800" b="1" dirty="0" smtClean="0"/>
              <a:t>–Using Decision constructs</a:t>
            </a:r>
            <a:endParaRPr lang="en-IN" sz="2800" dirty="0"/>
          </a:p>
        </p:txBody>
      </p:sp>
      <p:sp>
        <p:nvSpPr>
          <p:cNvPr id="3" name="Content Placeholder 2"/>
          <p:cNvSpPr>
            <a:spLocks noGrp="1"/>
          </p:cNvSpPr>
          <p:nvPr>
            <p:ph idx="1"/>
          </p:nvPr>
        </p:nvSpPr>
        <p:spPr>
          <a:xfrm>
            <a:off x="457200" y="980728"/>
            <a:ext cx="8219256" cy="5145435"/>
          </a:xfrm>
        </p:spPr>
        <p:txBody>
          <a:bodyPr>
            <a:normAutofit/>
          </a:bodyPr>
          <a:lstStyle/>
          <a:p>
            <a:pPr marL="0" indent="0">
              <a:buNone/>
            </a:pPr>
            <a:r>
              <a:rPr lang="en-IN" sz="2400" b="1" dirty="0" smtClean="0"/>
              <a:t>Example-</a:t>
            </a:r>
          </a:p>
          <a:p>
            <a:pPr marL="0" indent="0">
              <a:buNone/>
            </a:pPr>
            <a:endParaRPr lang="en-IN" sz="2400" b="1" dirty="0"/>
          </a:p>
          <a:p>
            <a:pPr marL="0" indent="0">
              <a:buNone/>
            </a:pPr>
            <a:endParaRPr lang="en-IN" sz="2400" b="1" dirty="0" smtClean="0"/>
          </a:p>
          <a:p>
            <a:pPr marL="0" indent="0">
              <a:buNone/>
            </a:pPr>
            <a:endParaRPr lang="en-IN" sz="2400" b="1" dirty="0"/>
          </a:p>
          <a:p>
            <a:pPr marL="0" indent="0">
              <a:buNone/>
            </a:pPr>
            <a:endParaRPr lang="en-IN" sz="2400" b="1" dirty="0" smtClean="0"/>
          </a:p>
          <a:p>
            <a:pPr marL="0" indent="0">
              <a:buNone/>
            </a:pPr>
            <a:endParaRPr lang="en-IN" sz="2400" b="1" dirty="0"/>
          </a:p>
          <a:p>
            <a:pPr marL="0" indent="0">
              <a:buNone/>
            </a:pPr>
            <a:endParaRPr lang="en-IN" sz="2400" b="1" dirty="0" smtClean="0"/>
          </a:p>
          <a:p>
            <a:pPr marL="0" indent="0">
              <a:buNone/>
            </a:pPr>
            <a:endParaRPr lang="en-IN" sz="2400" b="1" dirty="0"/>
          </a:p>
          <a:p>
            <a:pPr marL="0" indent="0">
              <a:buNone/>
            </a:pPr>
            <a:r>
              <a:rPr lang="en-IN" sz="2400" b="1" dirty="0" smtClean="0"/>
              <a:t>Output-</a:t>
            </a:r>
          </a:p>
          <a:p>
            <a:pPr marL="0" indent="0">
              <a:buNone/>
            </a:pPr>
            <a:endParaRPr lang="en-IN" sz="2400" b="1" dirty="0" smtClean="0"/>
          </a:p>
        </p:txBody>
      </p:sp>
      <p:sp>
        <p:nvSpPr>
          <p:cNvPr id="4" name="Date Placeholder 3"/>
          <p:cNvSpPr>
            <a:spLocks noGrp="1"/>
          </p:cNvSpPr>
          <p:nvPr>
            <p:ph type="dt" sz="half" idx="10"/>
          </p:nvPr>
        </p:nvSpPr>
        <p:spPr/>
        <p:txBody>
          <a:bodyPr/>
          <a:lstStyle/>
          <a:p>
            <a:fld id="{AA6E1596-D3B0-4A70-BD66-3887D7A416E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D697688D-08EA-446C-9BF7-11E914784ACB}" type="slidenum">
              <a:rPr lang="en-IN" smtClean="0"/>
              <a:t>276</a:t>
            </a:fld>
            <a:endParaRPr lang="en-IN"/>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742" r="44510"/>
          <a:stretch/>
        </p:blipFill>
        <p:spPr bwMode="auto">
          <a:xfrm>
            <a:off x="1835696" y="908720"/>
            <a:ext cx="5184576" cy="341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5157192"/>
            <a:ext cx="5184576"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24850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pPr marL="0" indent="0">
              <a:buNone/>
            </a:pPr>
            <a:r>
              <a:rPr lang="en-IN" sz="2000" b="1" dirty="0" smtClean="0"/>
              <a:t>Shell Script to check if a number is even or odd</a:t>
            </a:r>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277</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28" y="2060848"/>
            <a:ext cx="800966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7504" y="764704"/>
            <a:ext cx="8928992" cy="1015663"/>
          </a:xfrm>
          <a:prstGeom prst="rect">
            <a:avLst/>
          </a:prstGeom>
        </p:spPr>
        <p:txBody>
          <a:bodyPr wrap="square">
            <a:spAutoFit/>
          </a:bodyPr>
          <a:lstStyle/>
          <a:p>
            <a:pPr marL="285750" indent="-285750">
              <a:buFont typeface="Arial" panose="020B0604020202020204" pitchFamily="34" charset="0"/>
              <a:buChar char="•"/>
            </a:pPr>
            <a:r>
              <a:rPr lang="en-IN" sz="2000" i="1" dirty="0"/>
              <a:t>expr </a:t>
            </a:r>
            <a:r>
              <a:rPr lang="en-IN" sz="2000" dirty="0"/>
              <a:t>is an external program used by Bourne shell. </a:t>
            </a:r>
            <a:endParaRPr lang="en-IN" sz="2000" dirty="0" smtClean="0"/>
          </a:p>
          <a:p>
            <a:pPr marL="285750" indent="-285750">
              <a:buFont typeface="Arial" panose="020B0604020202020204" pitchFamily="34" charset="0"/>
              <a:buChar char="•"/>
            </a:pPr>
            <a:r>
              <a:rPr lang="en-IN" sz="2000" dirty="0" smtClean="0"/>
              <a:t>It </a:t>
            </a:r>
            <a:r>
              <a:rPr lang="en-IN" sz="2000" dirty="0"/>
              <a:t>uses </a:t>
            </a:r>
            <a:r>
              <a:rPr lang="en-IN" sz="2000" i="1" dirty="0"/>
              <a:t>expr </a:t>
            </a:r>
            <a:r>
              <a:rPr lang="en-IN" sz="2000" dirty="0"/>
              <a:t>external program with the help of </a:t>
            </a:r>
            <a:r>
              <a:rPr lang="en-IN" sz="2000" dirty="0" err="1"/>
              <a:t>backtick</a:t>
            </a:r>
            <a:r>
              <a:rPr lang="en-IN" sz="2000" dirty="0"/>
              <a:t>. </a:t>
            </a:r>
            <a:endParaRPr lang="en-IN" sz="2000" dirty="0" smtClean="0"/>
          </a:p>
          <a:p>
            <a:pPr marL="285750" indent="-285750">
              <a:buFont typeface="Arial" panose="020B0604020202020204" pitchFamily="34" charset="0"/>
              <a:buChar char="•"/>
            </a:pPr>
            <a:r>
              <a:rPr lang="en-IN" sz="2000" dirty="0" smtClean="0"/>
              <a:t>The </a:t>
            </a:r>
            <a:r>
              <a:rPr lang="en-IN" sz="2000" i="1" dirty="0" err="1"/>
              <a:t>backtick</a:t>
            </a:r>
            <a:r>
              <a:rPr lang="en-IN" sz="2000" i="1" dirty="0"/>
              <a:t>(`)</a:t>
            </a:r>
            <a:r>
              <a:rPr lang="en-IN" sz="2000" dirty="0"/>
              <a:t> is actually called command substitution.</a:t>
            </a:r>
          </a:p>
        </p:txBody>
      </p:sp>
    </p:spTree>
    <p:extLst>
      <p:ext uri="{BB962C8B-B14F-4D97-AF65-F5344CB8AC3E}">
        <p14:creationId xmlns:p14="http://schemas.microsoft.com/office/powerpoint/2010/main" val="428170399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smtClean="0"/>
              <a:t>Shell Script to check if a number is even or odd</a:t>
            </a:r>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r>
              <a:rPr lang="en-IN" sz="2000" b="1" dirty="0" smtClean="0"/>
              <a:t>Output-</a:t>
            </a:r>
          </a:p>
          <a:p>
            <a:endParaRPr lang="en-IN" sz="2000" b="1"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278</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5187568" cy="2658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68" y="3673035"/>
            <a:ext cx="5181727" cy="253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724128" y="764704"/>
            <a:ext cx="3312368" cy="1754326"/>
          </a:xfrm>
          <a:prstGeom prst="rect">
            <a:avLst/>
          </a:prstGeom>
        </p:spPr>
        <p:txBody>
          <a:bodyPr wrap="square">
            <a:spAutoFit/>
          </a:bodyPr>
          <a:lstStyle/>
          <a:p>
            <a:pPr marL="285750" indent="-285750">
              <a:buFont typeface="Arial" panose="020B0604020202020204" pitchFamily="34" charset="0"/>
              <a:buChar char="•"/>
            </a:pPr>
            <a:r>
              <a:rPr lang="en-IN" i="1" dirty="0"/>
              <a:t>expr </a:t>
            </a:r>
            <a:r>
              <a:rPr lang="en-IN" dirty="0"/>
              <a:t>is an external program used by Bourne shell. </a:t>
            </a:r>
            <a:endParaRPr lang="en-IN" dirty="0" smtClean="0"/>
          </a:p>
          <a:p>
            <a:pPr marL="285750" indent="-285750">
              <a:buFont typeface="Arial" panose="020B0604020202020204" pitchFamily="34" charset="0"/>
              <a:buChar char="•"/>
            </a:pPr>
            <a:r>
              <a:rPr lang="en-IN" dirty="0" smtClean="0"/>
              <a:t>It </a:t>
            </a:r>
            <a:r>
              <a:rPr lang="en-IN" dirty="0"/>
              <a:t>uses </a:t>
            </a:r>
            <a:r>
              <a:rPr lang="en-IN" i="1" dirty="0"/>
              <a:t>expr </a:t>
            </a:r>
            <a:r>
              <a:rPr lang="en-IN" dirty="0"/>
              <a:t>external program with the help of </a:t>
            </a:r>
            <a:r>
              <a:rPr lang="en-IN" dirty="0" err="1"/>
              <a:t>backtick</a:t>
            </a:r>
            <a:r>
              <a:rPr lang="en-IN" dirty="0"/>
              <a:t>. </a:t>
            </a:r>
            <a:endParaRPr lang="en-IN" dirty="0" smtClean="0"/>
          </a:p>
          <a:p>
            <a:pPr marL="285750" indent="-285750">
              <a:buFont typeface="Arial" panose="020B0604020202020204" pitchFamily="34" charset="0"/>
              <a:buChar char="•"/>
            </a:pPr>
            <a:r>
              <a:rPr lang="en-IN" dirty="0" smtClean="0"/>
              <a:t>The </a:t>
            </a:r>
            <a:r>
              <a:rPr lang="en-IN" i="1" dirty="0" err="1"/>
              <a:t>backtick</a:t>
            </a:r>
            <a:r>
              <a:rPr lang="en-IN" i="1" dirty="0"/>
              <a:t>(`)</a:t>
            </a:r>
            <a:r>
              <a:rPr lang="en-IN" dirty="0"/>
              <a:t> is actually called command substitution.</a:t>
            </a:r>
          </a:p>
        </p:txBody>
      </p:sp>
    </p:spTree>
    <p:extLst>
      <p:ext uri="{BB962C8B-B14F-4D97-AF65-F5344CB8AC3E}">
        <p14:creationId xmlns:p14="http://schemas.microsoft.com/office/powerpoint/2010/main" val="132864734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smtClean="0"/>
              <a:t>Shell Script to check if a number is even or odd</a:t>
            </a:r>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279</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40362"/>
            <a:ext cx="8613983" cy="297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17032"/>
            <a:ext cx="8640959" cy="280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448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smtClean="0"/>
              <a:t>The </a:t>
            </a:r>
            <a:r>
              <a:rPr lang="en-IN" sz="2400" dirty="0"/>
              <a:t>output of an assembler is called an object </a:t>
            </a:r>
            <a:r>
              <a:rPr lang="en-IN" sz="2400" dirty="0" smtClean="0"/>
              <a:t>file</a:t>
            </a:r>
          </a:p>
          <a:p>
            <a:r>
              <a:rPr lang="en-IN" sz="2400" dirty="0" smtClean="0"/>
              <a:t>Object files contain a combination of </a:t>
            </a:r>
          </a:p>
          <a:p>
            <a:pPr lvl="1"/>
            <a:r>
              <a:rPr lang="en-IN" sz="2000" dirty="0" smtClean="0"/>
              <a:t>machine instructions, </a:t>
            </a:r>
          </a:p>
          <a:p>
            <a:pPr lvl="1"/>
            <a:r>
              <a:rPr lang="en-IN" sz="2000" dirty="0" smtClean="0"/>
              <a:t>data, and </a:t>
            </a:r>
          </a:p>
          <a:p>
            <a:pPr lvl="1"/>
            <a:r>
              <a:rPr lang="en-IN" sz="2000" dirty="0" smtClean="0"/>
              <a:t>information needed to place instructions properly in memory.</a:t>
            </a:r>
          </a:p>
          <a:p>
            <a:pPr lvl="1"/>
            <a:endParaRPr lang="en-IN" sz="2000" dirty="0"/>
          </a:p>
        </p:txBody>
      </p:sp>
      <p:sp>
        <p:nvSpPr>
          <p:cNvPr id="4" name="Date Placeholder 3"/>
          <p:cNvSpPr>
            <a:spLocks noGrp="1"/>
          </p:cNvSpPr>
          <p:nvPr>
            <p:ph type="dt" sz="half" idx="10"/>
          </p:nvPr>
        </p:nvSpPr>
        <p:spPr/>
        <p:txBody>
          <a:bodyPr/>
          <a:lstStyle/>
          <a:p>
            <a:fld id="{F634E5C3-E8DE-4158-96B9-12A51551ED7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57609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229600" cy="792088"/>
          </a:xfrm>
        </p:spPr>
        <p:txBody>
          <a:bodyPr/>
          <a:lstStyle/>
          <a:p>
            <a:r>
              <a:rPr lang="en-IN" sz="2800" b="1" dirty="0" smtClean="0"/>
              <a:t>Shell Script to calculate </a:t>
            </a:r>
            <a:r>
              <a:rPr lang="en-IN" sz="2800" b="1" dirty="0" err="1" smtClean="0"/>
              <a:t>hra</a:t>
            </a:r>
            <a:r>
              <a:rPr lang="en-IN" sz="2800" b="1" dirty="0" smtClean="0"/>
              <a:t> and ta</a:t>
            </a:r>
          </a:p>
          <a:p>
            <a:endParaRPr lang="en-IN" sz="28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280</a:t>
            </a:fld>
            <a:endParaRPr lang="en-IN"/>
          </a:p>
        </p:txBody>
      </p:sp>
    </p:spTree>
    <p:extLst>
      <p:ext uri="{BB962C8B-B14F-4D97-AF65-F5344CB8AC3E}">
        <p14:creationId xmlns:p14="http://schemas.microsoft.com/office/powerpoint/2010/main" val="364234528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smtClean="0"/>
              <a:t>Shell Script to calculate </a:t>
            </a:r>
            <a:r>
              <a:rPr lang="en-IN" sz="2000" b="1" dirty="0" err="1" smtClean="0"/>
              <a:t>hra</a:t>
            </a:r>
            <a:r>
              <a:rPr lang="en-IN" sz="2000" b="1" dirty="0" smtClean="0"/>
              <a:t> and ta</a:t>
            </a:r>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281</a:t>
            </a:fld>
            <a:endParaRPr lang="en-IN"/>
          </a:p>
        </p:txBody>
      </p:sp>
      <p:sp>
        <p:nvSpPr>
          <p:cNvPr id="7" name="Rectangle 6"/>
          <p:cNvSpPr/>
          <p:nvPr/>
        </p:nvSpPr>
        <p:spPr>
          <a:xfrm>
            <a:off x="125517" y="5445224"/>
            <a:ext cx="8625805" cy="923330"/>
          </a:xfrm>
          <a:prstGeom prst="rect">
            <a:avLst/>
          </a:prstGeom>
        </p:spPr>
        <p:txBody>
          <a:bodyPr wrap="square">
            <a:spAutoFit/>
          </a:bodyPr>
          <a:lstStyle/>
          <a:p>
            <a:pPr marL="285750" indent="-285750">
              <a:buFont typeface="Arial" panose="020B0604020202020204" pitchFamily="34" charset="0"/>
              <a:buChar char="•"/>
            </a:pPr>
            <a:r>
              <a:rPr lang="en-IN" i="1" dirty="0"/>
              <a:t>expr </a:t>
            </a:r>
            <a:r>
              <a:rPr lang="en-IN" dirty="0"/>
              <a:t>is an external program used by Bourne shell. </a:t>
            </a:r>
            <a:endParaRPr lang="en-IN" dirty="0" smtClean="0"/>
          </a:p>
          <a:p>
            <a:pPr marL="285750" indent="-285750">
              <a:buFont typeface="Arial" panose="020B0604020202020204" pitchFamily="34" charset="0"/>
              <a:buChar char="•"/>
            </a:pPr>
            <a:r>
              <a:rPr lang="en-IN" dirty="0" smtClean="0"/>
              <a:t>It </a:t>
            </a:r>
            <a:r>
              <a:rPr lang="en-IN" dirty="0"/>
              <a:t>uses </a:t>
            </a:r>
            <a:r>
              <a:rPr lang="en-IN" i="1" dirty="0"/>
              <a:t>expr </a:t>
            </a:r>
            <a:r>
              <a:rPr lang="en-IN" dirty="0"/>
              <a:t>external program with the help of </a:t>
            </a:r>
            <a:r>
              <a:rPr lang="en-IN" dirty="0" err="1"/>
              <a:t>backtick</a:t>
            </a:r>
            <a:r>
              <a:rPr lang="en-IN" dirty="0"/>
              <a:t>. </a:t>
            </a:r>
            <a:endParaRPr lang="en-IN" dirty="0" smtClean="0"/>
          </a:p>
          <a:p>
            <a:pPr marL="285750" indent="-285750">
              <a:buFont typeface="Arial" panose="020B0604020202020204" pitchFamily="34" charset="0"/>
              <a:buChar char="•"/>
            </a:pPr>
            <a:r>
              <a:rPr lang="en-IN" dirty="0" smtClean="0"/>
              <a:t>The </a:t>
            </a:r>
            <a:r>
              <a:rPr lang="en-IN" i="1" dirty="0" err="1"/>
              <a:t>backtick</a:t>
            </a:r>
            <a:r>
              <a:rPr lang="en-IN" i="1" dirty="0"/>
              <a:t>(`)</a:t>
            </a:r>
            <a:r>
              <a:rPr lang="en-IN" dirty="0"/>
              <a:t> is actually called command substitution.</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89"/>
          <a:stretch/>
        </p:blipFill>
        <p:spPr bwMode="auto">
          <a:xfrm>
            <a:off x="194667" y="764704"/>
            <a:ext cx="862580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8409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smtClean="0"/>
              <a:t>Shell Script to calculate </a:t>
            </a:r>
            <a:r>
              <a:rPr lang="en-IN" sz="2000" b="1" dirty="0" err="1" smtClean="0"/>
              <a:t>hra</a:t>
            </a:r>
            <a:r>
              <a:rPr lang="en-IN" sz="2000" b="1" dirty="0" smtClean="0"/>
              <a:t> and ta</a:t>
            </a:r>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r>
              <a:rPr lang="en-IN" sz="2000" b="1" dirty="0" smtClean="0"/>
              <a:t>Output-</a:t>
            </a:r>
          </a:p>
          <a:p>
            <a:endParaRPr lang="en-IN" sz="2000" b="1" dirty="0" smtClean="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282</a:t>
            </a:fld>
            <a:endParaRPr lang="en-IN"/>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89"/>
          <a:stretch/>
        </p:blipFill>
        <p:spPr bwMode="auto">
          <a:xfrm>
            <a:off x="482699" y="764704"/>
            <a:ext cx="7761709"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77" y="4077072"/>
            <a:ext cx="7936131" cy="226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201504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The backslash (\) character is used to mark these special characters so that they are not interpreted by the shell, but passed on to the command being run (for example, echo).</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283</a:t>
            </a:fld>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3092967"/>
            <a:ext cx="7776864" cy="876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351622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For Loop Syntax</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284</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6131231" cy="25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3568" y="4437112"/>
            <a:ext cx="7560840" cy="830997"/>
          </a:xfrm>
          <a:prstGeom prst="rect">
            <a:avLst/>
          </a:prstGeom>
        </p:spPr>
        <p:txBody>
          <a:bodyPr wrap="square">
            <a:spAutoFit/>
          </a:bodyPr>
          <a:lstStyle/>
          <a:p>
            <a:r>
              <a:rPr lang="en-IN" sz="2400" dirty="0"/>
              <a:t>condition1 indicates </a:t>
            </a:r>
            <a:r>
              <a:rPr lang="en-IN" sz="2400" b="1" dirty="0"/>
              <a:t>initialization</a:t>
            </a:r>
            <a:r>
              <a:rPr lang="en-IN" sz="2400" dirty="0"/>
              <a:t>, </a:t>
            </a:r>
            <a:endParaRPr lang="en-IN" sz="2400" dirty="0" smtClean="0"/>
          </a:p>
          <a:p>
            <a:r>
              <a:rPr lang="en-IN" sz="2400" dirty="0" smtClean="0"/>
              <a:t>cond2 </a:t>
            </a:r>
            <a:r>
              <a:rPr lang="en-IN" sz="2400" dirty="0"/>
              <a:t>indicates </a:t>
            </a:r>
            <a:r>
              <a:rPr lang="en-IN" sz="2400" b="1" dirty="0"/>
              <a:t>condition</a:t>
            </a:r>
            <a:r>
              <a:rPr lang="en-IN" sz="2400" dirty="0"/>
              <a:t> and cond3 indicates </a:t>
            </a:r>
            <a:r>
              <a:rPr lang="en-IN" sz="2400" b="1" dirty="0" err="1"/>
              <a:t>updation</a:t>
            </a:r>
            <a:r>
              <a:rPr lang="en-IN" sz="2400" b="1" dirty="0"/>
              <a:t>.</a:t>
            </a:r>
            <a:endParaRPr lang="en-IN" sz="2400" dirty="0"/>
          </a:p>
        </p:txBody>
      </p:sp>
    </p:spTree>
    <p:extLst>
      <p:ext uri="{BB962C8B-B14F-4D97-AF65-F5344CB8AC3E}">
        <p14:creationId xmlns:p14="http://schemas.microsoft.com/office/powerpoint/2010/main" val="71082196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smtClean="0"/>
              <a:t>For Loop </a:t>
            </a:r>
            <a:r>
              <a:rPr lang="en-IN" dirty="0" err="1" smtClean="0"/>
              <a:t>Eg</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285</a:t>
            </a:fld>
            <a:endParaRPr lang="en-IN"/>
          </a:p>
        </p:txBody>
      </p:sp>
      <p:sp>
        <p:nvSpPr>
          <p:cNvPr id="7" name="Rectangle 6"/>
          <p:cNvSpPr/>
          <p:nvPr/>
        </p:nvSpPr>
        <p:spPr>
          <a:xfrm>
            <a:off x="467544" y="3356992"/>
            <a:ext cx="7560840" cy="830997"/>
          </a:xfrm>
          <a:prstGeom prst="rect">
            <a:avLst/>
          </a:prstGeom>
        </p:spPr>
        <p:txBody>
          <a:bodyPr wrap="square">
            <a:spAutoFit/>
          </a:bodyPr>
          <a:lstStyle/>
          <a:p>
            <a:r>
              <a:rPr lang="en-IN" sz="2400" dirty="0" smtClean="0"/>
              <a:t>O/P-</a:t>
            </a:r>
          </a:p>
          <a:p>
            <a:endParaRPr lang="en-IN" sz="2400" dirty="0"/>
          </a:p>
        </p:txBody>
      </p:sp>
      <p:sp>
        <p:nvSpPr>
          <p:cNvPr id="3" name="Content Placeholder 2"/>
          <p:cNvSpPr>
            <a:spLocks noGrp="1"/>
          </p:cNvSpPr>
          <p:nvPr>
            <p:ph idx="1"/>
          </p:nvPr>
        </p:nvSpPr>
        <p:spPr>
          <a:xfrm>
            <a:off x="457200" y="1600200"/>
            <a:ext cx="8229600" cy="2218631"/>
          </a:xfrm>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7295872" cy="22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861048"/>
            <a:ext cx="7056784"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6036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System Boot</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B5AAA1AE-1FC0-464F-99AB-5CBF54C6F69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286</a:t>
            </a:fld>
            <a:endParaRPr lang="en-IN"/>
          </a:p>
        </p:txBody>
      </p:sp>
    </p:spTree>
    <p:extLst>
      <p:ext uri="{BB962C8B-B14F-4D97-AF65-F5344CB8AC3E}">
        <p14:creationId xmlns:p14="http://schemas.microsoft.com/office/powerpoint/2010/main" val="287597218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smtClean="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IN" sz="2400" dirty="0"/>
              <a:t>The boot process is something that </a:t>
            </a:r>
            <a:endParaRPr lang="en-IN" sz="2400" dirty="0" smtClean="0"/>
          </a:p>
          <a:p>
            <a:pPr lvl="1"/>
            <a:r>
              <a:rPr lang="en-IN" sz="2400" dirty="0" smtClean="0"/>
              <a:t>happens </a:t>
            </a:r>
            <a:r>
              <a:rPr lang="en-IN" sz="2400" dirty="0"/>
              <a:t>every time </a:t>
            </a:r>
            <a:endParaRPr lang="en-IN" sz="2400" dirty="0" smtClean="0"/>
          </a:p>
          <a:p>
            <a:pPr lvl="1"/>
            <a:r>
              <a:rPr lang="en-IN" sz="2400" dirty="0" smtClean="0"/>
              <a:t>you </a:t>
            </a:r>
            <a:r>
              <a:rPr lang="en-IN" sz="2400" dirty="0"/>
              <a:t>turn your computer on. </a:t>
            </a:r>
            <a:endParaRPr lang="en-IN" sz="2400" dirty="0" smtClean="0"/>
          </a:p>
          <a:p>
            <a:pPr lvl="1"/>
            <a:r>
              <a:rPr lang="en-IN" sz="2400" dirty="0" smtClean="0"/>
              <a:t>You </a:t>
            </a:r>
            <a:r>
              <a:rPr lang="en-IN" sz="2400" dirty="0"/>
              <a:t>don’t really see it, </a:t>
            </a:r>
            <a:endParaRPr lang="en-IN" sz="2400" dirty="0" smtClean="0"/>
          </a:p>
          <a:p>
            <a:pPr lvl="1"/>
            <a:r>
              <a:rPr lang="en-IN" sz="2400" dirty="0" smtClean="0"/>
              <a:t>because </a:t>
            </a:r>
            <a:r>
              <a:rPr lang="en-IN" sz="2400" dirty="0"/>
              <a:t>it happens so fast. </a:t>
            </a:r>
            <a:endParaRPr lang="en-IN" sz="2400" dirty="0" smtClean="0"/>
          </a:p>
          <a:p>
            <a:r>
              <a:rPr lang="en-IN" sz="2400" dirty="0" smtClean="0"/>
              <a:t>You </a:t>
            </a:r>
            <a:r>
              <a:rPr lang="en-IN" sz="2400" dirty="0"/>
              <a:t>press the power </a:t>
            </a:r>
            <a:r>
              <a:rPr lang="en-IN" sz="2400" dirty="0" smtClean="0"/>
              <a:t>button, </a:t>
            </a:r>
          </a:p>
          <a:p>
            <a:pPr lvl="1"/>
            <a:r>
              <a:rPr lang="en-IN" sz="2400" dirty="0" smtClean="0"/>
              <a:t>come </a:t>
            </a:r>
            <a:r>
              <a:rPr lang="en-IN" sz="2400" dirty="0"/>
              <a:t>back a few minutes later and </a:t>
            </a:r>
            <a:endParaRPr lang="en-IN" sz="2400" dirty="0" smtClean="0"/>
          </a:p>
          <a:p>
            <a:pPr lvl="1"/>
            <a:r>
              <a:rPr lang="en-IN" sz="2400" dirty="0" smtClean="0"/>
              <a:t>Windows </a:t>
            </a:r>
            <a:r>
              <a:rPr lang="en-IN" sz="2400" dirty="0"/>
              <a:t>XP, or Windows </a:t>
            </a:r>
            <a:r>
              <a:rPr lang="en-IN" sz="2400" dirty="0" smtClean="0"/>
              <a:t>10, </a:t>
            </a:r>
            <a:r>
              <a:rPr lang="en-IN" sz="2400" dirty="0"/>
              <a:t>or whatever Operating System you use </a:t>
            </a:r>
            <a:endParaRPr lang="en-IN" sz="2400" dirty="0" smtClean="0"/>
          </a:p>
          <a:p>
            <a:pPr lvl="1"/>
            <a:r>
              <a:rPr lang="en-IN" sz="2400" dirty="0" smtClean="0"/>
              <a:t>is </a:t>
            </a:r>
            <a:r>
              <a:rPr lang="en-IN" sz="2400" dirty="0"/>
              <a:t>all loaded</a:t>
            </a:r>
            <a:r>
              <a:rPr lang="en-IN" sz="2400" dirty="0" smtClean="0"/>
              <a:t>.</a:t>
            </a:r>
            <a:endParaRPr lang="en-US" altLang="en-US" sz="2400" b="1" dirty="0" smtClean="0">
              <a:solidFill>
                <a:srgbClr val="3366FF"/>
              </a:solidFill>
            </a:endParaRPr>
          </a:p>
        </p:txBody>
      </p:sp>
      <p:sp>
        <p:nvSpPr>
          <p:cNvPr id="2" name="Date Placeholder 1"/>
          <p:cNvSpPr>
            <a:spLocks noGrp="1"/>
          </p:cNvSpPr>
          <p:nvPr>
            <p:ph type="dt" sz="half" idx="10"/>
          </p:nvPr>
        </p:nvSpPr>
        <p:spPr/>
        <p:txBody>
          <a:bodyPr/>
          <a:lstStyle/>
          <a:p>
            <a:fld id="{682306DD-FC51-40D3-B682-18CCD13A860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287</a:t>
            </a:fld>
            <a:endParaRPr lang="en-IN"/>
          </a:p>
        </p:txBody>
      </p:sp>
    </p:spTree>
    <p:extLst>
      <p:ext uri="{BB962C8B-B14F-4D97-AF65-F5344CB8AC3E}">
        <p14:creationId xmlns:p14="http://schemas.microsoft.com/office/powerpoint/2010/main" val="50972052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a:t>
            </a:r>
            <a:endParaRPr lang="en-IN" dirty="0"/>
          </a:p>
        </p:txBody>
      </p:sp>
      <p:sp>
        <p:nvSpPr>
          <p:cNvPr id="4" name="Date Placeholder 3"/>
          <p:cNvSpPr>
            <a:spLocks noGrp="1"/>
          </p:cNvSpPr>
          <p:nvPr>
            <p:ph type="dt" sz="half" idx="10"/>
          </p:nvPr>
        </p:nvSpPr>
        <p:spPr/>
        <p:txBody>
          <a:bodyPr/>
          <a:lstStyle/>
          <a:p>
            <a:fld id="{E7FBA7E2-E945-4C72-B2C3-00EF08E62AE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288</a:t>
            </a:fld>
            <a:endParaRPr lang="en-IN"/>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403"/>
          <a:stretch/>
        </p:blipFill>
        <p:spPr bwMode="auto">
          <a:xfrm>
            <a:off x="1619672" y="1628800"/>
            <a:ext cx="5810250" cy="433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57589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a:t>
            </a:r>
            <a:r>
              <a:rPr lang="en-US" altLang="en-US" dirty="0" smtClean="0"/>
              <a:t>Boot- The working</a:t>
            </a:r>
            <a:endParaRPr lang="en-IN" dirty="0"/>
          </a:p>
        </p:txBody>
      </p:sp>
      <p:sp>
        <p:nvSpPr>
          <p:cNvPr id="3" name="Content Placeholder 2"/>
          <p:cNvSpPr>
            <a:spLocks noGrp="1"/>
          </p:cNvSpPr>
          <p:nvPr>
            <p:ph idx="1"/>
          </p:nvPr>
        </p:nvSpPr>
        <p:spPr/>
        <p:txBody>
          <a:bodyPr>
            <a:normAutofit/>
          </a:bodyPr>
          <a:lstStyle/>
          <a:p>
            <a:r>
              <a:rPr lang="en-IN" sz="2400" dirty="0"/>
              <a:t>The CPU initializes itself </a:t>
            </a:r>
            <a:endParaRPr lang="en-IN" sz="2400" dirty="0" smtClean="0"/>
          </a:p>
          <a:p>
            <a:pPr lvl="1"/>
            <a:r>
              <a:rPr lang="en-IN" sz="2400" dirty="0" smtClean="0"/>
              <a:t>after </a:t>
            </a:r>
            <a:r>
              <a:rPr lang="en-IN" sz="2400" dirty="0"/>
              <a:t>the power in the computer </a:t>
            </a:r>
            <a:r>
              <a:rPr lang="en-IN" sz="2400" dirty="0" smtClean="0"/>
              <a:t>is </a:t>
            </a:r>
            <a:r>
              <a:rPr lang="en-IN" sz="2400" dirty="0"/>
              <a:t>first turned on. </a:t>
            </a:r>
            <a:endParaRPr lang="en-IN" sz="2400" dirty="0" smtClean="0"/>
          </a:p>
          <a:p>
            <a:pPr lvl="1"/>
            <a:r>
              <a:rPr lang="en-IN" sz="2400" dirty="0" smtClean="0"/>
              <a:t>This </a:t>
            </a:r>
            <a:r>
              <a:rPr lang="en-IN" sz="2400" dirty="0"/>
              <a:t>is done by triggering a series of clock ticks </a:t>
            </a:r>
            <a:endParaRPr lang="en-IN" sz="2400" dirty="0" smtClean="0"/>
          </a:p>
          <a:p>
            <a:pPr lvl="1"/>
            <a:r>
              <a:rPr lang="en-IN" sz="2400" dirty="0" smtClean="0"/>
              <a:t>that </a:t>
            </a:r>
            <a:r>
              <a:rPr lang="en-IN" sz="2400" dirty="0"/>
              <a:t>are generated by the system clock</a:t>
            </a:r>
            <a:r>
              <a:rPr lang="en-IN" sz="2400" dirty="0" smtClean="0"/>
              <a:t>.</a:t>
            </a:r>
            <a:endParaRPr lang="en-IN" sz="2400" dirty="0"/>
          </a:p>
        </p:txBody>
      </p:sp>
      <p:sp>
        <p:nvSpPr>
          <p:cNvPr id="4" name="Date Placeholder 3"/>
          <p:cNvSpPr>
            <a:spLocks noGrp="1"/>
          </p:cNvSpPr>
          <p:nvPr>
            <p:ph type="dt" sz="half" idx="10"/>
          </p:nvPr>
        </p:nvSpPr>
        <p:spPr/>
        <p:txBody>
          <a:bodyPr/>
          <a:lstStyle/>
          <a:p>
            <a:fld id="{882C5067-1D69-4DB5-A07C-50DAED938F1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289</a:t>
            </a:fld>
            <a:endParaRPr lang="en-IN"/>
          </a:p>
        </p:txBody>
      </p:sp>
    </p:spTree>
    <p:extLst>
      <p:ext uri="{BB962C8B-B14F-4D97-AF65-F5344CB8AC3E}">
        <p14:creationId xmlns:p14="http://schemas.microsoft.com/office/powerpoint/2010/main" val="1228515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 y="116632"/>
            <a:ext cx="8229600" cy="274042"/>
          </a:xfrm>
        </p:spPr>
        <p:txBody>
          <a:bodyPr>
            <a:normAutofit fontScale="90000"/>
          </a:bodyPr>
          <a:lstStyle/>
          <a:p>
            <a:r>
              <a:rPr lang="en-IN" dirty="0"/>
              <a:t>Object file format</a:t>
            </a:r>
          </a:p>
        </p:txBody>
      </p:sp>
      <p:sp>
        <p:nvSpPr>
          <p:cNvPr id="3" name="Content Placeholder 2"/>
          <p:cNvSpPr>
            <a:spLocks noGrp="1"/>
          </p:cNvSpPr>
          <p:nvPr>
            <p:ph idx="1"/>
          </p:nvPr>
        </p:nvSpPr>
        <p:spPr/>
        <p:txBody>
          <a:bodyPr>
            <a:normAutofit/>
          </a:bodyPr>
          <a:lstStyle/>
          <a:p>
            <a:r>
              <a:rPr lang="en-IN" sz="2400" dirty="0" smtClean="0"/>
              <a:t>Object </a:t>
            </a:r>
            <a:r>
              <a:rPr lang="en-IN" sz="2400" dirty="0"/>
              <a:t>file header describes the size and position of the other pieces of the </a:t>
            </a:r>
            <a:r>
              <a:rPr lang="en-IN" sz="2400" dirty="0" smtClean="0"/>
              <a:t>file</a:t>
            </a:r>
          </a:p>
          <a:p>
            <a:r>
              <a:rPr lang="en-IN" sz="2400" dirty="0" smtClean="0"/>
              <a:t>Text </a:t>
            </a:r>
            <a:r>
              <a:rPr lang="en-IN" sz="2400" dirty="0"/>
              <a:t>segment contains the machine </a:t>
            </a:r>
            <a:r>
              <a:rPr lang="en-IN" sz="2400" dirty="0" smtClean="0"/>
              <a:t>instructions</a:t>
            </a:r>
          </a:p>
          <a:p>
            <a:r>
              <a:rPr lang="en-IN" sz="2400" dirty="0" smtClean="0"/>
              <a:t>Data </a:t>
            </a:r>
            <a:r>
              <a:rPr lang="en-IN" sz="2400" dirty="0"/>
              <a:t>segment contains binary representation of data in assembly </a:t>
            </a:r>
            <a:r>
              <a:rPr lang="en-IN" sz="2400" dirty="0" smtClean="0"/>
              <a:t>file</a:t>
            </a:r>
          </a:p>
          <a:p>
            <a:r>
              <a:rPr lang="en-IN" sz="2400" dirty="0" smtClean="0"/>
              <a:t>Relocation </a:t>
            </a:r>
            <a:r>
              <a:rPr lang="en-IN" sz="2400" dirty="0"/>
              <a:t>info identifies instructions and data that depend on absolute </a:t>
            </a:r>
            <a:r>
              <a:rPr lang="en-IN" sz="2400" dirty="0" smtClean="0"/>
              <a:t>addresses</a:t>
            </a:r>
          </a:p>
          <a:p>
            <a:r>
              <a:rPr lang="en-IN" sz="2400" dirty="0" smtClean="0"/>
              <a:t>Symbol </a:t>
            </a:r>
            <a:r>
              <a:rPr lang="en-IN" sz="2400" dirty="0"/>
              <a:t>table associates addresses with external labels and lists unresolved </a:t>
            </a:r>
            <a:r>
              <a:rPr lang="en-IN" sz="2400" dirty="0" smtClean="0"/>
              <a:t>references</a:t>
            </a:r>
          </a:p>
          <a:p>
            <a:r>
              <a:rPr lang="en-IN" sz="2400" dirty="0" smtClean="0"/>
              <a:t>Debugging </a:t>
            </a:r>
            <a:r>
              <a:rPr lang="en-IN" sz="2400" dirty="0"/>
              <a:t>info</a:t>
            </a:r>
          </a:p>
        </p:txBody>
      </p:sp>
      <p:sp>
        <p:nvSpPr>
          <p:cNvPr id="4" name="Date Placeholder 3"/>
          <p:cNvSpPr>
            <a:spLocks noGrp="1"/>
          </p:cNvSpPr>
          <p:nvPr>
            <p:ph type="dt" sz="half" idx="10"/>
          </p:nvPr>
        </p:nvSpPr>
        <p:spPr/>
        <p:txBody>
          <a:bodyPr/>
          <a:lstStyle/>
          <a:p>
            <a:fld id="{5EC9B958-493E-4BA0-93B3-40899DA0EE0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a:t>
            </a:fld>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416824"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256064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a:t>
            </a:r>
            <a:r>
              <a:rPr lang="en-US" altLang="en-US" dirty="0" smtClean="0"/>
              <a:t>Boot- The working</a:t>
            </a:r>
            <a:endParaRPr lang="en-IN" dirty="0"/>
          </a:p>
        </p:txBody>
      </p:sp>
      <p:sp>
        <p:nvSpPr>
          <p:cNvPr id="3" name="Content Placeholder 2"/>
          <p:cNvSpPr>
            <a:spLocks noGrp="1"/>
          </p:cNvSpPr>
          <p:nvPr>
            <p:ph idx="1"/>
          </p:nvPr>
        </p:nvSpPr>
        <p:spPr/>
        <p:txBody>
          <a:bodyPr>
            <a:normAutofit/>
          </a:bodyPr>
          <a:lstStyle/>
          <a:p>
            <a:r>
              <a:rPr lang="en-IN" sz="2400" dirty="0" smtClean="0"/>
              <a:t>After </a:t>
            </a:r>
            <a:r>
              <a:rPr lang="en-IN" sz="2400" dirty="0"/>
              <a:t>this, the CPU looks for the system’s ROM BIOS </a:t>
            </a:r>
            <a:endParaRPr lang="en-IN" sz="2400" dirty="0" smtClean="0"/>
          </a:p>
          <a:p>
            <a:pPr lvl="1"/>
            <a:r>
              <a:rPr lang="en-IN" sz="2400" smtClean="0"/>
              <a:t>This </a:t>
            </a:r>
            <a:r>
              <a:rPr lang="en-IN" sz="2400" dirty="0"/>
              <a:t>first instruction is stored in the ROM BIOS and </a:t>
            </a:r>
            <a:endParaRPr lang="en-IN" sz="2400" dirty="0" smtClean="0"/>
          </a:p>
          <a:p>
            <a:pPr lvl="1"/>
            <a:r>
              <a:rPr lang="en-IN" sz="2400" dirty="0" smtClean="0"/>
              <a:t>it </a:t>
            </a:r>
            <a:r>
              <a:rPr lang="en-IN" sz="2400" dirty="0"/>
              <a:t>instructs the system to </a:t>
            </a:r>
            <a:endParaRPr lang="en-IN" sz="2400" dirty="0" smtClean="0"/>
          </a:p>
          <a:p>
            <a:pPr lvl="2"/>
            <a:r>
              <a:rPr lang="en-IN" dirty="0" smtClean="0"/>
              <a:t>run </a:t>
            </a:r>
            <a:r>
              <a:rPr lang="en-IN" dirty="0"/>
              <a:t>POST (Power On Self Test) </a:t>
            </a:r>
            <a:endParaRPr lang="en-IN" dirty="0" smtClean="0"/>
          </a:p>
          <a:p>
            <a:pPr lvl="2"/>
            <a:r>
              <a:rPr lang="en-IN" dirty="0" smtClean="0"/>
              <a:t>in </a:t>
            </a:r>
            <a:r>
              <a:rPr lang="en-IN" dirty="0"/>
              <a:t>a memory address that is predetermined</a:t>
            </a:r>
            <a:r>
              <a:rPr lang="en-IN" dirty="0" smtClean="0"/>
              <a:t>.</a:t>
            </a:r>
          </a:p>
          <a:p>
            <a:endParaRPr lang="en-IN" sz="2400" dirty="0" smtClean="0"/>
          </a:p>
          <a:p>
            <a:r>
              <a:rPr lang="en-IN" sz="2400" dirty="0" smtClean="0"/>
              <a:t>Since ROM is read only, </a:t>
            </a:r>
          </a:p>
          <a:p>
            <a:pPr lvl="1"/>
            <a:r>
              <a:rPr lang="en-IN" sz="2400" dirty="0" smtClean="0"/>
              <a:t>it cannot be infected by a computer virus.</a:t>
            </a:r>
            <a:endParaRPr lang="en-IN" sz="2400" dirty="0"/>
          </a:p>
        </p:txBody>
      </p:sp>
      <p:sp>
        <p:nvSpPr>
          <p:cNvPr id="4" name="Date Placeholder 3"/>
          <p:cNvSpPr>
            <a:spLocks noGrp="1"/>
          </p:cNvSpPr>
          <p:nvPr>
            <p:ph type="dt" sz="half" idx="10"/>
          </p:nvPr>
        </p:nvSpPr>
        <p:spPr/>
        <p:txBody>
          <a:bodyPr/>
          <a:lstStyle/>
          <a:p>
            <a:fld id="{94B6C9CA-9D63-4FA2-A007-8400008FFB4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290</a:t>
            </a:fld>
            <a:endParaRPr lang="en-IN"/>
          </a:p>
        </p:txBody>
      </p:sp>
    </p:spTree>
    <p:extLst>
      <p:ext uri="{BB962C8B-B14F-4D97-AF65-F5344CB8AC3E}">
        <p14:creationId xmlns:p14="http://schemas.microsoft.com/office/powerpoint/2010/main" val="3753362647"/>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a:t>
            </a:r>
            <a:r>
              <a:rPr lang="en-US" altLang="en-US" dirty="0" smtClean="0"/>
              <a:t>Boot</a:t>
            </a:r>
            <a:r>
              <a:rPr lang="en-US" altLang="en-US" dirty="0"/>
              <a:t>- The working</a:t>
            </a:r>
            <a:endParaRPr lang="en-IN" dirty="0"/>
          </a:p>
        </p:txBody>
      </p:sp>
      <p:sp>
        <p:nvSpPr>
          <p:cNvPr id="3" name="Content Placeholder 2"/>
          <p:cNvSpPr>
            <a:spLocks noGrp="1"/>
          </p:cNvSpPr>
          <p:nvPr>
            <p:ph sz="half" idx="1"/>
          </p:nvPr>
        </p:nvSpPr>
        <p:spPr/>
        <p:txBody>
          <a:bodyPr>
            <a:noAutofit/>
          </a:bodyPr>
          <a:lstStyle/>
          <a:p>
            <a:r>
              <a:rPr lang="en-IN" sz="2200" dirty="0" smtClean="0"/>
              <a:t>POST </a:t>
            </a:r>
            <a:r>
              <a:rPr lang="en-IN" sz="2200" dirty="0"/>
              <a:t>first </a:t>
            </a:r>
            <a:r>
              <a:rPr lang="en-IN" sz="2200" dirty="0" smtClean="0"/>
              <a:t>checks </a:t>
            </a:r>
          </a:p>
          <a:p>
            <a:pPr lvl="1"/>
            <a:r>
              <a:rPr lang="en-IN" sz="2200" dirty="0" smtClean="0"/>
              <a:t>the </a:t>
            </a:r>
            <a:r>
              <a:rPr lang="en-IN" sz="2200" dirty="0"/>
              <a:t>BIOS chip and </a:t>
            </a:r>
            <a:endParaRPr lang="en-IN" sz="2200" dirty="0" smtClean="0"/>
          </a:p>
          <a:p>
            <a:pPr lvl="1"/>
            <a:r>
              <a:rPr lang="en-IN" sz="2200" dirty="0" smtClean="0"/>
              <a:t>then </a:t>
            </a:r>
            <a:r>
              <a:rPr lang="en-IN" sz="2200" dirty="0"/>
              <a:t>the CMOS RAM. </a:t>
            </a:r>
            <a:endParaRPr lang="en-IN" sz="2200" dirty="0" smtClean="0"/>
          </a:p>
          <a:p>
            <a:pPr lvl="1"/>
            <a:r>
              <a:rPr lang="en-IN" sz="2200" dirty="0" smtClean="0"/>
              <a:t>If </a:t>
            </a:r>
            <a:r>
              <a:rPr lang="en-IN" sz="2200" dirty="0"/>
              <a:t>there is no battery failure </a:t>
            </a:r>
            <a:r>
              <a:rPr lang="en-IN" sz="2200" dirty="0" smtClean="0"/>
              <a:t>is detected </a:t>
            </a:r>
            <a:r>
              <a:rPr lang="en-IN" sz="2200" dirty="0"/>
              <a:t>by POST, </a:t>
            </a:r>
            <a:endParaRPr lang="en-IN" sz="2200" dirty="0" smtClean="0"/>
          </a:p>
          <a:p>
            <a:pPr lvl="1"/>
            <a:r>
              <a:rPr lang="en-IN" sz="2200" dirty="0" smtClean="0"/>
              <a:t>then </a:t>
            </a:r>
            <a:r>
              <a:rPr lang="en-IN" sz="2200" dirty="0"/>
              <a:t>it continues to initialize the CPU</a:t>
            </a:r>
            <a:r>
              <a:rPr lang="en-IN" sz="2200" dirty="0" smtClean="0"/>
              <a:t>.</a:t>
            </a:r>
          </a:p>
          <a:p>
            <a:endParaRPr lang="en-IN" sz="2200" dirty="0" smtClean="0"/>
          </a:p>
        </p:txBody>
      </p:sp>
      <p:sp>
        <p:nvSpPr>
          <p:cNvPr id="7" name="Content Placeholder 6"/>
          <p:cNvSpPr>
            <a:spLocks noGrp="1"/>
          </p:cNvSpPr>
          <p:nvPr>
            <p:ph sz="half" idx="2"/>
          </p:nvPr>
        </p:nvSpPr>
        <p:spPr>
          <a:xfrm>
            <a:off x="4648200" y="1600201"/>
            <a:ext cx="4038600" cy="3845024"/>
          </a:xfrm>
        </p:spPr>
        <p:txBody>
          <a:bodyPr/>
          <a:lstStyle/>
          <a:p>
            <a:r>
              <a:rPr lang="en-IN" sz="2200" dirty="0"/>
              <a:t>POST also checks </a:t>
            </a:r>
          </a:p>
          <a:p>
            <a:pPr lvl="1"/>
            <a:r>
              <a:rPr lang="en-IN" sz="2200" dirty="0"/>
              <a:t>the hardware devices, </a:t>
            </a:r>
          </a:p>
          <a:p>
            <a:pPr lvl="1"/>
            <a:r>
              <a:rPr lang="en-IN" sz="2200" dirty="0"/>
              <a:t>secondary storage devices such as hard drives, ports etc. </a:t>
            </a:r>
          </a:p>
          <a:p>
            <a:pPr lvl="1"/>
            <a:r>
              <a:rPr lang="en-IN" sz="2200" dirty="0"/>
              <a:t>And other hardware devices such as the mouse and keyboard. </a:t>
            </a:r>
          </a:p>
          <a:p>
            <a:pPr lvl="1"/>
            <a:r>
              <a:rPr lang="en-IN" sz="2200" dirty="0"/>
              <a:t>This is done to make sure they are working properly.</a:t>
            </a:r>
          </a:p>
          <a:p>
            <a:pPr lvl="1"/>
            <a:endParaRPr lang="en-IN" sz="2000" dirty="0"/>
          </a:p>
          <a:p>
            <a:endParaRPr lang="en-IN" dirty="0"/>
          </a:p>
        </p:txBody>
      </p:sp>
      <p:sp>
        <p:nvSpPr>
          <p:cNvPr id="4" name="Date Placeholder 3"/>
          <p:cNvSpPr>
            <a:spLocks noGrp="1"/>
          </p:cNvSpPr>
          <p:nvPr>
            <p:ph type="dt" sz="half" idx="10"/>
          </p:nvPr>
        </p:nvSpPr>
        <p:spPr/>
        <p:txBody>
          <a:bodyPr/>
          <a:lstStyle/>
          <a:p>
            <a:fld id="{AE9DDB4F-1B5A-4F24-9158-AFA6AE30ABC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291</a:t>
            </a:fld>
            <a:endParaRPr lang="en-IN"/>
          </a:p>
        </p:txBody>
      </p:sp>
      <p:sp>
        <p:nvSpPr>
          <p:cNvPr id="8" name="Rectangle 7"/>
          <p:cNvSpPr/>
          <p:nvPr/>
        </p:nvSpPr>
        <p:spPr>
          <a:xfrm>
            <a:off x="683568" y="5517232"/>
            <a:ext cx="7632848" cy="769441"/>
          </a:xfrm>
          <a:prstGeom prst="rect">
            <a:avLst/>
          </a:prstGeom>
        </p:spPr>
        <p:txBody>
          <a:bodyPr wrap="square">
            <a:spAutoFit/>
          </a:bodyPr>
          <a:lstStyle/>
          <a:p>
            <a:r>
              <a:rPr lang="en-IN" sz="2200" dirty="0"/>
              <a:t>After POST makes sure that all the components are working properly, then the BIOS start Boot Strap program. </a:t>
            </a:r>
          </a:p>
        </p:txBody>
      </p:sp>
      <p:sp>
        <p:nvSpPr>
          <p:cNvPr id="10" name="Right Arrow 9"/>
          <p:cNvSpPr/>
          <p:nvPr/>
        </p:nvSpPr>
        <p:spPr>
          <a:xfrm>
            <a:off x="3563888" y="2132856"/>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rot="7892018">
            <a:off x="3781082" y="4798419"/>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875009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smtClean="0"/>
              <a:t>Post method</a:t>
            </a:r>
            <a:endParaRPr lang="en-IN" dirty="0"/>
          </a:p>
        </p:txBody>
      </p:sp>
      <p:sp>
        <p:nvSpPr>
          <p:cNvPr id="5" name="Date Placeholder 4"/>
          <p:cNvSpPr>
            <a:spLocks noGrp="1"/>
          </p:cNvSpPr>
          <p:nvPr>
            <p:ph type="dt" sz="half" idx="10"/>
          </p:nvPr>
        </p:nvSpPr>
        <p:spPr/>
        <p:txBody>
          <a:bodyPr/>
          <a:lstStyle/>
          <a:p>
            <a:fld id="{CBC28CC9-BE9E-4C99-8C7F-B962D778A243}"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A5669369-968C-4B3A-94C3-E2A4E5B88044}" type="slidenum">
              <a:rPr lang="en-IN" smtClean="0"/>
              <a:t>292</a:t>
            </a:fld>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41682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25292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08B8AA8A-C13F-4537-8A25-51F6F4022617}" type="datetime1">
              <a:rPr lang="en-IN" smtClean="0"/>
              <a:t>06-08-2024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A5669369-968C-4B3A-94C3-E2A4E5B88044}" type="slidenum">
              <a:rPr lang="en-IN" smtClean="0"/>
              <a:t>293</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937" y="3001169"/>
            <a:ext cx="78581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935088" y="5877272"/>
            <a:ext cx="8208912" cy="369332"/>
          </a:xfrm>
          <a:prstGeom prst="rect">
            <a:avLst/>
          </a:prstGeom>
        </p:spPr>
        <p:txBody>
          <a:bodyPr wrap="square">
            <a:spAutoFit/>
          </a:bodyPr>
          <a:lstStyle/>
          <a:p>
            <a:r>
              <a:rPr lang="en-IN" dirty="0" smtClean="0"/>
              <a:t>Courtesy : http</a:t>
            </a:r>
            <a:r>
              <a:rPr lang="en-IN" dirty="0"/>
              <a:t>://www.c-jump.com/CIS24/Slides/Booting/Booting.html</a:t>
            </a:r>
          </a:p>
        </p:txBody>
      </p:sp>
    </p:spTree>
    <p:extLst>
      <p:ext uri="{BB962C8B-B14F-4D97-AF65-F5344CB8AC3E}">
        <p14:creationId xmlns:p14="http://schemas.microsoft.com/office/powerpoint/2010/main" val="263362691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418058"/>
          </a:xfrm>
        </p:spPr>
        <p:txBody>
          <a:bodyPr>
            <a:normAutofit fontScale="90000"/>
          </a:bodyPr>
          <a:lstStyle/>
          <a:p>
            <a:r>
              <a:rPr lang="en-US" altLang="en-US" sz="3200" dirty="0"/>
              <a:t>System </a:t>
            </a:r>
            <a:r>
              <a:rPr lang="en-US" altLang="en-US" sz="3200" dirty="0" smtClean="0"/>
              <a:t>Boot</a:t>
            </a:r>
            <a:r>
              <a:rPr lang="en-US" altLang="en-US" sz="3200" dirty="0"/>
              <a:t>- The working</a:t>
            </a:r>
            <a:endParaRPr lang="en-IN" sz="3200" dirty="0"/>
          </a:p>
        </p:txBody>
      </p:sp>
      <p:sp>
        <p:nvSpPr>
          <p:cNvPr id="3" name="Content Placeholder 2"/>
          <p:cNvSpPr>
            <a:spLocks noGrp="1"/>
          </p:cNvSpPr>
          <p:nvPr>
            <p:ph idx="1"/>
          </p:nvPr>
        </p:nvSpPr>
        <p:spPr>
          <a:xfrm>
            <a:off x="251520" y="764704"/>
            <a:ext cx="4114800" cy="4525963"/>
          </a:xfrm>
        </p:spPr>
        <p:txBody>
          <a:bodyPr>
            <a:noAutofit/>
          </a:bodyPr>
          <a:lstStyle/>
          <a:p>
            <a:r>
              <a:rPr lang="en-IN" sz="2400" dirty="0" smtClean="0"/>
              <a:t>For most computers, Boot Strap is stored in BIOS ROM.</a:t>
            </a:r>
          </a:p>
          <a:p>
            <a:pPr lvl="1"/>
            <a:r>
              <a:rPr lang="en-IN" sz="2000" dirty="0" smtClean="0"/>
              <a:t>Changing the Bootstrap code requires changing the ROM hardware chips.</a:t>
            </a:r>
          </a:p>
          <a:p>
            <a:pPr marL="0" indent="0">
              <a:buNone/>
            </a:pPr>
            <a:endParaRPr lang="en-IN" sz="2400" dirty="0" smtClean="0"/>
          </a:p>
          <a:p>
            <a:pPr marL="0" indent="0">
              <a:buNone/>
            </a:pPr>
            <a:r>
              <a:rPr lang="en-IN" sz="2400" dirty="0" smtClean="0"/>
              <a:t>Alternative:</a:t>
            </a:r>
          </a:p>
          <a:p>
            <a:r>
              <a:rPr lang="en-IN" sz="2400" dirty="0" smtClean="0"/>
              <a:t>A tiny Bootstrap loader program is stored in the ROM, </a:t>
            </a:r>
          </a:p>
          <a:p>
            <a:pPr lvl="1"/>
            <a:r>
              <a:rPr lang="en-IN" sz="2000" dirty="0" smtClean="0"/>
              <a:t>whose only job is to bring in a full bootstrap program from the disk.</a:t>
            </a:r>
          </a:p>
          <a:p>
            <a:pPr lvl="1"/>
            <a:r>
              <a:rPr lang="en-IN" sz="2000" dirty="0" smtClean="0"/>
              <a:t>The full bootstrap </a:t>
            </a:r>
            <a:r>
              <a:rPr lang="en-IN" sz="2000" dirty="0" err="1" smtClean="0"/>
              <a:t>pgm</a:t>
            </a:r>
            <a:r>
              <a:rPr lang="en-IN" sz="2000" dirty="0" smtClean="0"/>
              <a:t> can be changed easily.</a:t>
            </a:r>
          </a:p>
        </p:txBody>
      </p:sp>
      <p:sp>
        <p:nvSpPr>
          <p:cNvPr id="4" name="Date Placeholder 3"/>
          <p:cNvSpPr>
            <a:spLocks noGrp="1"/>
          </p:cNvSpPr>
          <p:nvPr>
            <p:ph type="dt" sz="half" idx="10"/>
          </p:nvPr>
        </p:nvSpPr>
        <p:spPr/>
        <p:txBody>
          <a:bodyPr/>
          <a:lstStyle/>
          <a:p>
            <a:fld id="{F4688F46-CDED-4C0D-9174-90057878FD7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294</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340768"/>
            <a:ext cx="4129261" cy="430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7004309"/>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a:t>
            </a:r>
            <a:r>
              <a:rPr lang="en-US" altLang="en-US" dirty="0" smtClean="0"/>
              <a:t>Boot</a:t>
            </a:r>
            <a:r>
              <a:rPr lang="en-US" altLang="en-US" dirty="0"/>
              <a:t>- The working</a:t>
            </a:r>
            <a:endParaRPr lang="en-IN" dirty="0"/>
          </a:p>
        </p:txBody>
      </p:sp>
      <p:sp>
        <p:nvSpPr>
          <p:cNvPr id="3" name="Content Placeholder 2"/>
          <p:cNvSpPr>
            <a:spLocks noGrp="1"/>
          </p:cNvSpPr>
          <p:nvPr>
            <p:ph idx="1"/>
          </p:nvPr>
        </p:nvSpPr>
        <p:spPr>
          <a:xfrm>
            <a:off x="29636" y="1585159"/>
            <a:ext cx="3898776" cy="4525963"/>
          </a:xfrm>
        </p:spPr>
        <p:txBody>
          <a:bodyPr>
            <a:noAutofit/>
          </a:bodyPr>
          <a:lstStyle/>
          <a:p>
            <a:r>
              <a:rPr lang="en-IN" sz="2400" dirty="0" smtClean="0"/>
              <a:t>The Bootstrap </a:t>
            </a:r>
            <a:r>
              <a:rPr lang="en-IN" sz="2400" dirty="0" err="1" smtClean="0"/>
              <a:t>pgm</a:t>
            </a:r>
            <a:r>
              <a:rPr lang="en-IN" sz="2400" dirty="0" smtClean="0"/>
              <a:t> </a:t>
            </a:r>
          </a:p>
          <a:p>
            <a:pPr lvl="1"/>
            <a:r>
              <a:rPr lang="en-IN" sz="2000" dirty="0" smtClean="0"/>
              <a:t>is stored in a partition called the boot blocks , </a:t>
            </a:r>
          </a:p>
          <a:p>
            <a:pPr lvl="1"/>
            <a:r>
              <a:rPr lang="en-IN" sz="2000" dirty="0" smtClean="0"/>
              <a:t>at a fixed location on the disk. </a:t>
            </a:r>
          </a:p>
          <a:p>
            <a:endParaRPr lang="en-IN" sz="2400" dirty="0" smtClean="0"/>
          </a:p>
          <a:p>
            <a:r>
              <a:rPr lang="en-IN" sz="2400" dirty="0" smtClean="0"/>
              <a:t>A disk that has a boot partition </a:t>
            </a:r>
          </a:p>
          <a:p>
            <a:pPr lvl="1"/>
            <a:r>
              <a:rPr lang="en-IN" sz="2000" dirty="0" smtClean="0"/>
              <a:t>is called a Boot Disk or System Disk.</a:t>
            </a:r>
            <a:endParaRPr lang="en-IN" sz="2000" dirty="0"/>
          </a:p>
        </p:txBody>
      </p:sp>
      <p:sp>
        <p:nvSpPr>
          <p:cNvPr id="4" name="Date Placeholder 3"/>
          <p:cNvSpPr>
            <a:spLocks noGrp="1"/>
          </p:cNvSpPr>
          <p:nvPr>
            <p:ph type="dt" sz="half" idx="10"/>
          </p:nvPr>
        </p:nvSpPr>
        <p:spPr/>
        <p:txBody>
          <a:bodyPr/>
          <a:lstStyle/>
          <a:p>
            <a:fld id="{D248A1BB-8D82-435E-B431-97A495F5343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295</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556792"/>
            <a:ext cx="5112568"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837635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a:t>
            </a:r>
            <a:r>
              <a:rPr lang="en-US" altLang="en-US" dirty="0" smtClean="0"/>
              <a:t>Boot</a:t>
            </a:r>
            <a:r>
              <a:rPr lang="en-US" altLang="en-US" dirty="0"/>
              <a:t>- The working</a:t>
            </a:r>
            <a:endParaRPr lang="en-IN" dirty="0"/>
          </a:p>
        </p:txBody>
      </p:sp>
      <p:sp>
        <p:nvSpPr>
          <p:cNvPr id="3" name="Content Placeholder 2"/>
          <p:cNvSpPr>
            <a:spLocks noGrp="1"/>
          </p:cNvSpPr>
          <p:nvPr>
            <p:ph idx="1"/>
          </p:nvPr>
        </p:nvSpPr>
        <p:spPr/>
        <p:txBody>
          <a:bodyPr>
            <a:noAutofit/>
          </a:bodyPr>
          <a:lstStyle/>
          <a:p>
            <a:r>
              <a:rPr lang="en-IN" sz="2400" dirty="0" smtClean="0"/>
              <a:t>The Bootstrap program is loaded into memory and </a:t>
            </a:r>
          </a:p>
          <a:p>
            <a:pPr lvl="1"/>
            <a:r>
              <a:rPr lang="en-IN" sz="2000" dirty="0" smtClean="0"/>
              <a:t>starts its execution.</a:t>
            </a:r>
          </a:p>
          <a:p>
            <a:endParaRPr lang="en-IN" sz="2400" dirty="0" smtClean="0"/>
          </a:p>
          <a:p>
            <a:r>
              <a:rPr lang="en-IN" sz="2400" dirty="0" smtClean="0"/>
              <a:t>The bootstrap program </a:t>
            </a:r>
          </a:p>
          <a:p>
            <a:pPr lvl="1"/>
            <a:r>
              <a:rPr lang="en-IN" sz="2000" dirty="0" smtClean="0"/>
              <a:t>finds the OS kernel on disk, </a:t>
            </a:r>
          </a:p>
          <a:p>
            <a:pPr lvl="1"/>
            <a:r>
              <a:rPr lang="en-IN" sz="2000" dirty="0" smtClean="0"/>
              <a:t>loads that Kernel into memory and </a:t>
            </a:r>
          </a:p>
          <a:p>
            <a:pPr lvl="1"/>
            <a:r>
              <a:rPr lang="en-IN" sz="2000" dirty="0" smtClean="0"/>
              <a:t>jumps to an initial address </a:t>
            </a:r>
          </a:p>
          <a:p>
            <a:pPr lvl="1"/>
            <a:r>
              <a:rPr lang="en-IN" sz="2000" dirty="0" smtClean="0"/>
              <a:t>to begin the OS execution.</a:t>
            </a:r>
            <a:endParaRPr lang="en-IN" sz="2000" dirty="0"/>
          </a:p>
        </p:txBody>
      </p:sp>
      <p:sp>
        <p:nvSpPr>
          <p:cNvPr id="4" name="Date Placeholder 3"/>
          <p:cNvSpPr>
            <a:spLocks noGrp="1"/>
          </p:cNvSpPr>
          <p:nvPr>
            <p:ph type="dt" sz="half" idx="10"/>
          </p:nvPr>
        </p:nvSpPr>
        <p:spPr/>
        <p:txBody>
          <a:bodyPr/>
          <a:lstStyle/>
          <a:p>
            <a:fld id="{41398545-C48F-42B7-BB6B-163C2007D70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296</a:t>
            </a:fld>
            <a:endParaRPr lang="en-IN"/>
          </a:p>
        </p:txBody>
      </p:sp>
    </p:spTree>
    <p:extLst>
      <p:ext uri="{BB962C8B-B14F-4D97-AF65-F5344CB8AC3E}">
        <p14:creationId xmlns:p14="http://schemas.microsoft.com/office/powerpoint/2010/main" val="350948748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72CFD602-0040-44CA-B623-83BB1ADAF3A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297</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581025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55576" y="4365104"/>
            <a:ext cx="6552728" cy="1477328"/>
          </a:xfrm>
          <a:prstGeom prst="rect">
            <a:avLst/>
          </a:prstGeom>
        </p:spPr>
        <p:txBody>
          <a:bodyPr wrap="square">
            <a:spAutoFit/>
          </a:bodyPr>
          <a:lstStyle/>
          <a:p>
            <a:r>
              <a:rPr lang="en-IN" b="1" dirty="0"/>
              <a:t>Master Boot Record</a:t>
            </a:r>
          </a:p>
          <a:p>
            <a:r>
              <a:rPr lang="en-IN" dirty="0"/>
              <a:t>The Master Boot Record (MBR) is the information which is in the first sector of any hard </a:t>
            </a:r>
            <a:r>
              <a:rPr lang="en-IN" dirty="0" smtClean="0"/>
              <a:t>disk.</a:t>
            </a:r>
          </a:p>
          <a:p>
            <a:r>
              <a:rPr lang="en-IN" dirty="0"/>
              <a:t>It holds information about GRUB (or LILO in old systems</a:t>
            </a:r>
            <a:r>
              <a:rPr lang="en-IN" dirty="0" smtClean="0"/>
              <a:t>).</a:t>
            </a:r>
          </a:p>
          <a:p>
            <a:endParaRPr lang="en-IN" dirty="0"/>
          </a:p>
        </p:txBody>
      </p:sp>
    </p:spTree>
    <p:extLst>
      <p:ext uri="{BB962C8B-B14F-4D97-AF65-F5344CB8AC3E}">
        <p14:creationId xmlns:p14="http://schemas.microsoft.com/office/powerpoint/2010/main" val="289915673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F26B6-5277-4764-9F6C-98AEF4C7069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298</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6096" y="1612379"/>
            <a:ext cx="326516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5536" y="333149"/>
            <a:ext cx="4860032" cy="2677656"/>
          </a:xfrm>
          <a:prstGeom prst="rect">
            <a:avLst/>
          </a:prstGeom>
        </p:spPr>
        <p:txBody>
          <a:bodyPr wrap="square">
            <a:spAutoFit/>
          </a:bodyPr>
          <a:lstStyle/>
          <a:p>
            <a:r>
              <a:rPr lang="en-IN" sz="2400" b="1" dirty="0" err="1"/>
              <a:t>init</a:t>
            </a:r>
            <a:endParaRPr lang="en-IN" sz="2400" b="1" dirty="0"/>
          </a:p>
          <a:p>
            <a:pPr marL="342900" indent="-342900">
              <a:buFont typeface="Arial" panose="020B0604020202020204" pitchFamily="34" charset="0"/>
              <a:buChar char="•"/>
            </a:pPr>
            <a:r>
              <a:rPr lang="en-IN" sz="2400" dirty="0"/>
              <a:t>This is the last step of the </a:t>
            </a:r>
            <a:r>
              <a:rPr lang="en-IN" sz="2400" b="1" dirty="0"/>
              <a:t>booting process</a:t>
            </a:r>
            <a:r>
              <a:rPr lang="en-IN" sz="2400" dirty="0"/>
              <a:t>. </a:t>
            </a:r>
            <a:endParaRPr lang="en-IN" sz="2400" dirty="0" smtClean="0"/>
          </a:p>
          <a:p>
            <a:pPr marL="342900" indent="-342900">
              <a:buFont typeface="Arial" panose="020B0604020202020204" pitchFamily="34" charset="0"/>
              <a:buChar char="•"/>
            </a:pPr>
            <a:r>
              <a:rPr lang="en-IN" sz="2400" dirty="0" smtClean="0"/>
              <a:t>It </a:t>
            </a:r>
            <a:r>
              <a:rPr lang="en-IN" sz="2400" dirty="0"/>
              <a:t>decides the run level by looking at the / </a:t>
            </a:r>
            <a:r>
              <a:rPr lang="en-IN" sz="2400" dirty="0" err="1"/>
              <a:t>etc</a:t>
            </a:r>
            <a:r>
              <a:rPr lang="en-IN" sz="2400" dirty="0"/>
              <a:t> / </a:t>
            </a:r>
            <a:r>
              <a:rPr lang="en-IN" sz="2400" dirty="0" err="1"/>
              <a:t>inittab</a:t>
            </a:r>
            <a:r>
              <a:rPr lang="en-IN" sz="2400" dirty="0"/>
              <a:t> file.</a:t>
            </a:r>
          </a:p>
          <a:p>
            <a:pPr marL="342900" indent="-342900">
              <a:buFont typeface="Arial" panose="020B0604020202020204" pitchFamily="34" charset="0"/>
              <a:buChar char="•"/>
            </a:pPr>
            <a:r>
              <a:rPr lang="en-IN" sz="2400" dirty="0"/>
              <a:t>The initial state of the operating system </a:t>
            </a:r>
            <a:r>
              <a:rPr lang="en-IN" sz="2400" dirty="0" smtClean="0"/>
              <a:t>is decided </a:t>
            </a:r>
            <a:r>
              <a:rPr lang="en-IN" sz="2400" dirty="0"/>
              <a:t>by the run level</a:t>
            </a:r>
            <a:r>
              <a:rPr lang="en-IN" sz="2400" dirty="0" smtClean="0"/>
              <a:t>.</a:t>
            </a:r>
            <a:endParaRPr lang="en-IN" sz="2400" dirty="0"/>
          </a:p>
        </p:txBody>
      </p:sp>
    </p:spTree>
    <p:extLst>
      <p:ext uri="{BB962C8B-B14F-4D97-AF65-F5344CB8AC3E}">
        <p14:creationId xmlns:p14="http://schemas.microsoft.com/office/powerpoint/2010/main" val="246785846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F26B6-5277-4764-9F6C-98AEF4C7069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299</a:t>
            </a:fld>
            <a:endParaRPr lang="en-IN"/>
          </a:p>
        </p:txBody>
      </p:sp>
      <p:sp>
        <p:nvSpPr>
          <p:cNvPr id="3" name="Rectangle 2"/>
          <p:cNvSpPr/>
          <p:nvPr/>
        </p:nvSpPr>
        <p:spPr>
          <a:xfrm>
            <a:off x="209272" y="908720"/>
            <a:ext cx="8395176" cy="4524315"/>
          </a:xfrm>
          <a:prstGeom prst="rect">
            <a:avLst/>
          </a:prstGeom>
        </p:spPr>
        <p:txBody>
          <a:bodyPr wrap="square">
            <a:spAutoFit/>
          </a:bodyPr>
          <a:lstStyle/>
          <a:p>
            <a:r>
              <a:rPr lang="en-IN" sz="2400" dirty="0" smtClean="0"/>
              <a:t>Following </a:t>
            </a:r>
            <a:r>
              <a:rPr lang="en-IN" sz="2400" dirty="0"/>
              <a:t>are the run levels of Operating System:</a:t>
            </a:r>
            <a:br>
              <a:rPr lang="en-IN" sz="2400" dirty="0"/>
            </a:br>
            <a:endParaRPr lang="en-IN" sz="2400" dirty="0"/>
          </a:p>
          <a:p>
            <a:r>
              <a:rPr lang="en-IN" sz="2400" dirty="0" smtClean="0"/>
              <a:t>Level</a:t>
            </a:r>
            <a:r>
              <a:rPr lang="en-IN" sz="2400" dirty="0"/>
              <a:t/>
            </a:r>
            <a:br>
              <a:rPr lang="en-IN" sz="2400" dirty="0"/>
            </a:br>
            <a:r>
              <a:rPr lang="en-IN" sz="2400" dirty="0"/>
              <a:t>0 - System Halt</a:t>
            </a:r>
            <a:br>
              <a:rPr lang="en-IN" sz="2400" dirty="0"/>
            </a:br>
            <a:r>
              <a:rPr lang="en-IN" sz="2400" dirty="0"/>
              <a:t>1 - Single user mode</a:t>
            </a:r>
            <a:br>
              <a:rPr lang="en-IN" sz="2400" dirty="0"/>
            </a:br>
            <a:r>
              <a:rPr lang="en-IN" sz="2400" dirty="0"/>
              <a:t>2 - Multiuser, without </a:t>
            </a:r>
            <a:r>
              <a:rPr lang="en-IN" sz="2400" dirty="0" smtClean="0"/>
              <a:t>NFS(Network File System)</a:t>
            </a:r>
            <a:r>
              <a:rPr lang="en-IN" sz="2400" dirty="0"/>
              <a:t/>
            </a:r>
            <a:br>
              <a:rPr lang="en-IN" sz="2400" dirty="0"/>
            </a:br>
            <a:r>
              <a:rPr lang="en-IN" sz="2400" dirty="0"/>
              <a:t>3 - full multiuser mode </a:t>
            </a:r>
            <a:br>
              <a:rPr lang="en-IN" sz="2400" dirty="0"/>
            </a:br>
            <a:r>
              <a:rPr lang="en-IN" sz="2400" dirty="0"/>
              <a:t>4 - unused</a:t>
            </a:r>
            <a:br>
              <a:rPr lang="en-IN" sz="2400" dirty="0"/>
            </a:br>
            <a:r>
              <a:rPr lang="en-IN" sz="2400" dirty="0"/>
              <a:t>5 - Full multiuser mode with network and X display manager(X11)</a:t>
            </a:r>
            <a:br>
              <a:rPr lang="en-IN" sz="2400" dirty="0"/>
            </a:br>
            <a:r>
              <a:rPr lang="en-IN" sz="2400" dirty="0"/>
              <a:t>6 - Reboot </a:t>
            </a:r>
          </a:p>
          <a:p>
            <a:endParaRPr lang="en-IN" sz="2400" dirty="0" smtClean="0"/>
          </a:p>
          <a:p>
            <a:r>
              <a:rPr lang="en-IN" sz="2400" dirty="0" smtClean="0"/>
              <a:t>We </a:t>
            </a:r>
            <a:r>
              <a:rPr lang="en-IN" sz="2400" dirty="0"/>
              <a:t>would set the default run level to either 3 or 5</a:t>
            </a:r>
            <a:r>
              <a:rPr lang="en-IN" sz="2400" dirty="0" smtClean="0"/>
              <a:t>.</a:t>
            </a:r>
            <a:endParaRPr lang="en-IN" sz="2400" dirty="0"/>
          </a:p>
        </p:txBody>
      </p:sp>
      <p:sp>
        <p:nvSpPr>
          <p:cNvPr id="2" name="Rectangle 1"/>
          <p:cNvSpPr/>
          <p:nvPr/>
        </p:nvSpPr>
        <p:spPr>
          <a:xfrm>
            <a:off x="4071542" y="0"/>
            <a:ext cx="1004514" cy="461665"/>
          </a:xfrm>
          <a:prstGeom prst="rect">
            <a:avLst/>
          </a:prstGeom>
        </p:spPr>
        <p:txBody>
          <a:bodyPr wrap="square">
            <a:spAutoFit/>
          </a:bodyPr>
          <a:lstStyle/>
          <a:p>
            <a:r>
              <a:rPr lang="en-IN" sz="2400" b="1" dirty="0" err="1"/>
              <a:t>init</a:t>
            </a:r>
            <a:endParaRPr lang="en-IN" sz="2400" b="1" dirty="0"/>
          </a:p>
        </p:txBody>
      </p:sp>
    </p:spTree>
    <p:extLst>
      <p:ext uri="{BB962C8B-B14F-4D97-AF65-F5344CB8AC3E}">
        <p14:creationId xmlns:p14="http://schemas.microsoft.com/office/powerpoint/2010/main" val="482920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smtClean="0"/>
              <a:t>System programming</a:t>
            </a:r>
            <a:endParaRPr lang="en-IN" sz="3600" dirty="0"/>
          </a:p>
        </p:txBody>
      </p:sp>
      <p:sp>
        <p:nvSpPr>
          <p:cNvPr id="3" name="Content Placeholder 2"/>
          <p:cNvSpPr>
            <a:spLocks noGrp="1"/>
          </p:cNvSpPr>
          <p:nvPr>
            <p:ph idx="1"/>
          </p:nvPr>
        </p:nvSpPr>
        <p:spPr>
          <a:xfrm>
            <a:off x="467544" y="764704"/>
            <a:ext cx="8229600" cy="4525963"/>
          </a:xfrm>
        </p:spPr>
        <p:txBody>
          <a:bodyPr>
            <a:normAutofit/>
          </a:bodyPr>
          <a:lstStyle/>
          <a:p>
            <a:r>
              <a:rPr lang="en-IN" sz="2000" dirty="0" smtClean="0"/>
              <a:t>According </a:t>
            </a:r>
            <a:r>
              <a:rPr lang="en-IN" sz="2000" dirty="0"/>
              <a:t>to Computer Hierarchy, one which comes at last is Hardware. Then it </a:t>
            </a:r>
            <a:r>
              <a:rPr lang="en-IN" sz="2000" dirty="0" smtClean="0"/>
              <a:t>is </a:t>
            </a:r>
            <a:r>
              <a:rPr lang="en-IN" sz="2000" dirty="0"/>
              <a:t>System Programs, and finally Application Programs. </a:t>
            </a:r>
          </a:p>
          <a:p>
            <a:endParaRPr lang="en-IN" sz="2000" dirty="0" smtClean="0"/>
          </a:p>
          <a:p>
            <a:r>
              <a:rPr lang="en-IN" sz="2000" dirty="0" smtClean="0"/>
              <a:t>System </a:t>
            </a:r>
            <a:r>
              <a:rPr lang="en-IN" sz="2000" dirty="0"/>
              <a:t>software serves as the </a:t>
            </a:r>
            <a:r>
              <a:rPr lang="en-IN" sz="2000" b="1" dirty="0"/>
              <a:t>interface between the hardware and the end users.</a:t>
            </a:r>
            <a:endParaRPr lang="en-IN" sz="2000" dirty="0"/>
          </a:p>
          <a:p>
            <a:endParaRPr lang="en-IN" sz="2000" dirty="0"/>
          </a:p>
        </p:txBody>
      </p:sp>
      <p:sp>
        <p:nvSpPr>
          <p:cNvPr id="4" name="Date Placeholder 3"/>
          <p:cNvSpPr>
            <a:spLocks noGrp="1"/>
          </p:cNvSpPr>
          <p:nvPr>
            <p:ph type="dt" sz="half" idx="10"/>
          </p:nvPr>
        </p:nvSpPr>
        <p:spPr/>
        <p:txBody>
          <a:bodyPr/>
          <a:lstStyle/>
          <a:p>
            <a:fld id="{BE8F5927-92B7-4A31-8D7B-74F64A8214D4}"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a:t>
            </a:fld>
            <a:endParaRPr lang="en-IN"/>
          </a:p>
        </p:txBody>
      </p:sp>
      <p:pic>
        <p:nvPicPr>
          <p:cNvPr id="1026" name="Picture 2" descr="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r="1918" b="3627"/>
          <a:stretch/>
        </p:blipFill>
        <p:spPr bwMode="auto">
          <a:xfrm>
            <a:off x="2915816" y="3789040"/>
            <a:ext cx="5502627" cy="261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304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Interpreter</a:t>
            </a:r>
            <a:endParaRPr lang="en-IN" dirty="0"/>
          </a:p>
        </p:txBody>
      </p:sp>
      <p:sp>
        <p:nvSpPr>
          <p:cNvPr id="3" name="Content Placeholder 2"/>
          <p:cNvSpPr>
            <a:spLocks noGrp="1"/>
          </p:cNvSpPr>
          <p:nvPr>
            <p:ph idx="1"/>
          </p:nvPr>
        </p:nvSpPr>
        <p:spPr/>
        <p:txBody>
          <a:bodyPr>
            <a:normAutofit/>
          </a:bodyPr>
          <a:lstStyle/>
          <a:p>
            <a:r>
              <a:rPr lang="en-IN" sz="2400" dirty="0" smtClean="0"/>
              <a:t>An </a:t>
            </a:r>
            <a:r>
              <a:rPr lang="en-IN" sz="2400" dirty="0"/>
              <a:t>interpreter, like a compiler, </a:t>
            </a:r>
            <a:r>
              <a:rPr lang="en-IN" sz="2400" b="1" u="sng" dirty="0"/>
              <a:t>translates high-level language into low-level machine language. </a:t>
            </a:r>
            <a:endParaRPr lang="en-IN" sz="2400" b="1" u="sng" dirty="0" smtClean="0"/>
          </a:p>
          <a:p>
            <a:endParaRPr lang="en-IN" sz="2400" dirty="0"/>
          </a:p>
        </p:txBody>
      </p:sp>
      <p:sp>
        <p:nvSpPr>
          <p:cNvPr id="4" name="Date Placeholder 3"/>
          <p:cNvSpPr>
            <a:spLocks noGrp="1"/>
          </p:cNvSpPr>
          <p:nvPr>
            <p:ph type="dt" sz="half" idx="10"/>
          </p:nvPr>
        </p:nvSpPr>
        <p:spPr/>
        <p:txBody>
          <a:bodyPr/>
          <a:lstStyle/>
          <a:p>
            <a:fld id="{2F68F2A5-D38F-4227-B68D-3A54277C5B0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a:t>
            </a:fld>
            <a:endParaRPr lang="en-IN"/>
          </a:p>
        </p:txBody>
      </p:sp>
    </p:spTree>
    <p:extLst>
      <p:ext uri="{BB962C8B-B14F-4D97-AF65-F5344CB8AC3E}">
        <p14:creationId xmlns:p14="http://schemas.microsoft.com/office/powerpoint/2010/main" val="94931739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The step after </a:t>
            </a:r>
            <a:r>
              <a:rPr lang="en-IN" sz="2400" dirty="0" smtClean="0"/>
              <a:t>it is </a:t>
            </a:r>
            <a:r>
              <a:rPr lang="en-IN" sz="2400" dirty="0"/>
              <a:t>to </a:t>
            </a:r>
            <a:endParaRPr lang="en-IN" sz="2400" dirty="0" smtClean="0"/>
          </a:p>
          <a:p>
            <a:pPr marL="457200" indent="-457200">
              <a:buFont typeface="+mj-lt"/>
              <a:buAutoNum type="arabicParenR"/>
            </a:pPr>
            <a:r>
              <a:rPr lang="en-IN" sz="2400" dirty="0"/>
              <a:t>S</a:t>
            </a:r>
            <a:r>
              <a:rPr lang="en-IN" sz="2400" dirty="0" smtClean="0"/>
              <a:t>tart </a:t>
            </a:r>
            <a:r>
              <a:rPr lang="en-IN" sz="2400" dirty="0"/>
              <a:t>up various daemons that support networking and other services. </a:t>
            </a:r>
            <a:endParaRPr lang="en-IN" sz="2400" dirty="0" smtClean="0"/>
          </a:p>
          <a:p>
            <a:pPr marL="457200" indent="-457200">
              <a:buFont typeface="+mj-lt"/>
              <a:buAutoNum type="arabicParenR"/>
            </a:pPr>
            <a:r>
              <a:rPr lang="en-IN" sz="2400" dirty="0" smtClean="0"/>
              <a:t>X </a:t>
            </a:r>
            <a:r>
              <a:rPr lang="en-IN" sz="2400" dirty="0"/>
              <a:t>server daemon manages display, keyboard, and mouse. </a:t>
            </a:r>
            <a:endParaRPr lang="en-IN" sz="2400" dirty="0" smtClean="0"/>
          </a:p>
          <a:p>
            <a:pPr marL="457200" indent="-457200">
              <a:buFont typeface="+mj-lt"/>
              <a:buAutoNum type="arabicParenR"/>
            </a:pPr>
            <a:r>
              <a:rPr lang="en-IN" sz="2400" dirty="0" smtClean="0"/>
              <a:t>You </a:t>
            </a:r>
            <a:r>
              <a:rPr lang="en-IN" sz="2400" dirty="0"/>
              <a:t>can see a Graphical Interface and </a:t>
            </a:r>
            <a:endParaRPr lang="en-IN" sz="2400" dirty="0" smtClean="0"/>
          </a:p>
          <a:p>
            <a:pPr marL="457200" indent="-457200">
              <a:buFont typeface="+mj-lt"/>
              <a:buAutoNum type="arabicParenR"/>
            </a:pPr>
            <a:r>
              <a:rPr lang="en-IN" sz="2400" dirty="0"/>
              <a:t>A</a:t>
            </a:r>
            <a:r>
              <a:rPr lang="en-IN" sz="2400" dirty="0" smtClean="0"/>
              <a:t> login </a:t>
            </a:r>
            <a:r>
              <a:rPr lang="en-IN" sz="2400" dirty="0"/>
              <a:t>screen is displayed during X server daemon is started</a:t>
            </a:r>
            <a:r>
              <a:rPr lang="en-IN" sz="2400" dirty="0" smtClean="0"/>
              <a:t>.</a:t>
            </a:r>
          </a:p>
          <a:p>
            <a:endParaRPr lang="en-IN" sz="2400" dirty="0"/>
          </a:p>
          <a:p>
            <a:endParaRPr lang="en-IN" sz="2400" dirty="0" smtClean="0"/>
          </a:p>
        </p:txBody>
      </p:sp>
      <p:sp>
        <p:nvSpPr>
          <p:cNvPr id="4" name="Date Placeholder 3"/>
          <p:cNvSpPr>
            <a:spLocks noGrp="1"/>
          </p:cNvSpPr>
          <p:nvPr>
            <p:ph type="dt" sz="half" idx="10"/>
          </p:nvPr>
        </p:nvSpPr>
        <p:spPr/>
        <p:txBody>
          <a:bodyPr/>
          <a:lstStyle/>
          <a:p>
            <a:fld id="{A010C2C9-AD12-4A89-AED2-1933C56F3F3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300</a:t>
            </a:fld>
            <a:endParaRPr lang="en-IN"/>
          </a:p>
        </p:txBody>
      </p:sp>
    </p:spTree>
    <p:extLst>
      <p:ext uri="{BB962C8B-B14F-4D97-AF65-F5344CB8AC3E}">
        <p14:creationId xmlns:p14="http://schemas.microsoft.com/office/powerpoint/2010/main" val="334728857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smtClean="0"/>
              <a:t>Daemons </a:t>
            </a:r>
            <a:r>
              <a:rPr lang="en-IN" sz="2400" dirty="0"/>
              <a:t>are </a:t>
            </a:r>
            <a:r>
              <a:rPr lang="en-IN" sz="2400" b="1" dirty="0"/>
              <a:t>processes that run unattended</a:t>
            </a:r>
            <a:r>
              <a:rPr lang="en-IN" sz="2400" dirty="0"/>
              <a:t>. </a:t>
            </a:r>
            <a:endParaRPr lang="en-IN" sz="2400" dirty="0" smtClean="0"/>
          </a:p>
          <a:p>
            <a:r>
              <a:rPr lang="en-IN" sz="2400" dirty="0" smtClean="0"/>
              <a:t>They </a:t>
            </a:r>
            <a:r>
              <a:rPr lang="en-IN" sz="2400" dirty="0"/>
              <a:t>are constantly in the background and are available at all times. </a:t>
            </a:r>
            <a:endParaRPr lang="en-IN" sz="2400" dirty="0" smtClean="0"/>
          </a:p>
          <a:p>
            <a:r>
              <a:rPr lang="en-IN" sz="2400" dirty="0" smtClean="0"/>
              <a:t>Daemons </a:t>
            </a:r>
            <a:r>
              <a:rPr lang="en-IN" sz="2400" dirty="0"/>
              <a:t>are usually started when the system starts, and they run until the system stops.</a:t>
            </a:r>
          </a:p>
        </p:txBody>
      </p:sp>
      <p:sp>
        <p:nvSpPr>
          <p:cNvPr id="4" name="Date Placeholder 3"/>
          <p:cNvSpPr>
            <a:spLocks noGrp="1"/>
          </p:cNvSpPr>
          <p:nvPr>
            <p:ph type="dt" sz="half" idx="10"/>
          </p:nvPr>
        </p:nvSpPr>
        <p:spPr/>
        <p:txBody>
          <a:bodyPr/>
          <a:lstStyle/>
          <a:p>
            <a:fld id="{A010C2C9-AD12-4A89-AED2-1933C56F3F3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301</a:t>
            </a:fld>
            <a:endParaRPr lang="en-IN"/>
          </a:p>
        </p:txBody>
      </p:sp>
    </p:spTree>
    <p:extLst>
      <p:ext uri="{BB962C8B-B14F-4D97-AF65-F5344CB8AC3E}">
        <p14:creationId xmlns:p14="http://schemas.microsoft.com/office/powerpoint/2010/main" val="338564649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smtClean="0"/>
              <a:t>System Boot</a:t>
            </a:r>
          </a:p>
        </p:txBody>
      </p:sp>
      <p:sp>
        <p:nvSpPr>
          <p:cNvPr id="57347" name="Rectangle 3"/>
          <p:cNvSpPr>
            <a:spLocks noGrp="1" noChangeArrowheads="1"/>
          </p:cNvSpPr>
          <p:nvPr>
            <p:ph type="body" idx="1"/>
          </p:nvPr>
        </p:nvSpPr>
        <p:spPr>
          <a:xfrm>
            <a:off x="885825" y="1154113"/>
            <a:ext cx="7407275" cy="4530725"/>
          </a:xfrm>
        </p:spPr>
        <p:txBody>
          <a:bodyPr>
            <a:noAutofit/>
          </a:bodyPr>
          <a:lstStyle/>
          <a:p>
            <a:r>
              <a:rPr lang="en-US" altLang="en-US" sz="2400" dirty="0" smtClean="0"/>
              <a:t>When power is initialized on system, </a:t>
            </a:r>
          </a:p>
          <a:p>
            <a:pPr lvl="1"/>
            <a:r>
              <a:rPr lang="en-US" altLang="en-US" sz="2400" dirty="0" smtClean="0"/>
              <a:t>execution starts at a fixed memory location,</a:t>
            </a:r>
          </a:p>
          <a:p>
            <a:pPr lvl="1"/>
            <a:r>
              <a:rPr lang="en-US" altLang="en-US" sz="2400" b="1" dirty="0" smtClean="0"/>
              <a:t>Firmware ROM used to hold initial boot code</a:t>
            </a:r>
          </a:p>
          <a:p>
            <a:endParaRPr lang="en-US" altLang="en-US" sz="2400" dirty="0" smtClean="0"/>
          </a:p>
          <a:p>
            <a:r>
              <a:rPr lang="en-US" altLang="en-US" sz="2400" dirty="0" smtClean="0"/>
              <a:t>Operating system must be </a:t>
            </a:r>
          </a:p>
          <a:p>
            <a:pPr lvl="1"/>
            <a:r>
              <a:rPr lang="en-US" altLang="en-US" sz="2400" dirty="0" smtClean="0"/>
              <a:t>made available to hardware </a:t>
            </a:r>
          </a:p>
          <a:p>
            <a:pPr lvl="1"/>
            <a:r>
              <a:rPr lang="en-US" altLang="en-US" sz="2400" dirty="0" smtClean="0"/>
              <a:t>so hardware can start it</a:t>
            </a:r>
          </a:p>
        </p:txBody>
      </p:sp>
      <p:sp>
        <p:nvSpPr>
          <p:cNvPr id="2" name="Date Placeholder 1"/>
          <p:cNvSpPr>
            <a:spLocks noGrp="1"/>
          </p:cNvSpPr>
          <p:nvPr>
            <p:ph type="dt" sz="half" idx="10"/>
          </p:nvPr>
        </p:nvSpPr>
        <p:spPr/>
        <p:txBody>
          <a:bodyPr/>
          <a:lstStyle/>
          <a:p>
            <a:fld id="{A6E48F2F-EBC7-4368-A25F-CBDE5FC52A9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302</a:t>
            </a:fld>
            <a:endParaRPr lang="en-IN"/>
          </a:p>
        </p:txBody>
      </p:sp>
    </p:spTree>
    <p:extLst>
      <p:ext uri="{BB962C8B-B14F-4D97-AF65-F5344CB8AC3E}">
        <p14:creationId xmlns:p14="http://schemas.microsoft.com/office/powerpoint/2010/main" val="39267454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smtClean="0"/>
              <a:t>System Boot</a:t>
            </a:r>
          </a:p>
        </p:txBody>
      </p:sp>
      <p:sp>
        <p:nvSpPr>
          <p:cNvPr id="5" name="Content Placeholder 4"/>
          <p:cNvSpPr>
            <a:spLocks noGrp="1"/>
          </p:cNvSpPr>
          <p:nvPr>
            <p:ph sz="half" idx="2"/>
          </p:nvPr>
        </p:nvSpPr>
        <p:spPr>
          <a:xfrm>
            <a:off x="323528" y="1412776"/>
            <a:ext cx="4038600" cy="4525963"/>
          </a:xfrm>
        </p:spPr>
        <p:txBody>
          <a:bodyPr/>
          <a:lstStyle/>
          <a:p>
            <a:pPr marL="342900" lvl="1" indent="-342900">
              <a:buFont typeface="Arial" panose="020B0604020202020204" pitchFamily="34" charset="0"/>
              <a:buChar char="•"/>
            </a:pPr>
            <a:r>
              <a:rPr lang="en-US" altLang="en-US" dirty="0"/>
              <a:t>Sometimes two-step process where </a:t>
            </a:r>
            <a:endParaRPr lang="en-US" altLang="en-US" dirty="0" smtClean="0"/>
          </a:p>
          <a:p>
            <a:pPr marL="742950" lvl="2" indent="-342900"/>
            <a:r>
              <a:rPr lang="en-US" altLang="en-US" sz="2400" b="1" dirty="0">
                <a:solidFill>
                  <a:srgbClr val="3366FF"/>
                </a:solidFill>
              </a:rPr>
              <a:t>B</a:t>
            </a:r>
            <a:r>
              <a:rPr lang="en-US" altLang="en-US" sz="2400" b="1" dirty="0" smtClean="0">
                <a:solidFill>
                  <a:srgbClr val="3366FF"/>
                </a:solidFill>
              </a:rPr>
              <a:t>oot </a:t>
            </a:r>
            <a:r>
              <a:rPr lang="en-US" altLang="en-US" sz="2400" b="1" dirty="0">
                <a:solidFill>
                  <a:srgbClr val="3366FF"/>
                </a:solidFill>
              </a:rPr>
              <a:t>block </a:t>
            </a:r>
            <a:r>
              <a:rPr lang="en-US" altLang="en-US" sz="2400" dirty="0"/>
              <a:t>at fixed location loaded by ROM code, </a:t>
            </a:r>
            <a:endParaRPr lang="en-US" altLang="en-US" sz="2400" dirty="0" smtClean="0"/>
          </a:p>
          <a:p>
            <a:pPr marL="742950" lvl="2" indent="-342900"/>
            <a:r>
              <a:rPr lang="en-US" altLang="en-US" sz="2400" dirty="0" smtClean="0"/>
              <a:t>which </a:t>
            </a:r>
            <a:r>
              <a:rPr lang="en-US" altLang="en-US" sz="2400" dirty="0"/>
              <a:t>loads bootstrap </a:t>
            </a:r>
            <a:r>
              <a:rPr lang="en-US" altLang="en-US" sz="2400" dirty="0" smtClean="0"/>
              <a:t>program </a:t>
            </a:r>
            <a:r>
              <a:rPr lang="en-US" altLang="en-US" sz="2400" dirty="0"/>
              <a:t>from </a:t>
            </a:r>
            <a:r>
              <a:rPr lang="en-US" altLang="en-US" sz="2400" dirty="0" smtClean="0"/>
              <a:t>disk</a:t>
            </a:r>
          </a:p>
          <a:p>
            <a:pPr marL="742950" lvl="2" indent="-342900"/>
            <a:r>
              <a:rPr lang="en-US" altLang="en-US" sz="2400" dirty="0" smtClean="0"/>
              <a:t>Then loader continues with its job</a:t>
            </a:r>
            <a:endParaRPr lang="en-US" altLang="en-US" sz="2400" dirty="0"/>
          </a:p>
          <a:p>
            <a:endParaRPr lang="en-IN" dirty="0"/>
          </a:p>
        </p:txBody>
      </p:sp>
      <p:sp>
        <p:nvSpPr>
          <p:cNvPr id="2" name="Date Placeholder 1"/>
          <p:cNvSpPr>
            <a:spLocks noGrp="1"/>
          </p:cNvSpPr>
          <p:nvPr>
            <p:ph type="dt" sz="half" idx="10"/>
          </p:nvPr>
        </p:nvSpPr>
        <p:spPr/>
        <p:txBody>
          <a:bodyPr/>
          <a:lstStyle/>
          <a:p>
            <a:fld id="{1530AF69-A255-4C82-B782-0E223CA8DF5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303</a:t>
            </a:fld>
            <a:endParaRPr lang="en-IN"/>
          </a:p>
        </p:txBody>
      </p:sp>
      <p:pic>
        <p:nvPicPr>
          <p:cNvPr id="10" name="Picture 2" descr="https://wiki.tizen.org/images/thumb/b/b6/Boot-1.png/500px-Bo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47625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025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smtClean="0"/>
              <a:t>System Boot</a:t>
            </a:r>
          </a:p>
        </p:txBody>
      </p:sp>
      <p:sp>
        <p:nvSpPr>
          <p:cNvPr id="57347" name="Rectangle 3"/>
          <p:cNvSpPr>
            <a:spLocks noGrp="1" noChangeArrowheads="1"/>
          </p:cNvSpPr>
          <p:nvPr>
            <p:ph sz="half" idx="1"/>
          </p:nvPr>
        </p:nvSpPr>
        <p:spPr>
          <a:xfrm>
            <a:off x="457200" y="1600200"/>
            <a:ext cx="7571184" cy="4525963"/>
          </a:xfrm>
        </p:spPr>
        <p:txBody>
          <a:bodyPr>
            <a:noAutofit/>
          </a:bodyPr>
          <a:lstStyle/>
          <a:p>
            <a:r>
              <a:rPr lang="en-US" altLang="en-US" b="1" dirty="0" smtClean="0">
                <a:solidFill>
                  <a:srgbClr val="3366FF"/>
                </a:solidFill>
              </a:rPr>
              <a:t>Bootstrap </a:t>
            </a:r>
            <a:r>
              <a:rPr lang="en-US" altLang="en-US" b="1" dirty="0">
                <a:solidFill>
                  <a:srgbClr val="3366FF"/>
                </a:solidFill>
              </a:rPr>
              <a:t>loader </a:t>
            </a:r>
            <a:endParaRPr lang="en-US" altLang="en-US" b="1" dirty="0" smtClean="0">
              <a:solidFill>
                <a:srgbClr val="3366FF"/>
              </a:solidFill>
            </a:endParaRPr>
          </a:p>
          <a:p>
            <a:pPr lvl="1"/>
            <a:r>
              <a:rPr lang="en-US" altLang="en-US" sz="2400" dirty="0" smtClean="0"/>
              <a:t>Small piece of code, </a:t>
            </a:r>
          </a:p>
          <a:p>
            <a:pPr lvl="1"/>
            <a:r>
              <a:rPr lang="en-US" altLang="en-US" sz="2400" dirty="0" smtClean="0"/>
              <a:t>stored in </a:t>
            </a:r>
            <a:r>
              <a:rPr lang="en-US" altLang="en-US" sz="2400" b="1" dirty="0" smtClean="0">
                <a:solidFill>
                  <a:srgbClr val="3366FF"/>
                </a:solidFill>
              </a:rPr>
              <a:t>ROM</a:t>
            </a:r>
            <a:r>
              <a:rPr lang="en-US" altLang="en-US" sz="2400" dirty="0" smtClean="0"/>
              <a:t> or </a:t>
            </a:r>
            <a:r>
              <a:rPr lang="en-US" altLang="en-US" sz="2400" b="1" dirty="0" smtClean="0">
                <a:solidFill>
                  <a:srgbClr val="3366FF"/>
                </a:solidFill>
              </a:rPr>
              <a:t>EEPROM</a:t>
            </a:r>
            <a:r>
              <a:rPr lang="en-US" altLang="en-US" sz="2400" dirty="0" smtClean="0"/>
              <a:t> (</a:t>
            </a:r>
            <a:r>
              <a:rPr lang="en-IN" altLang="en-US" dirty="0"/>
              <a:t>electrically erasable programmable read-only </a:t>
            </a:r>
            <a:r>
              <a:rPr lang="en-IN" altLang="en-US" dirty="0" smtClean="0"/>
              <a:t>memory)</a:t>
            </a:r>
            <a:endParaRPr lang="en-US" altLang="en-US" sz="2400" dirty="0" smtClean="0"/>
          </a:p>
          <a:p>
            <a:pPr lvl="1"/>
            <a:r>
              <a:rPr lang="en-US" altLang="en-US" sz="2400" dirty="0" smtClean="0"/>
              <a:t>locates the kernel, </a:t>
            </a:r>
          </a:p>
          <a:p>
            <a:pPr lvl="1"/>
            <a:r>
              <a:rPr lang="en-US" altLang="en-US" sz="2400" dirty="0" smtClean="0"/>
              <a:t>loads it into memory, and </a:t>
            </a:r>
          </a:p>
          <a:p>
            <a:pPr lvl="1"/>
            <a:r>
              <a:rPr lang="en-US" altLang="en-US" sz="2400" dirty="0" smtClean="0"/>
              <a:t>starts it</a:t>
            </a:r>
          </a:p>
        </p:txBody>
      </p:sp>
      <p:sp>
        <p:nvSpPr>
          <p:cNvPr id="2" name="Date Placeholder 1"/>
          <p:cNvSpPr>
            <a:spLocks noGrp="1"/>
          </p:cNvSpPr>
          <p:nvPr>
            <p:ph type="dt" sz="half" idx="10"/>
          </p:nvPr>
        </p:nvSpPr>
        <p:spPr/>
        <p:txBody>
          <a:bodyPr/>
          <a:lstStyle/>
          <a:p>
            <a:fld id="{78CC3793-CA62-4CF4-B1B7-5AE8B8DA2169}"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304</a:t>
            </a:fld>
            <a:endParaRPr lang="en-IN"/>
          </a:p>
        </p:txBody>
      </p:sp>
    </p:spTree>
    <p:extLst>
      <p:ext uri="{BB962C8B-B14F-4D97-AF65-F5344CB8AC3E}">
        <p14:creationId xmlns:p14="http://schemas.microsoft.com/office/powerpoint/2010/main" val="127085413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smtClean="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US" altLang="en-US" sz="2400" dirty="0" smtClean="0"/>
              <a:t>Common bootstrap loader, </a:t>
            </a:r>
          </a:p>
          <a:p>
            <a:pPr lvl="1"/>
            <a:r>
              <a:rPr lang="en-US" altLang="en-US" sz="2400" b="1" dirty="0" smtClean="0">
                <a:solidFill>
                  <a:srgbClr val="3366FF"/>
                </a:solidFill>
              </a:rPr>
              <a:t>GRUB</a:t>
            </a:r>
            <a:r>
              <a:rPr lang="en-US" altLang="en-US" sz="2400" dirty="0" smtClean="0"/>
              <a:t>, (</a:t>
            </a:r>
            <a:r>
              <a:rPr lang="en-IN" sz="2400" dirty="0"/>
              <a:t>the </a:t>
            </a:r>
            <a:r>
              <a:rPr lang="en-IN" sz="2400" b="1" dirty="0" err="1"/>
              <a:t>GRand</a:t>
            </a:r>
            <a:r>
              <a:rPr lang="en-IN" sz="2400" b="1" dirty="0"/>
              <a:t> Unified </a:t>
            </a:r>
            <a:r>
              <a:rPr lang="en-IN" sz="2400" b="1" dirty="0" smtClean="0"/>
              <a:t>Bootloader)</a:t>
            </a:r>
            <a:endParaRPr lang="en-US" altLang="en-US" sz="2400" dirty="0" smtClean="0"/>
          </a:p>
          <a:p>
            <a:pPr lvl="1"/>
            <a:r>
              <a:rPr lang="en-US" altLang="en-US" sz="2400" dirty="0" smtClean="0"/>
              <a:t>allows selection of kernel from </a:t>
            </a:r>
          </a:p>
          <a:p>
            <a:pPr lvl="2"/>
            <a:r>
              <a:rPr lang="en-US" altLang="en-US" dirty="0" smtClean="0"/>
              <a:t>multiple disks, </a:t>
            </a:r>
          </a:p>
          <a:p>
            <a:pPr lvl="2"/>
            <a:r>
              <a:rPr lang="en-US" altLang="en-US" dirty="0" smtClean="0"/>
              <a:t>versions, </a:t>
            </a:r>
          </a:p>
          <a:p>
            <a:pPr lvl="2"/>
            <a:r>
              <a:rPr lang="en-US" altLang="en-US" dirty="0" smtClean="0"/>
              <a:t>kernel options</a:t>
            </a:r>
          </a:p>
          <a:p>
            <a:endParaRPr lang="en-US" altLang="en-US" sz="2400" dirty="0" smtClean="0"/>
          </a:p>
          <a:p>
            <a:r>
              <a:rPr lang="en-US" altLang="en-US" sz="2400" dirty="0" smtClean="0"/>
              <a:t>Kernel loads and </a:t>
            </a:r>
          </a:p>
          <a:p>
            <a:pPr lvl="1"/>
            <a:r>
              <a:rPr lang="en-US" altLang="en-US" sz="2400" dirty="0" smtClean="0"/>
              <a:t>system is then </a:t>
            </a:r>
            <a:r>
              <a:rPr lang="en-US" altLang="en-US" sz="2400" b="1" dirty="0" smtClean="0">
                <a:solidFill>
                  <a:srgbClr val="3366FF"/>
                </a:solidFill>
              </a:rPr>
              <a:t>running</a:t>
            </a:r>
          </a:p>
        </p:txBody>
      </p:sp>
      <p:sp>
        <p:nvSpPr>
          <p:cNvPr id="2" name="Date Placeholder 1"/>
          <p:cNvSpPr>
            <a:spLocks noGrp="1"/>
          </p:cNvSpPr>
          <p:nvPr>
            <p:ph type="dt" sz="half" idx="10"/>
          </p:nvPr>
        </p:nvSpPr>
        <p:spPr/>
        <p:txBody>
          <a:bodyPr/>
          <a:lstStyle/>
          <a:p>
            <a:fld id="{70AA7544-2A7F-42F4-B102-4F9B1073793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305</a:t>
            </a:fld>
            <a:endParaRPr lang="en-IN"/>
          </a:p>
        </p:txBody>
      </p:sp>
    </p:spTree>
    <p:extLst>
      <p:ext uri="{BB962C8B-B14F-4D97-AF65-F5344CB8AC3E}">
        <p14:creationId xmlns:p14="http://schemas.microsoft.com/office/powerpoint/2010/main" val="284741271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Failure during </a:t>
            </a:r>
            <a:r>
              <a:rPr lang="en-IN" b="1" dirty="0" smtClean="0"/>
              <a:t>boot</a:t>
            </a:r>
            <a:endParaRPr lang="en-IN" dirty="0"/>
          </a:p>
        </p:txBody>
      </p:sp>
      <p:sp>
        <p:nvSpPr>
          <p:cNvPr id="3" name="Content Placeholder 2"/>
          <p:cNvSpPr>
            <a:spLocks noGrp="1"/>
          </p:cNvSpPr>
          <p:nvPr>
            <p:ph idx="1"/>
          </p:nvPr>
        </p:nvSpPr>
        <p:spPr/>
        <p:txBody>
          <a:bodyPr>
            <a:normAutofit/>
          </a:bodyPr>
          <a:lstStyle/>
          <a:p>
            <a:r>
              <a:rPr lang="en-IN" sz="2600" dirty="0" smtClean="0"/>
              <a:t>If </a:t>
            </a:r>
            <a:r>
              <a:rPr lang="en-IN" sz="2600" dirty="0"/>
              <a:t>the computer cannot boot, we will get a boot failure error. </a:t>
            </a:r>
            <a:endParaRPr lang="en-IN" sz="2600" dirty="0" smtClean="0"/>
          </a:p>
          <a:p>
            <a:pPr lvl="1"/>
            <a:r>
              <a:rPr lang="en-IN" sz="2200" dirty="0" smtClean="0"/>
              <a:t>This </a:t>
            </a:r>
            <a:r>
              <a:rPr lang="en-IN" sz="2200" dirty="0"/>
              <a:t>error indicates that the computer is not passing POST or </a:t>
            </a:r>
            <a:endParaRPr lang="en-IN" sz="2200" dirty="0" smtClean="0"/>
          </a:p>
          <a:p>
            <a:pPr lvl="1"/>
            <a:r>
              <a:rPr lang="en-IN" sz="2200" b="1" dirty="0" smtClean="0"/>
              <a:t>a </a:t>
            </a:r>
            <a:r>
              <a:rPr lang="en-IN" sz="2200" b="1" dirty="0"/>
              <a:t>device in the computer, such as the hard drive or memory, has failed.</a:t>
            </a:r>
          </a:p>
          <a:p>
            <a:pPr lvl="1"/>
            <a:r>
              <a:rPr lang="en-IN" sz="2200" b="1" dirty="0"/>
              <a:t>You may also hear a beep code to identify which hardware is failing during the POST.</a:t>
            </a:r>
          </a:p>
          <a:p>
            <a:pPr lvl="1"/>
            <a:r>
              <a:rPr lang="en-IN" sz="2200" dirty="0"/>
              <a:t>An error message or blue screen may show on the screen as operating system files cannot be loaded, due to not being found or being corrupt.</a:t>
            </a:r>
          </a:p>
          <a:p>
            <a:endParaRPr lang="en-IN" dirty="0"/>
          </a:p>
        </p:txBody>
      </p:sp>
      <p:sp>
        <p:nvSpPr>
          <p:cNvPr id="4" name="Date Placeholder 3"/>
          <p:cNvSpPr>
            <a:spLocks noGrp="1"/>
          </p:cNvSpPr>
          <p:nvPr>
            <p:ph type="dt" sz="half" idx="10"/>
          </p:nvPr>
        </p:nvSpPr>
        <p:spPr/>
        <p:txBody>
          <a:bodyPr/>
          <a:lstStyle/>
          <a:p>
            <a:fld id="{B674FE09-8EFF-4DEB-92ED-4ECCD5BD5E7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306</a:t>
            </a:fld>
            <a:endParaRPr lang="en-IN"/>
          </a:p>
        </p:txBody>
      </p:sp>
    </p:spTree>
    <p:extLst>
      <p:ext uri="{BB962C8B-B14F-4D97-AF65-F5344CB8AC3E}">
        <p14:creationId xmlns:p14="http://schemas.microsoft.com/office/powerpoint/2010/main" val="212573503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endParaRPr lang="en-IN" sz="2400" dirty="0" smtClean="0"/>
          </a:p>
          <a:p>
            <a:pPr marL="0" indent="0">
              <a:buNone/>
            </a:pPr>
            <a:r>
              <a:rPr lang="en-IN" sz="2400" dirty="0" smtClean="0"/>
              <a:t>(</a:t>
            </a: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BD3F4C93-4EDF-4D12-B2CC-2C972C7A78D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307</a:t>
            </a:fld>
            <a:endParaRPr lang="en-IN"/>
          </a:p>
        </p:txBody>
      </p:sp>
    </p:spTree>
    <p:extLst>
      <p:ext uri="{BB962C8B-B14F-4D97-AF65-F5344CB8AC3E}">
        <p14:creationId xmlns:p14="http://schemas.microsoft.com/office/powerpoint/2010/main" val="405922371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r>
              <a:rPr lang="en-IN" sz="2400" b="1" dirty="0"/>
              <a:t> (</a:t>
            </a:r>
            <a:r>
              <a:rPr lang="en-IN" sz="2400" b="1" dirty="0" err="1"/>
              <a:t>Ans</a:t>
            </a:r>
            <a:r>
              <a:rPr lang="en-IN" sz="2400" b="1" dirty="0"/>
              <a:t>)</a:t>
            </a:r>
            <a:endParaRPr lang="en-IN" sz="2400" dirty="0"/>
          </a:p>
          <a:p>
            <a:pPr marL="0" indent="0">
              <a:buNone/>
            </a:pP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3EC3A271-379D-4FB3-BA0E-A9B807B5CA1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308</a:t>
            </a:fld>
            <a:endParaRPr lang="en-IN"/>
          </a:p>
        </p:txBody>
      </p:sp>
    </p:spTree>
    <p:extLst>
      <p:ext uri="{BB962C8B-B14F-4D97-AF65-F5344CB8AC3E}">
        <p14:creationId xmlns:p14="http://schemas.microsoft.com/office/powerpoint/2010/main" val="412890187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smtClean="0"/>
              <a:t>Cold Boot-</a:t>
            </a:r>
          </a:p>
          <a:p>
            <a:pPr lvl="1"/>
            <a:r>
              <a:rPr lang="en-IN" sz="2400" dirty="0" smtClean="0"/>
              <a:t>To </a:t>
            </a:r>
            <a:r>
              <a:rPr lang="en-IN" sz="2400" dirty="0"/>
              <a:t>perform a cold boot (also called a "hard boot") means to start up a computer that is turned off. </a:t>
            </a:r>
            <a:endParaRPr lang="en-IN" sz="2400" dirty="0" smtClean="0"/>
          </a:p>
          <a:p>
            <a:r>
              <a:rPr lang="en-IN" sz="2800" dirty="0" smtClean="0"/>
              <a:t>Warm Boot-</a:t>
            </a:r>
          </a:p>
          <a:p>
            <a:pPr lvl="1"/>
            <a:r>
              <a:rPr lang="en-IN" sz="2400" dirty="0" smtClean="0"/>
              <a:t>It </a:t>
            </a:r>
            <a:r>
              <a:rPr lang="en-IN" sz="2400" dirty="0"/>
              <a:t>is often used in contrast to </a:t>
            </a:r>
            <a:r>
              <a:rPr lang="en-IN" sz="2400" dirty="0" smtClean="0"/>
              <a:t>a cold </a:t>
            </a:r>
            <a:r>
              <a:rPr lang="en-IN" sz="2400" dirty="0"/>
              <a:t>boot, which refers to restarting a computer once it has been turned on</a:t>
            </a:r>
            <a:r>
              <a:rPr lang="en-IN" sz="2400" dirty="0" smtClean="0"/>
              <a:t>.</a:t>
            </a:r>
          </a:p>
          <a:p>
            <a:r>
              <a:rPr lang="en-IN" sz="2800" dirty="0"/>
              <a:t>While a warm boot and cold boot are similar, </a:t>
            </a:r>
          </a:p>
          <a:p>
            <a:pPr lvl="1"/>
            <a:r>
              <a:rPr lang="en-IN" sz="2400" dirty="0"/>
              <a:t>a cold boot performs a more complete reset of the system than a warm boot. </a:t>
            </a:r>
          </a:p>
          <a:p>
            <a:endParaRPr lang="en-IN" dirty="0" smtClean="0"/>
          </a:p>
        </p:txBody>
      </p:sp>
      <p:sp>
        <p:nvSpPr>
          <p:cNvPr id="4" name="Date Placeholder 3"/>
          <p:cNvSpPr>
            <a:spLocks noGrp="1"/>
          </p:cNvSpPr>
          <p:nvPr>
            <p:ph type="dt" sz="half" idx="10"/>
          </p:nvPr>
        </p:nvSpPr>
        <p:spPr/>
        <p:txBody>
          <a:bodyPr/>
          <a:lstStyle/>
          <a:p>
            <a:fld id="{106603BE-6B9D-4E2E-A2F0-F856DF419AA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309</a:t>
            </a:fld>
            <a:endParaRPr lang="en-IN"/>
          </a:p>
        </p:txBody>
      </p:sp>
    </p:spTree>
    <p:extLst>
      <p:ext uri="{BB962C8B-B14F-4D97-AF65-F5344CB8AC3E}">
        <p14:creationId xmlns:p14="http://schemas.microsoft.com/office/powerpoint/2010/main" val="3245438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Interpreter</a:t>
            </a:r>
            <a:endParaRPr lang="en-IN" dirty="0"/>
          </a:p>
        </p:txBody>
      </p:sp>
      <p:sp>
        <p:nvSpPr>
          <p:cNvPr id="3" name="Content Placeholder 2"/>
          <p:cNvSpPr>
            <a:spLocks noGrp="1"/>
          </p:cNvSpPr>
          <p:nvPr>
            <p:ph idx="1"/>
          </p:nvPr>
        </p:nvSpPr>
        <p:spPr/>
        <p:txBody>
          <a:bodyPr>
            <a:normAutofit/>
          </a:bodyPr>
          <a:lstStyle/>
          <a:p>
            <a:r>
              <a:rPr lang="en-IN" sz="2400" dirty="0" smtClean="0"/>
              <a:t>The difference lies in the way they read the source code or input. </a:t>
            </a:r>
          </a:p>
          <a:p>
            <a:pPr lvl="1"/>
            <a:r>
              <a:rPr lang="en-IN" sz="2400" dirty="0" smtClean="0"/>
              <a:t>A </a:t>
            </a:r>
            <a:r>
              <a:rPr lang="en-IN" sz="2400" dirty="0"/>
              <a:t>compiler reads the </a:t>
            </a:r>
            <a:r>
              <a:rPr lang="en-IN" sz="2400" b="1" u="sng" dirty="0"/>
              <a:t>whole source code at once, creates tokens, checks semantics, generates intermediate code, executes the whole program and may involve many passes. </a:t>
            </a:r>
            <a:endParaRPr lang="en-IN" sz="2400" b="1" u="sng" dirty="0" smtClean="0"/>
          </a:p>
          <a:p>
            <a:pPr marL="457200" lvl="1" indent="0">
              <a:buNone/>
            </a:pPr>
            <a:endParaRPr lang="en-IN" sz="2400" dirty="0" smtClean="0"/>
          </a:p>
          <a:p>
            <a:pPr lvl="1"/>
            <a:r>
              <a:rPr lang="en-IN" sz="2400" dirty="0" smtClean="0"/>
              <a:t>An </a:t>
            </a:r>
            <a:r>
              <a:rPr lang="en-IN" sz="2400" dirty="0"/>
              <a:t>interpreter reads </a:t>
            </a:r>
            <a:r>
              <a:rPr lang="en-IN" sz="2400" b="1" u="sng" dirty="0"/>
              <a:t>a statement from the input, </a:t>
            </a:r>
            <a:r>
              <a:rPr lang="en-IN" sz="2400" b="1" u="sng" dirty="0" smtClean="0"/>
              <a:t>executes </a:t>
            </a:r>
            <a:r>
              <a:rPr lang="en-IN" sz="2400" b="1" u="sng" dirty="0"/>
              <a:t>it, then takes the next statement in sequence</a:t>
            </a:r>
            <a:r>
              <a:rPr lang="en-IN" sz="2400" dirty="0"/>
              <a:t>. </a:t>
            </a:r>
            <a:endParaRPr lang="en-IN" sz="2400" dirty="0" smtClean="0"/>
          </a:p>
          <a:p>
            <a:pPr lvl="1"/>
            <a:endParaRPr lang="en-IN" sz="2400" dirty="0" smtClean="0"/>
          </a:p>
          <a:p>
            <a:endParaRPr lang="en-IN" sz="2400" dirty="0"/>
          </a:p>
        </p:txBody>
      </p:sp>
      <p:sp>
        <p:nvSpPr>
          <p:cNvPr id="4" name="Date Placeholder 3"/>
          <p:cNvSpPr>
            <a:spLocks noGrp="1"/>
          </p:cNvSpPr>
          <p:nvPr>
            <p:ph type="dt" sz="half" idx="10"/>
          </p:nvPr>
        </p:nvSpPr>
        <p:spPr/>
        <p:txBody>
          <a:bodyPr/>
          <a:lstStyle/>
          <a:p>
            <a:fld id="{B7030170-891A-4486-8DCC-24C46BFFCB84}"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a:t>
            </a:fld>
            <a:endParaRPr lang="en-IN"/>
          </a:p>
        </p:txBody>
      </p:sp>
    </p:spTree>
    <p:extLst>
      <p:ext uri="{BB962C8B-B14F-4D97-AF65-F5344CB8AC3E}">
        <p14:creationId xmlns:p14="http://schemas.microsoft.com/office/powerpoint/2010/main" val="107936044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smtClean="0"/>
              <a:t>Warm Boot-</a:t>
            </a:r>
          </a:p>
          <a:p>
            <a:pPr lvl="1"/>
            <a:r>
              <a:rPr lang="en-IN" sz="2400" dirty="0" smtClean="0"/>
              <a:t>If </a:t>
            </a:r>
            <a:r>
              <a:rPr lang="en-IN" sz="2400" dirty="0"/>
              <a:t>the computer hangs because of some reason while working, and demands to be restarted to make it working. </a:t>
            </a:r>
            <a:endParaRPr lang="en-IN" sz="2400" dirty="0" smtClean="0"/>
          </a:p>
          <a:p>
            <a:pPr lvl="1"/>
            <a:r>
              <a:rPr lang="en-IN" sz="2400" dirty="0" smtClean="0"/>
              <a:t>The </a:t>
            </a:r>
            <a:r>
              <a:rPr lang="en-IN" sz="2400" dirty="0"/>
              <a:t>process of reset/restart of the computer system is called as warm booting. </a:t>
            </a:r>
            <a:endParaRPr lang="en-IN" sz="2400" dirty="0" smtClean="0"/>
          </a:p>
          <a:p>
            <a:pPr lvl="1"/>
            <a:r>
              <a:rPr lang="en-IN" sz="2400" dirty="0" smtClean="0"/>
              <a:t>It </a:t>
            </a:r>
            <a:r>
              <a:rPr lang="en-IN" sz="2400" dirty="0"/>
              <a:t>is done with the help of reset button or keys (</a:t>
            </a:r>
            <a:r>
              <a:rPr lang="en-IN" sz="2400" dirty="0" err="1"/>
              <a:t>Ctrl+Alt+Del</a:t>
            </a:r>
            <a:r>
              <a:rPr lang="en-IN" sz="2400" dirty="0"/>
              <a:t>). </a:t>
            </a:r>
            <a:endParaRPr lang="en-IN" sz="2400" dirty="0" smtClean="0"/>
          </a:p>
        </p:txBody>
      </p:sp>
      <p:sp>
        <p:nvSpPr>
          <p:cNvPr id="4" name="Date Placeholder 3"/>
          <p:cNvSpPr>
            <a:spLocks noGrp="1"/>
          </p:cNvSpPr>
          <p:nvPr>
            <p:ph type="dt" sz="half" idx="10"/>
          </p:nvPr>
        </p:nvSpPr>
        <p:spPr/>
        <p:txBody>
          <a:bodyPr/>
          <a:lstStyle/>
          <a:p>
            <a:fld id="{CCD6416E-9D72-4390-9C41-27921507708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310</a:t>
            </a:fld>
            <a:endParaRPr lang="en-IN"/>
          </a:p>
        </p:txBody>
      </p:sp>
    </p:spTree>
    <p:extLst>
      <p:ext uri="{BB962C8B-B14F-4D97-AF65-F5344CB8AC3E}">
        <p14:creationId xmlns:p14="http://schemas.microsoft.com/office/powerpoint/2010/main" val="6882404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4C7660-499F-472A-95DD-60EDB198B30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311</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208912" cy="5616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33942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0000" lnSpcReduction="20000"/>
          </a:bodyPr>
          <a:lstStyle/>
          <a:p>
            <a:pPr marL="0" indent="0">
              <a:buNone/>
            </a:pPr>
            <a:r>
              <a:rPr lang="en-IN" dirty="0"/>
              <a:t>Consider the following statements </a:t>
            </a:r>
            <a:r>
              <a:rPr lang="en-IN" dirty="0" smtClean="0"/>
              <a:t>:</a:t>
            </a:r>
            <a:endParaRPr lang="en-IN" dirty="0"/>
          </a:p>
          <a:p>
            <a:pPr marL="0" indent="0">
              <a:buNone/>
            </a:pPr>
            <a:r>
              <a:rPr lang="en-IN" b="1" dirty="0" smtClean="0"/>
              <a:t>UGC-NET </a:t>
            </a:r>
            <a:r>
              <a:rPr lang="en-IN" b="1" dirty="0"/>
              <a:t>| UGC-NET CS 2017 Nov – III | Question 73</a:t>
            </a:r>
          </a:p>
          <a:p>
            <a:pPr marL="0" indent="0">
              <a:buNone/>
            </a:pPr>
            <a:r>
              <a:rPr lang="en-IN" dirty="0"/>
              <a:t/>
            </a:r>
            <a:br>
              <a:rPr lang="en-IN" dirty="0"/>
            </a:br>
            <a:r>
              <a:rPr lang="en-IN" dirty="0"/>
              <a:t>(a) UNIX provides three types of permissions</a:t>
            </a:r>
            <a:br>
              <a:rPr lang="en-IN" dirty="0"/>
            </a:br>
            <a:r>
              <a:rPr lang="en-IN" dirty="0"/>
              <a:t>* Read</a:t>
            </a:r>
            <a:br>
              <a:rPr lang="en-IN" dirty="0"/>
            </a:br>
            <a:r>
              <a:rPr lang="en-IN" dirty="0"/>
              <a:t>* Write</a:t>
            </a:r>
            <a:br>
              <a:rPr lang="en-IN" dirty="0"/>
            </a:br>
            <a:r>
              <a:rPr lang="en-IN" dirty="0"/>
              <a:t>* Execute</a:t>
            </a:r>
            <a:br>
              <a:rPr lang="en-IN" dirty="0"/>
            </a:br>
            <a:r>
              <a:rPr lang="en-IN" dirty="0"/>
              <a:t>(b) UNIX provides three sets of permissions</a:t>
            </a:r>
            <a:br>
              <a:rPr lang="en-IN" dirty="0"/>
            </a:br>
            <a:r>
              <a:rPr lang="en-IN" dirty="0"/>
              <a:t>* permission for owner</a:t>
            </a:r>
            <a:br>
              <a:rPr lang="en-IN" dirty="0"/>
            </a:br>
            <a:r>
              <a:rPr lang="en-IN" dirty="0"/>
              <a:t>* permission for group</a:t>
            </a:r>
            <a:br>
              <a:rPr lang="en-IN" dirty="0"/>
            </a:br>
            <a:r>
              <a:rPr lang="en-IN" dirty="0"/>
              <a:t>* permission for others</a:t>
            </a:r>
            <a:br>
              <a:rPr lang="en-IN" dirty="0"/>
            </a:br>
            <a:endParaRPr lang="en-IN" dirty="0" smtClean="0"/>
          </a:p>
          <a:p>
            <a:pPr marL="0" indent="0">
              <a:buNone/>
            </a:pPr>
            <a:r>
              <a:rPr lang="en-IN" dirty="0" smtClean="0"/>
              <a:t>Which </a:t>
            </a:r>
            <a:r>
              <a:rPr lang="en-IN" dirty="0"/>
              <a:t>of the above statement/s is/are true ?</a:t>
            </a:r>
          </a:p>
          <a:p>
            <a:pPr marL="0" indent="0">
              <a:buNone/>
            </a:pPr>
            <a:r>
              <a:rPr lang="en-IN" b="1" dirty="0"/>
              <a:t>(A)</a:t>
            </a:r>
            <a:r>
              <a:rPr lang="en-IN" dirty="0"/>
              <a:t> only (a)</a:t>
            </a:r>
            <a:br>
              <a:rPr lang="en-IN" dirty="0"/>
            </a:br>
            <a:r>
              <a:rPr lang="en-IN" b="1" dirty="0"/>
              <a:t>(B)</a:t>
            </a:r>
            <a:r>
              <a:rPr lang="en-IN" dirty="0"/>
              <a:t> only (b)</a:t>
            </a:r>
            <a:br>
              <a:rPr lang="en-IN" dirty="0"/>
            </a:br>
            <a:r>
              <a:rPr lang="en-IN" b="1" dirty="0"/>
              <a:t>(C)</a:t>
            </a:r>
            <a:r>
              <a:rPr lang="en-IN" dirty="0"/>
              <a:t> Both (a) and (b)</a:t>
            </a:r>
            <a:br>
              <a:rPr lang="en-IN" dirty="0"/>
            </a:br>
            <a:r>
              <a:rPr lang="en-IN" b="1" dirty="0"/>
              <a:t>(D)</a:t>
            </a:r>
            <a:r>
              <a:rPr lang="en-IN" dirty="0"/>
              <a:t> Neither (a) nor (b)</a:t>
            </a:r>
            <a:br>
              <a:rPr lang="en-IN" dirty="0"/>
            </a:br>
            <a:r>
              <a:rPr lang="en-IN" dirty="0"/>
              <a:t/>
            </a:r>
            <a:br>
              <a:rPr lang="en-IN" dirty="0"/>
            </a:br>
            <a:endParaRPr lang="en-IN" dirty="0"/>
          </a:p>
        </p:txBody>
      </p:sp>
      <p:sp>
        <p:nvSpPr>
          <p:cNvPr id="4" name="Date Placeholder 3"/>
          <p:cNvSpPr>
            <a:spLocks noGrp="1"/>
          </p:cNvSpPr>
          <p:nvPr>
            <p:ph type="dt" sz="half" idx="10"/>
          </p:nvPr>
        </p:nvSpPr>
        <p:spPr/>
        <p:txBody>
          <a:bodyPr/>
          <a:lstStyle/>
          <a:p>
            <a:fld id="{295B7E4E-C110-4EB9-80F6-3BB45C31DEE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312</a:t>
            </a:fld>
            <a:endParaRPr lang="en-IN"/>
          </a:p>
        </p:txBody>
      </p:sp>
    </p:spTree>
    <p:extLst>
      <p:ext uri="{BB962C8B-B14F-4D97-AF65-F5344CB8AC3E}">
        <p14:creationId xmlns:p14="http://schemas.microsoft.com/office/powerpoint/2010/main" val="418976997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6632"/>
            <a:ext cx="8229600" cy="5649491"/>
          </a:xfrm>
        </p:spPr>
        <p:txBody>
          <a:bodyPr>
            <a:noAutofit/>
          </a:bodyPr>
          <a:lstStyle/>
          <a:p>
            <a:pPr marL="0" indent="0">
              <a:buNone/>
            </a:pPr>
            <a:r>
              <a:rPr lang="en-IN" sz="1600" dirty="0"/>
              <a:t>Consider the following statements </a:t>
            </a:r>
            <a:r>
              <a:rPr lang="en-IN" sz="1600" dirty="0" smtClean="0"/>
              <a:t>:		</a:t>
            </a:r>
          </a:p>
          <a:p>
            <a:pPr marL="0" indent="0">
              <a:buNone/>
            </a:pPr>
            <a:r>
              <a:rPr lang="en-IN" sz="1600" b="1" dirty="0" smtClean="0"/>
              <a:t>UGC-NET </a:t>
            </a:r>
            <a:r>
              <a:rPr lang="en-IN" sz="1600" b="1" dirty="0"/>
              <a:t>| UGC-NET CS 2017 Nov – III | Question 73</a:t>
            </a:r>
          </a:p>
          <a:p>
            <a:pPr marL="0" indent="0">
              <a:buNone/>
            </a:pPr>
            <a:r>
              <a:rPr lang="en-IN" sz="1600" dirty="0"/>
              <a:t/>
            </a:r>
            <a:br>
              <a:rPr lang="en-IN" sz="1600" dirty="0"/>
            </a:br>
            <a:r>
              <a:rPr lang="en-IN" sz="1600" dirty="0"/>
              <a:t>(a) UNIX provides three types of permissions</a:t>
            </a:r>
            <a:br>
              <a:rPr lang="en-IN" sz="1600" dirty="0"/>
            </a:br>
            <a:r>
              <a:rPr lang="en-IN" sz="1600" dirty="0"/>
              <a:t>* Read</a:t>
            </a:r>
            <a:br>
              <a:rPr lang="en-IN" sz="1600" dirty="0"/>
            </a:br>
            <a:r>
              <a:rPr lang="en-IN" sz="1600" dirty="0"/>
              <a:t>* Write</a:t>
            </a:r>
            <a:br>
              <a:rPr lang="en-IN" sz="1600" dirty="0"/>
            </a:br>
            <a:r>
              <a:rPr lang="en-IN" sz="1600" dirty="0"/>
              <a:t>* Execute</a:t>
            </a:r>
            <a:br>
              <a:rPr lang="en-IN" sz="1600" dirty="0"/>
            </a:br>
            <a:r>
              <a:rPr lang="en-IN" sz="1600" dirty="0"/>
              <a:t>(b) UNIX provides three sets of permissions</a:t>
            </a:r>
            <a:br>
              <a:rPr lang="en-IN" sz="1600" dirty="0"/>
            </a:br>
            <a:r>
              <a:rPr lang="en-IN" sz="1600" dirty="0"/>
              <a:t>* permission for owner</a:t>
            </a:r>
            <a:br>
              <a:rPr lang="en-IN" sz="1600" dirty="0"/>
            </a:br>
            <a:r>
              <a:rPr lang="en-IN" sz="1600" dirty="0"/>
              <a:t>* permission for group</a:t>
            </a:r>
            <a:br>
              <a:rPr lang="en-IN" sz="1600" dirty="0"/>
            </a:br>
            <a:r>
              <a:rPr lang="en-IN" sz="1600" dirty="0"/>
              <a:t>* permission for others</a:t>
            </a:r>
            <a:br>
              <a:rPr lang="en-IN" sz="1600" dirty="0"/>
            </a:br>
            <a:r>
              <a:rPr lang="en-IN" sz="1600" dirty="0"/>
              <a:t>Which of the above statement/s is/are true ?</a:t>
            </a:r>
          </a:p>
          <a:p>
            <a:pPr marL="0" indent="0">
              <a:buNone/>
            </a:pPr>
            <a:r>
              <a:rPr lang="en-IN" sz="1600" b="1" dirty="0"/>
              <a:t>(A)</a:t>
            </a:r>
            <a:r>
              <a:rPr lang="en-IN" sz="1600" dirty="0"/>
              <a:t> only (a)</a:t>
            </a:r>
            <a:br>
              <a:rPr lang="en-IN" sz="1600" dirty="0"/>
            </a:br>
            <a:r>
              <a:rPr lang="en-IN" sz="1600" b="1" dirty="0"/>
              <a:t>(B)</a:t>
            </a:r>
            <a:r>
              <a:rPr lang="en-IN" sz="1600" dirty="0"/>
              <a:t> only (b)</a:t>
            </a:r>
            <a:br>
              <a:rPr lang="en-IN" sz="1600" dirty="0"/>
            </a:br>
            <a:r>
              <a:rPr lang="en-IN" sz="1600" b="1" dirty="0"/>
              <a:t>(C)</a:t>
            </a:r>
            <a:r>
              <a:rPr lang="en-IN" sz="1600" dirty="0"/>
              <a:t> Both (a) and (b)</a:t>
            </a:r>
            <a:br>
              <a:rPr lang="en-IN" sz="1600" dirty="0"/>
            </a:br>
            <a:r>
              <a:rPr lang="en-IN" sz="1600" b="1" dirty="0"/>
              <a:t>(D)</a:t>
            </a:r>
            <a:r>
              <a:rPr lang="en-IN" sz="1600" dirty="0"/>
              <a:t> Neither (a) nor (b)</a:t>
            </a:r>
            <a:br>
              <a:rPr lang="en-IN" sz="1600" dirty="0"/>
            </a:br>
            <a:r>
              <a:rPr lang="en-IN" sz="1600" dirty="0"/>
              <a:t/>
            </a:r>
            <a:br>
              <a:rPr lang="en-IN" sz="1600" dirty="0"/>
            </a:br>
            <a:r>
              <a:rPr lang="en-IN" sz="1600" dirty="0"/>
              <a:t/>
            </a:r>
            <a:br>
              <a:rPr lang="en-IN" sz="1600" dirty="0"/>
            </a:br>
            <a:r>
              <a:rPr lang="en-IN" sz="1600" b="1" dirty="0"/>
              <a:t>Answer:</a:t>
            </a:r>
            <a:r>
              <a:rPr lang="en-IN" sz="1600" dirty="0"/>
              <a:t> </a:t>
            </a:r>
            <a:r>
              <a:rPr lang="en-IN" sz="1600" b="1" dirty="0"/>
              <a:t>(C)</a:t>
            </a:r>
            <a:r>
              <a:rPr lang="en-IN" sz="1600" dirty="0"/>
              <a:t> </a:t>
            </a:r>
            <a:br>
              <a:rPr lang="en-IN" sz="1600" dirty="0"/>
            </a:br>
            <a:r>
              <a:rPr lang="en-IN" sz="1600" b="1" dirty="0"/>
              <a:t>Explanation:</a:t>
            </a:r>
            <a:r>
              <a:rPr lang="en-IN" sz="1600" dirty="0"/>
              <a:t> UNIX provides Read, Write and Execute </a:t>
            </a:r>
            <a:r>
              <a:rPr lang="en-IN" sz="1600" dirty="0" err="1"/>
              <a:t>permisision</a:t>
            </a:r>
            <a:r>
              <a:rPr lang="en-IN" sz="1600" dirty="0"/>
              <a:t> on files</a:t>
            </a:r>
            <a:br>
              <a:rPr lang="en-IN" sz="1600" dirty="0"/>
            </a:br>
            <a:r>
              <a:rPr lang="en-IN" sz="1600" dirty="0"/>
              <a:t>UNIX provides three sets of permissions</a:t>
            </a:r>
          </a:p>
          <a:p>
            <a:pPr marL="0" indent="0">
              <a:buNone/>
            </a:pPr>
            <a:r>
              <a:rPr lang="en-IN" sz="1600" dirty="0"/>
              <a:t>permission for owner</a:t>
            </a:r>
          </a:p>
          <a:p>
            <a:pPr marL="0" indent="0">
              <a:buNone/>
            </a:pPr>
            <a:r>
              <a:rPr lang="en-IN" sz="1600" dirty="0"/>
              <a:t>permission for group</a:t>
            </a:r>
          </a:p>
          <a:p>
            <a:pPr marL="0" indent="0">
              <a:buNone/>
            </a:pPr>
            <a:r>
              <a:rPr lang="en-IN" sz="1600" dirty="0"/>
              <a:t>permission for others</a:t>
            </a:r>
          </a:p>
          <a:p>
            <a:pPr marL="0" indent="0">
              <a:buNone/>
            </a:pPr>
            <a:endParaRPr lang="en-IN" sz="1600" dirty="0"/>
          </a:p>
        </p:txBody>
      </p:sp>
      <p:sp>
        <p:nvSpPr>
          <p:cNvPr id="4" name="Date Placeholder 3"/>
          <p:cNvSpPr>
            <a:spLocks noGrp="1"/>
          </p:cNvSpPr>
          <p:nvPr>
            <p:ph type="dt" sz="half" idx="10"/>
          </p:nvPr>
        </p:nvSpPr>
        <p:spPr/>
        <p:txBody>
          <a:bodyPr/>
          <a:lstStyle/>
          <a:p>
            <a:fld id="{0F6A8BD0-4FD3-4DE4-8416-4FE213FCFF4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313</a:t>
            </a:fld>
            <a:endParaRPr lang="en-IN"/>
          </a:p>
        </p:txBody>
      </p:sp>
    </p:spTree>
    <p:extLst>
      <p:ext uri="{BB962C8B-B14F-4D97-AF65-F5344CB8AC3E}">
        <p14:creationId xmlns:p14="http://schemas.microsoft.com/office/powerpoint/2010/main" val="33985571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lnSpcReduction="10000"/>
          </a:bodyPr>
          <a:lstStyle/>
          <a:p>
            <a:pPr marL="0" indent="0">
              <a:buNone/>
            </a:pPr>
            <a:r>
              <a:rPr lang="en-IN" b="1" dirty="0"/>
              <a:t>UGC-NET | UGC NET CS 2015 Dec – III | Question 56</a:t>
            </a:r>
          </a:p>
          <a:p>
            <a:pPr marL="0" indent="0">
              <a:buNone/>
            </a:pPr>
            <a:r>
              <a:rPr lang="en-IN" dirty="0" smtClean="0"/>
              <a:t>In </a:t>
            </a:r>
            <a:r>
              <a:rPr lang="en-IN" dirty="0"/>
              <a:t>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r>
              <a:rPr lang="en-IN" dirty="0"/>
              <a:t/>
            </a:r>
            <a:br>
              <a:rPr lang="en-IN" dirty="0"/>
            </a:br>
            <a:r>
              <a:rPr lang="en-IN" b="1" dirty="0"/>
              <a:t>(B)</a:t>
            </a:r>
            <a:r>
              <a:rPr lang="en-IN" dirty="0"/>
              <a:t> </a:t>
            </a:r>
            <a:r>
              <a:rPr lang="en-IN" dirty="0" err="1"/>
              <a:t>Chmod</a:t>
            </a:r>
            <a:r>
              <a:rPr lang="en-IN" dirty="0"/>
              <a:t> a + X </a:t>
            </a:r>
            <a:r>
              <a:rPr lang="en-IN" dirty="0" err="1"/>
              <a:t>myfile</a:t>
            </a:r>
            <a:r>
              <a:rPr lang="en-IN" dirty="0"/>
              <a:t/>
            </a:r>
            <a:br>
              <a:rPr lang="en-IN" dirty="0"/>
            </a:br>
            <a:r>
              <a:rPr lang="en-IN" b="1" dirty="0"/>
              <a:t>(C)</a:t>
            </a:r>
            <a:r>
              <a:rPr lang="en-IN" dirty="0"/>
              <a:t> </a:t>
            </a:r>
            <a:r>
              <a:rPr lang="en-IN" dirty="0" err="1"/>
              <a:t>Chmod</a:t>
            </a:r>
            <a:r>
              <a:rPr lang="en-IN" dirty="0"/>
              <a:t> + X </a:t>
            </a:r>
            <a:r>
              <a:rPr lang="en-IN" dirty="0" err="1"/>
              <a:t>myfile</a:t>
            </a:r>
            <a:r>
              <a:rPr lang="en-IN" dirty="0"/>
              <a:t/>
            </a:r>
            <a:br>
              <a:rPr lang="en-IN" dirty="0"/>
            </a:br>
            <a:r>
              <a:rPr lang="en-IN" b="1" dirty="0"/>
              <a:t>(D)</a:t>
            </a:r>
            <a:r>
              <a:rPr lang="en-IN" dirty="0"/>
              <a:t> All of the above</a:t>
            </a:r>
            <a:br>
              <a:rPr lang="en-IN" dirty="0"/>
            </a:br>
            <a:r>
              <a:rPr lang="en-IN" dirty="0"/>
              <a:t/>
            </a:r>
            <a:br>
              <a:rPr lang="en-IN" dirty="0"/>
            </a:br>
            <a:r>
              <a:rPr lang="en-IN" dirty="0"/>
              <a:t/>
            </a:r>
            <a:br>
              <a:rPr lang="en-IN" dirty="0"/>
            </a:br>
            <a:endParaRPr lang="en-IN" dirty="0"/>
          </a:p>
        </p:txBody>
      </p:sp>
      <p:sp>
        <p:nvSpPr>
          <p:cNvPr id="4" name="Date Placeholder 3"/>
          <p:cNvSpPr>
            <a:spLocks noGrp="1"/>
          </p:cNvSpPr>
          <p:nvPr>
            <p:ph type="dt" sz="half" idx="10"/>
          </p:nvPr>
        </p:nvSpPr>
        <p:spPr/>
        <p:txBody>
          <a:bodyPr/>
          <a:lstStyle/>
          <a:p>
            <a:fld id="{64E26EB4-EE4C-4F02-A6FB-24B7FC87878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314</a:t>
            </a:fld>
            <a:endParaRPr lang="en-IN"/>
          </a:p>
        </p:txBody>
      </p:sp>
    </p:spTree>
    <p:extLst>
      <p:ext uri="{BB962C8B-B14F-4D97-AF65-F5344CB8AC3E}">
        <p14:creationId xmlns:p14="http://schemas.microsoft.com/office/powerpoint/2010/main" val="182243920"/>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7500" lnSpcReduction="20000"/>
          </a:bodyPr>
          <a:lstStyle/>
          <a:p>
            <a:pPr marL="0" indent="0">
              <a:buNone/>
            </a:pPr>
            <a:r>
              <a:rPr lang="en-IN" b="1" dirty="0"/>
              <a:t>UGC-NET | UGC NET CS 2015 Dec – III | Question 56</a:t>
            </a:r>
          </a:p>
          <a:p>
            <a:pPr marL="0" indent="0">
              <a:buNone/>
            </a:pPr>
            <a:r>
              <a:rPr lang="en-IN" dirty="0" smtClean="0"/>
              <a:t>In </a:t>
            </a:r>
            <a:r>
              <a:rPr lang="en-IN" dirty="0"/>
              <a:t>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r>
              <a:rPr lang="en-IN" dirty="0"/>
              <a:t/>
            </a:r>
            <a:br>
              <a:rPr lang="en-IN" dirty="0"/>
            </a:br>
            <a:r>
              <a:rPr lang="en-IN" b="1" dirty="0"/>
              <a:t>(B)</a:t>
            </a:r>
            <a:r>
              <a:rPr lang="en-IN" dirty="0"/>
              <a:t> </a:t>
            </a:r>
            <a:r>
              <a:rPr lang="en-IN" dirty="0" err="1"/>
              <a:t>Chmod</a:t>
            </a:r>
            <a:r>
              <a:rPr lang="en-IN" dirty="0"/>
              <a:t> a + X </a:t>
            </a:r>
            <a:r>
              <a:rPr lang="en-IN" dirty="0" err="1"/>
              <a:t>myfile</a:t>
            </a:r>
            <a:r>
              <a:rPr lang="en-IN" dirty="0"/>
              <a:t/>
            </a:r>
            <a:br>
              <a:rPr lang="en-IN" dirty="0"/>
            </a:br>
            <a:r>
              <a:rPr lang="en-IN" b="1" dirty="0"/>
              <a:t>(C)</a:t>
            </a:r>
            <a:r>
              <a:rPr lang="en-IN" dirty="0"/>
              <a:t> </a:t>
            </a:r>
            <a:r>
              <a:rPr lang="en-IN" dirty="0" err="1"/>
              <a:t>Chmod</a:t>
            </a:r>
            <a:r>
              <a:rPr lang="en-IN" dirty="0"/>
              <a:t> + X </a:t>
            </a:r>
            <a:r>
              <a:rPr lang="en-IN" dirty="0" err="1"/>
              <a:t>myfile</a:t>
            </a:r>
            <a:r>
              <a:rPr lang="en-IN" dirty="0"/>
              <a:t/>
            </a:r>
            <a:br>
              <a:rPr lang="en-IN" dirty="0"/>
            </a:br>
            <a:r>
              <a:rPr lang="en-IN" b="1" dirty="0"/>
              <a:t>(D)</a:t>
            </a:r>
            <a:r>
              <a:rPr lang="en-IN" dirty="0"/>
              <a:t> All of the above</a:t>
            </a:r>
            <a:br>
              <a:rPr lang="en-IN" dirty="0"/>
            </a:br>
            <a:r>
              <a:rPr lang="en-IN" dirty="0"/>
              <a:t/>
            </a:r>
            <a:br>
              <a:rPr lang="en-IN" dirty="0"/>
            </a:br>
            <a:r>
              <a:rPr lang="en-IN" dirty="0"/>
              <a:t/>
            </a:r>
            <a:br>
              <a:rPr lang="en-IN" dirty="0"/>
            </a:br>
            <a:r>
              <a:rPr lang="en-IN" b="1" dirty="0"/>
              <a:t>Answer:</a:t>
            </a:r>
            <a:r>
              <a:rPr lang="en-IN" dirty="0"/>
              <a:t> </a:t>
            </a:r>
            <a:r>
              <a:rPr lang="en-IN" b="1" dirty="0"/>
              <a:t>(D)</a:t>
            </a:r>
            <a:r>
              <a:rPr lang="en-IN" dirty="0"/>
              <a:t> </a:t>
            </a:r>
            <a:br>
              <a:rPr lang="en-IN" dirty="0"/>
            </a:br>
            <a:r>
              <a:rPr lang="en-IN" dirty="0"/>
              <a:t/>
            </a:r>
            <a:br>
              <a:rPr lang="en-IN" dirty="0"/>
            </a:br>
            <a:r>
              <a:rPr lang="en-IN" b="1" dirty="0"/>
              <a:t>Explanation:</a:t>
            </a:r>
            <a:r>
              <a:rPr lang="en-IN" dirty="0"/>
              <a:t> In Unix, the command to enable execution permission for file “</a:t>
            </a:r>
            <a:r>
              <a:rPr lang="en-IN" dirty="0" err="1"/>
              <a:t>mylife</a:t>
            </a:r>
            <a:r>
              <a:rPr lang="en-IN" dirty="0"/>
              <a:t>” by all are:</a:t>
            </a:r>
            <a:br>
              <a:rPr lang="en-IN" dirty="0"/>
            </a:br>
            <a:r>
              <a:rPr lang="en-IN" dirty="0" err="1"/>
              <a:t>Chmod</a:t>
            </a:r>
            <a:r>
              <a:rPr lang="en-IN" dirty="0"/>
              <a:t> + X </a:t>
            </a:r>
            <a:r>
              <a:rPr lang="en-IN" dirty="0" err="1"/>
              <a:t>myfile</a:t>
            </a:r>
            <a:r>
              <a:rPr lang="en-IN" dirty="0"/>
              <a:t/>
            </a:r>
            <a:br>
              <a:rPr lang="en-IN" dirty="0"/>
            </a:br>
            <a:r>
              <a:rPr lang="en-IN" dirty="0" err="1"/>
              <a:t>Chmod</a:t>
            </a:r>
            <a:r>
              <a:rPr lang="en-IN" dirty="0"/>
              <a:t> a + X </a:t>
            </a:r>
            <a:r>
              <a:rPr lang="en-IN" dirty="0" err="1"/>
              <a:t>myfile</a:t>
            </a:r>
            <a:r>
              <a:rPr lang="en-IN" dirty="0"/>
              <a:t/>
            </a:r>
            <a:br>
              <a:rPr lang="en-IN" dirty="0"/>
            </a:br>
            <a:r>
              <a:rPr lang="en-IN" dirty="0" err="1"/>
              <a:t>Chmod</a:t>
            </a:r>
            <a:r>
              <a:rPr lang="en-IN" dirty="0"/>
              <a:t> </a:t>
            </a:r>
            <a:r>
              <a:rPr lang="en-IN" dirty="0" err="1"/>
              <a:t>ugo</a:t>
            </a:r>
            <a:r>
              <a:rPr lang="en-IN" dirty="0"/>
              <a:t> + X </a:t>
            </a:r>
            <a:r>
              <a:rPr lang="en-IN" dirty="0" err="1"/>
              <a:t>myfile</a:t>
            </a:r>
            <a:r>
              <a:rPr lang="en-IN" dirty="0"/>
              <a:t/>
            </a:r>
            <a:br>
              <a:rPr lang="en-IN" dirty="0"/>
            </a:br>
            <a:r>
              <a:rPr lang="en-IN" dirty="0"/>
              <a:t>So, option (D) is correct.</a:t>
            </a:r>
          </a:p>
          <a:p>
            <a:endParaRPr lang="en-IN" dirty="0"/>
          </a:p>
        </p:txBody>
      </p:sp>
      <p:sp>
        <p:nvSpPr>
          <p:cNvPr id="4" name="Date Placeholder 3"/>
          <p:cNvSpPr>
            <a:spLocks noGrp="1"/>
          </p:cNvSpPr>
          <p:nvPr>
            <p:ph type="dt" sz="half" idx="10"/>
          </p:nvPr>
        </p:nvSpPr>
        <p:spPr/>
        <p:txBody>
          <a:bodyPr/>
          <a:lstStyle/>
          <a:p>
            <a:fld id="{C27E71A1-8ED5-4F22-B104-A01437CE2F8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315</a:t>
            </a:fld>
            <a:endParaRPr lang="en-IN"/>
          </a:p>
        </p:txBody>
      </p:sp>
    </p:spTree>
    <p:extLst>
      <p:ext uri="{BB962C8B-B14F-4D97-AF65-F5344CB8AC3E}">
        <p14:creationId xmlns:p14="http://schemas.microsoft.com/office/powerpoint/2010/main" val="12182506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t>System Calls</a:t>
            </a:r>
            <a:endParaRPr lang="en-IN" dirty="0"/>
          </a:p>
        </p:txBody>
      </p:sp>
      <p:sp>
        <p:nvSpPr>
          <p:cNvPr id="6" name="Subtitle 5"/>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9D663433-F4A7-421D-B3E5-2837BA25E75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316</a:t>
            </a:fld>
            <a:endParaRPr lang="en-IN"/>
          </a:p>
        </p:txBody>
      </p:sp>
    </p:spTree>
    <p:extLst>
      <p:ext uri="{BB962C8B-B14F-4D97-AF65-F5344CB8AC3E}">
        <p14:creationId xmlns:p14="http://schemas.microsoft.com/office/powerpoint/2010/main" val="316377491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949325" y="1106488"/>
            <a:ext cx="6429375" cy="4554760"/>
          </a:xfrm>
        </p:spPr>
        <p:txBody>
          <a:bodyPr>
            <a:noAutofit/>
          </a:bodyPr>
          <a:lstStyle/>
          <a:p>
            <a:pPr>
              <a:lnSpc>
                <a:spcPct val="90000"/>
              </a:lnSpc>
            </a:pPr>
            <a:r>
              <a:rPr lang="en-US" altLang="en-US" sz="2400" dirty="0" smtClean="0"/>
              <a:t>Provide the Interface between a process and the OS</a:t>
            </a:r>
          </a:p>
          <a:p>
            <a:pPr>
              <a:lnSpc>
                <a:spcPct val="90000"/>
              </a:lnSpc>
            </a:pPr>
            <a:endParaRPr lang="en-US" altLang="en-US" sz="2400" dirty="0" smtClean="0"/>
          </a:p>
        </p:txBody>
      </p:sp>
      <p:sp>
        <p:nvSpPr>
          <p:cNvPr id="2" name="Date Placeholder 1"/>
          <p:cNvSpPr>
            <a:spLocks noGrp="1"/>
          </p:cNvSpPr>
          <p:nvPr>
            <p:ph type="dt" sz="half" idx="10"/>
          </p:nvPr>
        </p:nvSpPr>
        <p:spPr/>
        <p:txBody>
          <a:bodyPr/>
          <a:lstStyle/>
          <a:p>
            <a:fld id="{2EC66155-7364-4A96-B7BC-57617ED87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317</a:t>
            </a:fld>
            <a:endParaRPr lang="en-IN"/>
          </a:p>
        </p:txBody>
      </p:sp>
    </p:spTree>
    <p:extLst>
      <p:ext uri="{BB962C8B-B14F-4D97-AF65-F5344CB8AC3E}">
        <p14:creationId xmlns:p14="http://schemas.microsoft.com/office/powerpoint/2010/main" val="326935139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949325" y="1106488"/>
            <a:ext cx="7439099" cy="4554760"/>
          </a:xfrm>
        </p:spPr>
        <p:txBody>
          <a:bodyPr>
            <a:noAutofit/>
          </a:bodyPr>
          <a:lstStyle/>
          <a:p>
            <a:pPr marL="0" indent="0">
              <a:lnSpc>
                <a:spcPct val="90000"/>
              </a:lnSpc>
              <a:buNone/>
            </a:pPr>
            <a:r>
              <a:rPr lang="en-IN" sz="2400" dirty="0" smtClean="0"/>
              <a:t>WHEN?</a:t>
            </a:r>
          </a:p>
          <a:p>
            <a:pPr>
              <a:lnSpc>
                <a:spcPct val="90000"/>
              </a:lnSpc>
            </a:pPr>
            <a:r>
              <a:rPr lang="en-IN" sz="2400" dirty="0" smtClean="0"/>
              <a:t>System </a:t>
            </a:r>
            <a:r>
              <a:rPr lang="en-IN" sz="2400" dirty="0"/>
              <a:t>calls are usually made when a process in user mode requires access to a resource. </a:t>
            </a:r>
            <a:endParaRPr lang="en-IN" sz="2400" dirty="0" smtClean="0"/>
          </a:p>
          <a:p>
            <a:pPr>
              <a:lnSpc>
                <a:spcPct val="90000"/>
              </a:lnSpc>
            </a:pPr>
            <a:r>
              <a:rPr lang="en-IN" sz="2400" dirty="0" smtClean="0"/>
              <a:t>Then </a:t>
            </a:r>
            <a:r>
              <a:rPr lang="en-IN" sz="2400" dirty="0"/>
              <a:t>it requests the kernel to provide the resource via a system call</a:t>
            </a:r>
            <a:r>
              <a:rPr lang="en-IN" sz="2400" dirty="0" smtClean="0"/>
              <a:t>.</a:t>
            </a:r>
          </a:p>
          <a:p>
            <a:pPr>
              <a:lnSpc>
                <a:spcPct val="90000"/>
              </a:lnSpc>
            </a:pPr>
            <a:endParaRPr lang="en-IN" sz="2400" dirty="0" smtClean="0"/>
          </a:p>
        </p:txBody>
      </p:sp>
      <p:sp>
        <p:nvSpPr>
          <p:cNvPr id="2" name="Date Placeholder 1"/>
          <p:cNvSpPr>
            <a:spLocks noGrp="1"/>
          </p:cNvSpPr>
          <p:nvPr>
            <p:ph type="dt" sz="half" idx="10"/>
          </p:nvPr>
        </p:nvSpPr>
        <p:spPr/>
        <p:txBody>
          <a:bodyPr/>
          <a:lstStyle/>
          <a:p>
            <a:fld id="{2EC66155-7364-4A96-B7BC-57617ED87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318</a:t>
            </a:fld>
            <a:endParaRPr lang="en-IN"/>
          </a:p>
        </p:txBody>
      </p:sp>
    </p:spTree>
    <p:extLst>
      <p:ext uri="{BB962C8B-B14F-4D97-AF65-F5344CB8AC3E}">
        <p14:creationId xmlns:p14="http://schemas.microsoft.com/office/powerpoint/2010/main" val="258835228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949325" y="1106488"/>
            <a:ext cx="7439099" cy="4554760"/>
          </a:xfrm>
        </p:spPr>
        <p:txBody>
          <a:bodyPr>
            <a:noAutofit/>
          </a:bodyPr>
          <a:lstStyle/>
          <a:p>
            <a:pPr marL="0" indent="0">
              <a:buNone/>
            </a:pPr>
            <a:r>
              <a:rPr lang="en-IN" sz="2400" dirty="0"/>
              <a:t>WHEN?</a:t>
            </a:r>
          </a:p>
          <a:p>
            <a:pPr marL="400050" lvl="1" indent="0">
              <a:buNone/>
            </a:pPr>
            <a:r>
              <a:rPr lang="en-IN" sz="2000" dirty="0" smtClean="0"/>
              <a:t>System calls </a:t>
            </a:r>
            <a:r>
              <a:rPr lang="en-IN" sz="2000" dirty="0"/>
              <a:t>are required in the following situations −</a:t>
            </a:r>
          </a:p>
          <a:p>
            <a:pPr marL="857250" lvl="1" indent="-457200">
              <a:buFont typeface="+mj-lt"/>
              <a:buAutoNum type="arabicParenR"/>
            </a:pPr>
            <a:r>
              <a:rPr lang="en-IN" sz="2000" dirty="0"/>
              <a:t>If a file system requires the creation or deletion of files. </a:t>
            </a:r>
            <a:endParaRPr lang="en-IN" sz="2000" dirty="0" smtClean="0"/>
          </a:p>
          <a:p>
            <a:pPr marL="857250" lvl="1" indent="-457200">
              <a:buFont typeface="+mj-lt"/>
              <a:buAutoNum type="arabicParenR"/>
            </a:pPr>
            <a:r>
              <a:rPr lang="en-IN" sz="2000" dirty="0" smtClean="0"/>
              <a:t>Reading </a:t>
            </a:r>
            <a:r>
              <a:rPr lang="en-IN" sz="2000" dirty="0"/>
              <a:t>and writing from files also require a system call.</a:t>
            </a:r>
          </a:p>
          <a:p>
            <a:pPr marL="857250" lvl="1" indent="-457200">
              <a:buFont typeface="+mj-lt"/>
              <a:buAutoNum type="arabicParenR"/>
            </a:pPr>
            <a:r>
              <a:rPr lang="en-IN" sz="2000" dirty="0"/>
              <a:t>Creation and management of new processes.</a:t>
            </a:r>
          </a:p>
          <a:p>
            <a:pPr marL="857250" lvl="1" indent="-457200">
              <a:buFont typeface="+mj-lt"/>
              <a:buAutoNum type="arabicParenR"/>
            </a:pPr>
            <a:r>
              <a:rPr lang="en-IN" sz="2000" dirty="0"/>
              <a:t>Network connections also require system calls. This includes sending and receiving packets.</a:t>
            </a:r>
          </a:p>
          <a:p>
            <a:pPr marL="857250" lvl="1" indent="-457200">
              <a:buFont typeface="+mj-lt"/>
              <a:buAutoNum type="arabicParenR"/>
            </a:pPr>
            <a:r>
              <a:rPr lang="en-IN" sz="2000" dirty="0"/>
              <a:t>Access to a hardware devices such as a printer, scanner etc. requires a system call.</a:t>
            </a:r>
          </a:p>
        </p:txBody>
      </p:sp>
      <p:sp>
        <p:nvSpPr>
          <p:cNvPr id="2" name="Date Placeholder 1"/>
          <p:cNvSpPr>
            <a:spLocks noGrp="1"/>
          </p:cNvSpPr>
          <p:nvPr>
            <p:ph type="dt" sz="half" idx="10"/>
          </p:nvPr>
        </p:nvSpPr>
        <p:spPr/>
        <p:txBody>
          <a:bodyPr/>
          <a:lstStyle/>
          <a:p>
            <a:fld id="{2EC66155-7364-4A96-B7BC-57617ED87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319</a:t>
            </a:fld>
            <a:endParaRPr lang="en-IN"/>
          </a:p>
        </p:txBody>
      </p:sp>
    </p:spTree>
    <p:extLst>
      <p:ext uri="{BB962C8B-B14F-4D97-AF65-F5344CB8AC3E}">
        <p14:creationId xmlns:p14="http://schemas.microsoft.com/office/powerpoint/2010/main" val="4152873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Interpreter</a:t>
            </a:r>
            <a:endParaRPr lang="en-IN" dirty="0"/>
          </a:p>
        </p:txBody>
      </p:sp>
      <p:sp>
        <p:nvSpPr>
          <p:cNvPr id="3" name="Content Placeholder 2"/>
          <p:cNvSpPr>
            <a:spLocks noGrp="1"/>
          </p:cNvSpPr>
          <p:nvPr>
            <p:ph idx="1"/>
          </p:nvPr>
        </p:nvSpPr>
        <p:spPr/>
        <p:txBody>
          <a:bodyPr>
            <a:normAutofit/>
          </a:bodyPr>
          <a:lstStyle/>
          <a:p>
            <a:pPr lvl="1"/>
            <a:r>
              <a:rPr lang="en-IN" sz="2400" dirty="0" smtClean="0"/>
              <a:t>If </a:t>
            </a:r>
            <a:r>
              <a:rPr lang="en-IN" sz="2400" dirty="0"/>
              <a:t>an error occurs, </a:t>
            </a:r>
            <a:endParaRPr lang="en-IN" sz="2400" dirty="0" smtClean="0"/>
          </a:p>
          <a:p>
            <a:pPr lvl="2"/>
            <a:r>
              <a:rPr lang="en-IN" b="1" u="sng" dirty="0" smtClean="0"/>
              <a:t>an </a:t>
            </a:r>
            <a:r>
              <a:rPr lang="en-IN" b="1" u="sng" dirty="0"/>
              <a:t>interpreter stops execution and reports it. The interpreter moves on to the next line for execution only after removal of the error</a:t>
            </a:r>
            <a:r>
              <a:rPr lang="en-IN" b="1" u="sng" dirty="0" smtClean="0"/>
              <a:t>.</a:t>
            </a:r>
          </a:p>
          <a:p>
            <a:pPr lvl="2"/>
            <a:r>
              <a:rPr lang="en-IN" dirty="0" smtClean="0"/>
              <a:t>whereas </a:t>
            </a:r>
            <a:r>
              <a:rPr lang="en-IN" dirty="0"/>
              <a:t>a compiler </a:t>
            </a:r>
            <a:r>
              <a:rPr lang="en-IN" b="1" u="sng" dirty="0"/>
              <a:t>reads the whole program even if it encounters several errors</a:t>
            </a:r>
            <a:r>
              <a:rPr lang="en-IN" b="1" u="sng" dirty="0" smtClean="0"/>
              <a:t>.</a:t>
            </a:r>
          </a:p>
          <a:p>
            <a:pPr lvl="1"/>
            <a:endParaRPr lang="en-IN" sz="2400" b="1" dirty="0" smtClean="0"/>
          </a:p>
          <a:p>
            <a:pPr lvl="1"/>
            <a:r>
              <a:rPr lang="en-IN" sz="2400" b="1" dirty="0" smtClean="0"/>
              <a:t>Example</a:t>
            </a:r>
            <a:r>
              <a:rPr lang="en-IN" sz="2400" b="1" dirty="0"/>
              <a:t>:</a:t>
            </a:r>
            <a:r>
              <a:rPr lang="en-IN" sz="2400" dirty="0"/>
              <a:t> Perl, Python and </a:t>
            </a:r>
            <a:r>
              <a:rPr lang="en-IN" sz="2400" dirty="0" err="1"/>
              <a:t>Matlab</a:t>
            </a:r>
            <a:r>
              <a:rPr lang="en-IN" sz="2400" dirty="0"/>
              <a:t>.</a:t>
            </a:r>
          </a:p>
          <a:p>
            <a:endParaRPr lang="en-IN" dirty="0"/>
          </a:p>
        </p:txBody>
      </p:sp>
      <p:sp>
        <p:nvSpPr>
          <p:cNvPr id="4" name="Date Placeholder 3"/>
          <p:cNvSpPr>
            <a:spLocks noGrp="1"/>
          </p:cNvSpPr>
          <p:nvPr>
            <p:ph type="dt" sz="half" idx="10"/>
          </p:nvPr>
        </p:nvSpPr>
        <p:spPr/>
        <p:txBody>
          <a:bodyPr/>
          <a:lstStyle/>
          <a:p>
            <a:fld id="{5F6D5CFB-66B2-4807-AD2C-D5EFD139011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32</a:t>
            </a:fld>
            <a:endParaRPr lang="en-IN"/>
          </a:p>
        </p:txBody>
      </p:sp>
    </p:spTree>
    <p:extLst>
      <p:ext uri="{BB962C8B-B14F-4D97-AF65-F5344CB8AC3E}">
        <p14:creationId xmlns:p14="http://schemas.microsoft.com/office/powerpoint/2010/main" val="219476206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76421" y="0"/>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611560" y="836712"/>
            <a:ext cx="7727131" cy="4554760"/>
          </a:xfrm>
        </p:spPr>
        <p:txBody>
          <a:bodyPr>
            <a:noAutofit/>
          </a:bodyPr>
          <a:lstStyle/>
          <a:p>
            <a:pPr marL="457200" indent="-457200">
              <a:lnSpc>
                <a:spcPct val="90000"/>
              </a:lnSpc>
              <a:buFont typeface="+mj-lt"/>
              <a:buAutoNum type="arabicParenR"/>
            </a:pPr>
            <a:r>
              <a:rPr lang="en-IN" sz="2400" dirty="0" smtClean="0"/>
              <a:t>The processes </a:t>
            </a:r>
            <a:r>
              <a:rPr lang="en-IN" sz="2400" dirty="0"/>
              <a:t>execute normally in the user mode until a system call interrupts this. </a:t>
            </a:r>
            <a:endParaRPr lang="en-IN" sz="2400" dirty="0" smtClean="0"/>
          </a:p>
          <a:p>
            <a:pPr marL="457200" indent="-457200">
              <a:lnSpc>
                <a:spcPct val="90000"/>
              </a:lnSpc>
              <a:buFont typeface="+mj-lt"/>
              <a:buAutoNum type="arabicParenR"/>
            </a:pPr>
            <a:r>
              <a:rPr lang="en-IN" sz="2400" dirty="0" smtClean="0"/>
              <a:t>Then </a:t>
            </a:r>
            <a:r>
              <a:rPr lang="en-IN" sz="2400" dirty="0"/>
              <a:t>the system call is executed on a priority basis in the kernel mode. </a:t>
            </a:r>
            <a:endParaRPr lang="en-IN" sz="2400" dirty="0" smtClean="0"/>
          </a:p>
          <a:p>
            <a:pPr marL="457200" indent="-457200">
              <a:lnSpc>
                <a:spcPct val="90000"/>
              </a:lnSpc>
              <a:buFont typeface="+mj-lt"/>
              <a:buAutoNum type="arabicParenR"/>
            </a:pPr>
            <a:r>
              <a:rPr lang="en-IN" sz="2400" dirty="0" smtClean="0"/>
              <a:t>After </a:t>
            </a:r>
            <a:r>
              <a:rPr lang="en-IN" sz="2400" dirty="0"/>
              <a:t>the execution of the system call, the control returns to the user mode </a:t>
            </a:r>
            <a:r>
              <a:rPr lang="en-IN" sz="2400" dirty="0" smtClean="0"/>
              <a:t> </a:t>
            </a:r>
          </a:p>
          <a:p>
            <a:pPr marL="457200" indent="-457200">
              <a:lnSpc>
                <a:spcPct val="90000"/>
              </a:lnSpc>
              <a:buFont typeface="+mj-lt"/>
              <a:buAutoNum type="arabicParenR"/>
            </a:pPr>
            <a:r>
              <a:rPr lang="en-IN" sz="2400" dirty="0" smtClean="0"/>
              <a:t>Execution </a:t>
            </a:r>
            <a:r>
              <a:rPr lang="en-IN" sz="2400" dirty="0"/>
              <a:t>of user processes can be resumed.</a:t>
            </a:r>
            <a:endParaRPr lang="en-US" altLang="en-US" sz="2400" dirty="0" smtClean="0"/>
          </a:p>
        </p:txBody>
      </p:sp>
      <p:sp>
        <p:nvSpPr>
          <p:cNvPr id="2" name="Date Placeholder 1"/>
          <p:cNvSpPr>
            <a:spLocks noGrp="1"/>
          </p:cNvSpPr>
          <p:nvPr>
            <p:ph type="dt" sz="half" idx="10"/>
          </p:nvPr>
        </p:nvSpPr>
        <p:spPr/>
        <p:txBody>
          <a:bodyPr/>
          <a:lstStyle/>
          <a:p>
            <a:fld id="{2EC66155-7364-4A96-B7BC-57617ED87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320</a:t>
            </a:fld>
            <a:endParaRPr lang="en-IN"/>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427" t="7952" r="9648" b="8432"/>
          <a:stretch/>
        </p:blipFill>
        <p:spPr bwMode="auto">
          <a:xfrm>
            <a:off x="2267744" y="3936616"/>
            <a:ext cx="4446955" cy="238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38857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949325" y="1106488"/>
            <a:ext cx="6429375" cy="4554760"/>
          </a:xfrm>
        </p:spPr>
        <p:txBody>
          <a:bodyPr>
            <a:noAutofit/>
          </a:bodyPr>
          <a:lstStyle/>
          <a:p>
            <a:pPr>
              <a:lnSpc>
                <a:spcPct val="90000"/>
              </a:lnSpc>
            </a:pPr>
            <a:r>
              <a:rPr lang="en-US" altLang="en-US" sz="2400" b="1" dirty="0" smtClean="0"/>
              <a:t>Generally available as Assembly language instructions.</a:t>
            </a:r>
          </a:p>
          <a:p>
            <a:pPr>
              <a:lnSpc>
                <a:spcPct val="90000"/>
              </a:lnSpc>
            </a:pPr>
            <a:endParaRPr lang="en-US" altLang="en-US" sz="2400" dirty="0" smtClean="0"/>
          </a:p>
          <a:p>
            <a:pPr>
              <a:lnSpc>
                <a:spcPct val="90000"/>
              </a:lnSpc>
            </a:pPr>
            <a:r>
              <a:rPr lang="en-US" altLang="en-US" sz="2400" b="1" dirty="0" smtClean="0"/>
              <a:t>Certain systems allow system calls to be made directly from a higher level language program,</a:t>
            </a:r>
          </a:p>
          <a:p>
            <a:pPr lvl="1">
              <a:lnSpc>
                <a:spcPct val="90000"/>
              </a:lnSpc>
            </a:pPr>
            <a:r>
              <a:rPr lang="en-US" altLang="en-US" sz="2400" dirty="0" smtClean="0"/>
              <a:t>In this case, they resemble predefined functions or subroutine calls</a:t>
            </a:r>
          </a:p>
        </p:txBody>
      </p:sp>
      <p:sp>
        <p:nvSpPr>
          <p:cNvPr id="2" name="Date Placeholder 1"/>
          <p:cNvSpPr>
            <a:spLocks noGrp="1"/>
          </p:cNvSpPr>
          <p:nvPr>
            <p:ph type="dt" sz="half" idx="10"/>
          </p:nvPr>
        </p:nvSpPr>
        <p:spPr/>
        <p:txBody>
          <a:bodyPr/>
          <a:lstStyle/>
          <a:p>
            <a:fld id="{2EC66155-7364-4A96-B7BC-57617ED87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321</a:t>
            </a:fld>
            <a:endParaRPr lang="en-IN"/>
          </a:p>
        </p:txBody>
      </p:sp>
    </p:spTree>
    <p:extLst>
      <p:ext uri="{BB962C8B-B14F-4D97-AF65-F5344CB8AC3E}">
        <p14:creationId xmlns:p14="http://schemas.microsoft.com/office/powerpoint/2010/main" val="402266278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smtClean="0"/>
              <a:t>System Calls</a:t>
            </a:r>
          </a:p>
        </p:txBody>
      </p:sp>
      <p:sp>
        <p:nvSpPr>
          <p:cNvPr id="15363" name="Rectangle 3"/>
          <p:cNvSpPr>
            <a:spLocks noGrp="1" noChangeArrowheads="1"/>
          </p:cNvSpPr>
          <p:nvPr>
            <p:ph type="body" idx="1"/>
          </p:nvPr>
        </p:nvSpPr>
        <p:spPr>
          <a:xfrm>
            <a:off x="949325" y="1106488"/>
            <a:ext cx="6429375" cy="2646362"/>
          </a:xfrm>
        </p:spPr>
        <p:txBody>
          <a:bodyPr>
            <a:noAutofit/>
          </a:bodyPr>
          <a:lstStyle/>
          <a:p>
            <a:pPr>
              <a:lnSpc>
                <a:spcPct val="90000"/>
              </a:lnSpc>
            </a:pPr>
            <a:r>
              <a:rPr lang="en-US" altLang="en-US" sz="2400" dirty="0" smtClean="0"/>
              <a:t>Languages like </a:t>
            </a:r>
            <a:r>
              <a:rPr lang="en-US" altLang="en-US" sz="2400" b="1" dirty="0" smtClean="0"/>
              <a:t>C,C++, Perl have been defined to replace Assembly language </a:t>
            </a:r>
            <a:r>
              <a:rPr lang="en-US" altLang="en-US" sz="2400" dirty="0" smtClean="0"/>
              <a:t>for system programming. </a:t>
            </a:r>
          </a:p>
          <a:p>
            <a:pPr lvl="1">
              <a:lnSpc>
                <a:spcPct val="90000"/>
              </a:lnSpc>
            </a:pPr>
            <a:r>
              <a:rPr lang="en-US" altLang="en-US" sz="2400" dirty="0" smtClean="0"/>
              <a:t>They </a:t>
            </a:r>
            <a:r>
              <a:rPr lang="en-US" altLang="en-US" sz="2400" b="1" dirty="0" smtClean="0"/>
              <a:t>allow system calls to be made directly from programs.</a:t>
            </a:r>
          </a:p>
          <a:p>
            <a:pPr lvl="1">
              <a:lnSpc>
                <a:spcPct val="90000"/>
              </a:lnSpc>
            </a:pPr>
            <a:endParaRPr lang="en-US" altLang="en-US" sz="2400" dirty="0"/>
          </a:p>
          <a:p>
            <a:pPr>
              <a:lnSpc>
                <a:spcPct val="90000"/>
              </a:lnSpc>
            </a:pPr>
            <a:r>
              <a:rPr lang="en-US" altLang="en-US" sz="2400" b="1" dirty="0" smtClean="0"/>
              <a:t>Unix system call may be invoked directly from C or C++ program.</a:t>
            </a:r>
          </a:p>
        </p:txBody>
      </p:sp>
      <p:sp>
        <p:nvSpPr>
          <p:cNvPr id="2" name="Date Placeholder 1"/>
          <p:cNvSpPr>
            <a:spLocks noGrp="1"/>
          </p:cNvSpPr>
          <p:nvPr>
            <p:ph type="dt" sz="half" idx="10"/>
          </p:nvPr>
        </p:nvSpPr>
        <p:spPr/>
        <p:txBody>
          <a:bodyPr/>
          <a:lstStyle/>
          <a:p>
            <a:fld id="{642C2073-DF4C-4F6D-82AE-6D4CEAA556B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322</a:t>
            </a:fld>
            <a:endParaRPr lang="en-IN"/>
          </a:p>
        </p:txBody>
      </p:sp>
    </p:spTree>
    <p:extLst>
      <p:ext uri="{BB962C8B-B14F-4D97-AF65-F5344CB8AC3E}">
        <p14:creationId xmlns:p14="http://schemas.microsoft.com/office/powerpoint/2010/main" val="165507299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smtClean="0"/>
              <a:t>System Calls</a:t>
            </a:r>
          </a:p>
        </p:txBody>
      </p:sp>
      <p:sp>
        <p:nvSpPr>
          <p:cNvPr id="15363" name="Rectangle 3"/>
          <p:cNvSpPr>
            <a:spLocks noGrp="1" noChangeArrowheads="1"/>
          </p:cNvSpPr>
          <p:nvPr>
            <p:ph type="body" idx="1"/>
          </p:nvPr>
        </p:nvSpPr>
        <p:spPr>
          <a:xfrm>
            <a:off x="755577" y="1106488"/>
            <a:ext cx="7344816" cy="2646362"/>
          </a:xfrm>
        </p:spPr>
        <p:txBody>
          <a:bodyPr>
            <a:noAutofit/>
          </a:bodyPr>
          <a:lstStyle/>
          <a:p>
            <a:pPr>
              <a:lnSpc>
                <a:spcPct val="90000"/>
              </a:lnSpc>
            </a:pPr>
            <a:r>
              <a:rPr lang="en-US" altLang="en-US" sz="2400" b="1" dirty="0" smtClean="0"/>
              <a:t>Mostly accessed by programs via a high-level </a:t>
            </a:r>
            <a:r>
              <a:rPr lang="en-US" altLang="en-US" sz="2400" b="1" dirty="0" smtClean="0">
                <a:solidFill>
                  <a:srgbClr val="3366FF"/>
                </a:solidFill>
              </a:rPr>
              <a:t>Application Programming Interface </a:t>
            </a:r>
            <a:r>
              <a:rPr lang="en-US" altLang="en-US" sz="2400" b="1" dirty="0" smtClean="0">
                <a:solidFill>
                  <a:srgbClr val="000000"/>
                </a:solidFill>
              </a:rPr>
              <a:t>(</a:t>
            </a:r>
            <a:r>
              <a:rPr lang="en-US" altLang="en-US" sz="2400" b="1" dirty="0" smtClean="0">
                <a:solidFill>
                  <a:srgbClr val="3366FF"/>
                </a:solidFill>
              </a:rPr>
              <a:t>API</a:t>
            </a:r>
            <a:r>
              <a:rPr lang="en-US" altLang="en-US" sz="2400" b="1" dirty="0" smtClean="0">
                <a:solidFill>
                  <a:srgbClr val="000000"/>
                </a:solidFill>
              </a:rPr>
              <a:t>)</a:t>
            </a:r>
            <a:r>
              <a:rPr lang="en-US" altLang="en-US" sz="2400" b="1" dirty="0" smtClean="0">
                <a:solidFill>
                  <a:srgbClr val="3366FF"/>
                </a:solidFill>
              </a:rPr>
              <a:t> </a:t>
            </a:r>
            <a:r>
              <a:rPr lang="en-US" altLang="en-US" sz="2400" b="1" dirty="0" smtClean="0"/>
              <a:t>rather than direct system call use</a:t>
            </a:r>
            <a:endParaRPr lang="en-US" altLang="en-US" sz="600" b="1" dirty="0" smtClean="0"/>
          </a:p>
          <a:p>
            <a:pPr>
              <a:lnSpc>
                <a:spcPct val="90000"/>
              </a:lnSpc>
            </a:pPr>
            <a:r>
              <a:rPr lang="en-US" altLang="en-US" sz="2400" dirty="0" smtClean="0"/>
              <a:t>Three most common APIs are </a:t>
            </a:r>
          </a:p>
          <a:p>
            <a:pPr lvl="1">
              <a:lnSpc>
                <a:spcPct val="90000"/>
              </a:lnSpc>
            </a:pPr>
            <a:r>
              <a:rPr lang="en-US" altLang="en-US" sz="2000" dirty="0" smtClean="0"/>
              <a:t>Win32 API for Windows, </a:t>
            </a:r>
          </a:p>
          <a:p>
            <a:pPr lvl="1">
              <a:lnSpc>
                <a:spcPct val="90000"/>
              </a:lnSpc>
            </a:pPr>
            <a:r>
              <a:rPr lang="en-US" altLang="en-US" sz="2000" dirty="0" smtClean="0"/>
              <a:t>POSIX API for POSIX-based systems (including virtually all versions of UNIX, Linux, and Mac OS X), and </a:t>
            </a:r>
          </a:p>
          <a:p>
            <a:pPr lvl="1">
              <a:lnSpc>
                <a:spcPct val="90000"/>
              </a:lnSpc>
            </a:pPr>
            <a:r>
              <a:rPr lang="en-US" altLang="en-US" sz="2000" dirty="0" smtClean="0"/>
              <a:t>Java API for the Java virtual machine (JVM)</a:t>
            </a:r>
          </a:p>
        </p:txBody>
      </p:sp>
      <p:sp>
        <p:nvSpPr>
          <p:cNvPr id="2" name="Date Placeholder 1"/>
          <p:cNvSpPr>
            <a:spLocks noGrp="1"/>
          </p:cNvSpPr>
          <p:nvPr>
            <p:ph type="dt" sz="half" idx="10"/>
          </p:nvPr>
        </p:nvSpPr>
        <p:spPr/>
        <p:txBody>
          <a:bodyPr/>
          <a:lstStyle/>
          <a:p>
            <a:fld id="{2693ED92-E583-43FA-8C39-F7E1F33758D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323</a:t>
            </a:fld>
            <a:endParaRPr lang="en-IN"/>
          </a:p>
        </p:txBody>
      </p:sp>
    </p:spTree>
    <p:extLst>
      <p:ext uri="{BB962C8B-B14F-4D97-AF65-F5344CB8AC3E}">
        <p14:creationId xmlns:p14="http://schemas.microsoft.com/office/powerpoint/2010/main" val="43605092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smtClean="0"/>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smtClean="0"/>
              <a:t>System call sequence to copy the contents of one file to another file</a:t>
            </a:r>
          </a:p>
        </p:txBody>
      </p:sp>
      <p:pic>
        <p:nvPicPr>
          <p:cNvPr id="1638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87923"/>
          <a:stretch/>
        </p:blipFill>
        <p:spPr bwMode="auto">
          <a:xfrm>
            <a:off x="1875110" y="2435374"/>
            <a:ext cx="5937250" cy="48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C84D396-F1E0-41F5-BE4F-AD4571232D3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324</a:t>
            </a:fld>
            <a:endParaRPr lang="en-IN"/>
          </a:p>
        </p:txBody>
      </p:sp>
    </p:spTree>
    <p:extLst>
      <p:ext uri="{BB962C8B-B14F-4D97-AF65-F5344CB8AC3E}">
        <p14:creationId xmlns:p14="http://schemas.microsoft.com/office/powerpoint/2010/main" val="192625930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smtClean="0"/>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smtClean="0"/>
              <a:t>System call sequence to copy the contents of one file to another file</a:t>
            </a:r>
          </a:p>
        </p:txBody>
      </p:sp>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110" y="2435373"/>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8B64493-0260-4FBA-9C12-DB8ED1A123E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325</a:t>
            </a:fld>
            <a:endParaRPr lang="en-IN"/>
          </a:p>
        </p:txBody>
      </p:sp>
      <p:sp>
        <p:nvSpPr>
          <p:cNvPr id="5" name="TextBox 4"/>
          <p:cNvSpPr txBox="1"/>
          <p:nvPr/>
        </p:nvSpPr>
        <p:spPr>
          <a:xfrm>
            <a:off x="323528" y="3567191"/>
            <a:ext cx="2808312"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smtClean="0"/>
              <a:t>Even simple programs may make heavy use of the operating system.</a:t>
            </a:r>
          </a:p>
          <a:p>
            <a:pPr marL="285750" indent="-285750">
              <a:buFont typeface="Arial" panose="020B0604020202020204" pitchFamily="34" charset="0"/>
              <a:buChar char="•"/>
            </a:pPr>
            <a:endParaRPr lang="en-IN" sz="2000" dirty="0" smtClean="0"/>
          </a:p>
          <a:p>
            <a:pPr marL="285750" indent="-285750">
              <a:buFont typeface="Arial" panose="020B0604020202020204" pitchFamily="34" charset="0"/>
              <a:buChar char="•"/>
            </a:pPr>
            <a:r>
              <a:rPr lang="en-IN" sz="2000" b="1" dirty="0" smtClean="0"/>
              <a:t>Most users never see this level of detail.</a:t>
            </a:r>
            <a:endParaRPr lang="en-IN" sz="2000" b="1" dirty="0"/>
          </a:p>
        </p:txBody>
      </p:sp>
    </p:spTree>
    <p:extLst>
      <p:ext uri="{BB962C8B-B14F-4D97-AF65-F5344CB8AC3E}">
        <p14:creationId xmlns:p14="http://schemas.microsoft.com/office/powerpoint/2010/main" val="2357364184"/>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0"/>
            <a:ext cx="8229600" cy="576262"/>
          </a:xfrm>
        </p:spPr>
        <p:txBody>
          <a:bodyPr>
            <a:normAutofit fontScale="90000"/>
          </a:bodyPr>
          <a:lstStyle/>
          <a:p>
            <a:pPr eaLnBrk="1" hangingPunct="1"/>
            <a:r>
              <a:rPr lang="en-US" altLang="en-US" dirty="0" smtClean="0"/>
              <a:t>System Call Implementation</a:t>
            </a:r>
          </a:p>
        </p:txBody>
      </p:sp>
      <p:sp>
        <p:nvSpPr>
          <p:cNvPr id="18435" name="Rectangle 3"/>
          <p:cNvSpPr>
            <a:spLocks noGrp="1" noChangeArrowheads="1"/>
          </p:cNvSpPr>
          <p:nvPr>
            <p:ph type="body" idx="1"/>
          </p:nvPr>
        </p:nvSpPr>
        <p:spPr>
          <a:xfrm>
            <a:off x="539552" y="770483"/>
            <a:ext cx="7776864" cy="4530725"/>
          </a:xfrm>
        </p:spPr>
        <p:txBody>
          <a:bodyPr>
            <a:normAutofit/>
          </a:bodyPr>
          <a:lstStyle/>
          <a:p>
            <a:r>
              <a:rPr lang="en-US" altLang="en-US" sz="2400" dirty="0" smtClean="0"/>
              <a:t>Typically, </a:t>
            </a:r>
            <a:r>
              <a:rPr lang="en-US" altLang="en-US" sz="2400" b="1" dirty="0" smtClean="0"/>
              <a:t>a number is associated with each system call</a:t>
            </a:r>
          </a:p>
          <a:p>
            <a:pPr lvl="1"/>
            <a:r>
              <a:rPr lang="en-US" altLang="en-US" sz="2400" b="1" dirty="0" smtClean="0">
                <a:solidFill>
                  <a:srgbClr val="3366FF"/>
                </a:solidFill>
              </a:rPr>
              <a:t>System-call interface </a:t>
            </a:r>
            <a:r>
              <a:rPr lang="en-US" altLang="en-US" sz="2400" b="1" dirty="0" smtClean="0"/>
              <a:t>maintains a table indexed according to these numbers</a:t>
            </a:r>
          </a:p>
          <a:p>
            <a:endParaRPr lang="en-US" altLang="en-US" sz="2400" dirty="0" smtClean="0"/>
          </a:p>
          <a:p>
            <a:r>
              <a:rPr lang="en-US" altLang="en-US" sz="2400" dirty="0" smtClean="0"/>
              <a:t>The system call interface </a:t>
            </a:r>
          </a:p>
          <a:p>
            <a:pPr lvl="1"/>
            <a:r>
              <a:rPr lang="en-US" altLang="en-US" sz="2400" b="1" dirty="0" smtClean="0"/>
              <a:t>invokes  the intended system call in OS kernel and </a:t>
            </a:r>
          </a:p>
          <a:p>
            <a:pPr lvl="1"/>
            <a:r>
              <a:rPr lang="en-US" altLang="en-US" sz="2400" b="1" dirty="0" smtClean="0"/>
              <a:t>returns status of the system call and any return values</a:t>
            </a:r>
          </a:p>
        </p:txBody>
      </p:sp>
      <p:sp>
        <p:nvSpPr>
          <p:cNvPr id="2" name="Date Placeholder 1"/>
          <p:cNvSpPr>
            <a:spLocks noGrp="1"/>
          </p:cNvSpPr>
          <p:nvPr>
            <p:ph type="dt" sz="half" idx="10"/>
          </p:nvPr>
        </p:nvSpPr>
        <p:spPr/>
        <p:txBody>
          <a:bodyPr/>
          <a:lstStyle/>
          <a:p>
            <a:fld id="{47587AE5-6136-47CE-B546-A799D7669C1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326</a:t>
            </a:fld>
            <a:endParaRPr lang="en-IN"/>
          </a:p>
        </p:txBody>
      </p:sp>
      <p:pic>
        <p:nvPicPr>
          <p:cNvPr id="7"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861048"/>
            <a:ext cx="5400600" cy="257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79418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3075" y="198438"/>
            <a:ext cx="8229600" cy="576262"/>
          </a:xfrm>
        </p:spPr>
        <p:txBody>
          <a:bodyPr>
            <a:normAutofit fontScale="90000"/>
          </a:bodyPr>
          <a:lstStyle/>
          <a:p>
            <a:pPr eaLnBrk="1" hangingPunct="1"/>
            <a:r>
              <a:rPr lang="en-US" altLang="en-US" smtClean="0"/>
              <a:t>System Call Implementation</a:t>
            </a:r>
          </a:p>
        </p:txBody>
      </p:sp>
      <p:sp>
        <p:nvSpPr>
          <p:cNvPr id="18435" name="Rectangle 3"/>
          <p:cNvSpPr>
            <a:spLocks noGrp="1" noChangeArrowheads="1"/>
          </p:cNvSpPr>
          <p:nvPr>
            <p:ph type="body" idx="1"/>
          </p:nvPr>
        </p:nvSpPr>
        <p:spPr>
          <a:xfrm>
            <a:off x="806450" y="1233488"/>
            <a:ext cx="7250113" cy="4530725"/>
          </a:xfrm>
        </p:spPr>
        <p:txBody>
          <a:bodyPr>
            <a:normAutofit/>
          </a:bodyPr>
          <a:lstStyle/>
          <a:p>
            <a:r>
              <a:rPr lang="en-US" altLang="en-US" sz="2400" b="1" dirty="0" smtClean="0"/>
              <a:t>The caller need know nothing about how the system call is implemented</a:t>
            </a:r>
          </a:p>
          <a:p>
            <a:pPr lvl="1"/>
            <a:r>
              <a:rPr lang="en-US" altLang="en-US" sz="2400" dirty="0" smtClean="0"/>
              <a:t>Just needs to obey API and </a:t>
            </a:r>
            <a:r>
              <a:rPr lang="en-US" altLang="en-US" sz="2400" b="1" dirty="0" smtClean="0"/>
              <a:t>understand what OS will do as a result of call</a:t>
            </a:r>
          </a:p>
          <a:p>
            <a:pPr lvl="1"/>
            <a:r>
              <a:rPr lang="en-US" altLang="en-US" sz="2400" b="1" dirty="0" smtClean="0"/>
              <a:t>Most details of  OS interface hidden from programmer by API  </a:t>
            </a:r>
          </a:p>
          <a:p>
            <a:pPr lvl="2"/>
            <a:r>
              <a:rPr lang="en-US" altLang="en-US" dirty="0" smtClean="0"/>
              <a:t>Managed by run-time support library (set of functions built into libraries included with compiler)</a:t>
            </a:r>
          </a:p>
        </p:txBody>
      </p:sp>
      <p:sp>
        <p:nvSpPr>
          <p:cNvPr id="2" name="Date Placeholder 1"/>
          <p:cNvSpPr>
            <a:spLocks noGrp="1"/>
          </p:cNvSpPr>
          <p:nvPr>
            <p:ph type="dt" sz="half" idx="10"/>
          </p:nvPr>
        </p:nvSpPr>
        <p:spPr/>
        <p:txBody>
          <a:bodyPr/>
          <a:lstStyle/>
          <a:p>
            <a:fld id="{728C3737-8C5A-41A2-BC03-22EF215A95F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327</a:t>
            </a:fld>
            <a:endParaRPr lang="en-IN"/>
          </a:p>
        </p:txBody>
      </p:sp>
    </p:spTree>
    <p:extLst>
      <p:ext uri="{BB962C8B-B14F-4D97-AF65-F5344CB8AC3E}">
        <p14:creationId xmlns:p14="http://schemas.microsoft.com/office/powerpoint/2010/main" val="153819050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20750" y="182563"/>
            <a:ext cx="8229600" cy="576262"/>
          </a:xfrm>
        </p:spPr>
        <p:txBody>
          <a:bodyPr>
            <a:normAutofit fontScale="90000"/>
          </a:bodyPr>
          <a:lstStyle/>
          <a:p>
            <a:pPr eaLnBrk="1" hangingPunct="1"/>
            <a:r>
              <a:rPr lang="en-US" altLang="en-US" smtClean="0"/>
              <a:t>API – System Call – OS Relationship</a:t>
            </a:r>
          </a:p>
        </p:txBody>
      </p:sp>
      <p:pic>
        <p:nvPicPr>
          <p:cNvPr id="1945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C4CB80D-6B94-4440-952C-827A9852018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328</a:t>
            </a:fld>
            <a:endParaRPr lang="en-IN"/>
          </a:p>
        </p:txBody>
      </p:sp>
    </p:spTree>
    <p:extLst>
      <p:ext uri="{BB962C8B-B14F-4D97-AF65-F5344CB8AC3E}">
        <p14:creationId xmlns:p14="http://schemas.microsoft.com/office/powerpoint/2010/main" val="2668169258"/>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smtClean="0"/>
              <a:t>System Call Parameter Passing</a:t>
            </a:r>
          </a:p>
        </p:txBody>
      </p:sp>
      <p:sp>
        <p:nvSpPr>
          <p:cNvPr id="20483" name="Rectangle 3"/>
          <p:cNvSpPr>
            <a:spLocks noGrp="1" noChangeArrowheads="1"/>
          </p:cNvSpPr>
          <p:nvPr>
            <p:ph type="body" idx="1"/>
          </p:nvPr>
        </p:nvSpPr>
        <p:spPr>
          <a:xfrm>
            <a:off x="806450" y="1233488"/>
            <a:ext cx="7297738" cy="4530725"/>
          </a:xfrm>
        </p:spPr>
        <p:txBody>
          <a:bodyPr>
            <a:normAutofit/>
          </a:bodyPr>
          <a:lstStyle/>
          <a:p>
            <a:pPr>
              <a:lnSpc>
                <a:spcPct val="90000"/>
              </a:lnSpc>
            </a:pPr>
            <a:r>
              <a:rPr lang="en-US" altLang="en-US" sz="2400" dirty="0" smtClean="0"/>
              <a:t>System Calls occur in different ways</a:t>
            </a:r>
          </a:p>
          <a:p>
            <a:pPr>
              <a:lnSpc>
                <a:spcPct val="90000"/>
              </a:lnSpc>
            </a:pPr>
            <a:r>
              <a:rPr lang="en-US" altLang="en-US" sz="2400" dirty="0" smtClean="0"/>
              <a:t>Often, more information is required than simply identity of desired system call</a:t>
            </a:r>
          </a:p>
          <a:p>
            <a:pPr lvl="1">
              <a:lnSpc>
                <a:spcPct val="90000"/>
              </a:lnSpc>
            </a:pPr>
            <a:r>
              <a:rPr lang="en-US" altLang="en-US" sz="2400" b="1" dirty="0" smtClean="0"/>
              <a:t>Exact type and amount of information vary according to OS and call</a:t>
            </a:r>
          </a:p>
          <a:p>
            <a:pPr lvl="1">
              <a:lnSpc>
                <a:spcPct val="90000"/>
              </a:lnSpc>
            </a:pPr>
            <a:endParaRPr lang="en-US" altLang="en-US" sz="2400" dirty="0"/>
          </a:p>
          <a:p>
            <a:pPr lvl="1">
              <a:lnSpc>
                <a:spcPct val="90000"/>
              </a:lnSpc>
            </a:pPr>
            <a:r>
              <a:rPr lang="en-US" altLang="en-US" sz="2400" dirty="0" err="1" smtClean="0"/>
              <a:t>Eg</a:t>
            </a:r>
            <a:r>
              <a:rPr lang="en-US" altLang="en-US" sz="2400" dirty="0" smtClean="0"/>
              <a:t>- To get input, </a:t>
            </a:r>
          </a:p>
          <a:p>
            <a:pPr lvl="2">
              <a:lnSpc>
                <a:spcPct val="90000"/>
              </a:lnSpc>
            </a:pPr>
            <a:r>
              <a:rPr lang="en-US" altLang="en-US" b="1" dirty="0" smtClean="0"/>
              <a:t>we need to specify file or device to use as the source and</a:t>
            </a:r>
          </a:p>
          <a:p>
            <a:pPr lvl="2">
              <a:lnSpc>
                <a:spcPct val="90000"/>
              </a:lnSpc>
            </a:pPr>
            <a:r>
              <a:rPr lang="en-US" altLang="en-US" dirty="0" smtClean="0"/>
              <a:t> the address and </a:t>
            </a:r>
            <a:r>
              <a:rPr lang="en-US" altLang="en-US" b="1" dirty="0" smtClean="0"/>
              <a:t>length of the memory buffer </a:t>
            </a:r>
            <a:r>
              <a:rPr lang="en-US" altLang="en-US" dirty="0" smtClean="0"/>
              <a:t>into which the input should be read.</a:t>
            </a:r>
          </a:p>
        </p:txBody>
      </p:sp>
      <p:sp>
        <p:nvSpPr>
          <p:cNvPr id="2" name="Date Placeholder 1"/>
          <p:cNvSpPr>
            <a:spLocks noGrp="1"/>
          </p:cNvSpPr>
          <p:nvPr>
            <p:ph type="dt" sz="half" idx="10"/>
          </p:nvPr>
        </p:nvSpPr>
        <p:spPr/>
        <p:txBody>
          <a:bodyPr/>
          <a:lstStyle/>
          <a:p>
            <a:fld id="{E079665C-EF1B-448B-AFC5-3B49EDF91BCA}"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329</a:t>
            </a:fld>
            <a:endParaRPr lang="en-IN"/>
          </a:p>
        </p:txBody>
      </p:sp>
    </p:spTree>
    <p:extLst>
      <p:ext uri="{BB962C8B-B14F-4D97-AF65-F5344CB8AC3E}">
        <p14:creationId xmlns:p14="http://schemas.microsoft.com/office/powerpoint/2010/main" val="3122234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E557D6-61A5-423F-B365-4537EDAC10B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33</a:t>
            </a:fld>
            <a:endParaRPr lang="en-IN"/>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424935" cy="534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44008" y="4653136"/>
            <a:ext cx="324036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5986736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smtClean="0"/>
              <a:t>Example of Standard API</a:t>
            </a:r>
          </a:p>
        </p:txBody>
      </p:sp>
      <p:pic>
        <p:nvPicPr>
          <p:cNvPr id="17411" name="Picture 1" descr="Screen Shot 2012-12-01 at 12.2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66800"/>
            <a:ext cx="7920880"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4AD0BAF-801D-44F8-8CDE-3D4946902AE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330</a:t>
            </a:fld>
            <a:endParaRPr lang="en-IN"/>
          </a:p>
        </p:txBody>
      </p:sp>
      <p:sp>
        <p:nvSpPr>
          <p:cNvPr id="5" name="Frame 4"/>
          <p:cNvSpPr/>
          <p:nvPr/>
        </p:nvSpPr>
        <p:spPr>
          <a:xfrm>
            <a:off x="323528" y="4005064"/>
            <a:ext cx="8820472" cy="72008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57842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smtClean="0"/>
              <a:t>System Call Parameter Passing</a:t>
            </a:r>
          </a:p>
        </p:txBody>
      </p:sp>
      <p:sp>
        <p:nvSpPr>
          <p:cNvPr id="20483" name="Rectangle 3"/>
          <p:cNvSpPr>
            <a:spLocks noGrp="1" noChangeArrowheads="1"/>
          </p:cNvSpPr>
          <p:nvPr>
            <p:ph type="body" idx="1"/>
          </p:nvPr>
        </p:nvSpPr>
        <p:spPr>
          <a:xfrm>
            <a:off x="539552" y="1233488"/>
            <a:ext cx="7992888" cy="5075832"/>
          </a:xfrm>
        </p:spPr>
        <p:txBody>
          <a:bodyPr>
            <a:normAutofit fontScale="92500" lnSpcReduction="20000"/>
          </a:bodyPr>
          <a:lstStyle/>
          <a:p>
            <a:pPr>
              <a:lnSpc>
                <a:spcPct val="90000"/>
              </a:lnSpc>
            </a:pPr>
            <a:r>
              <a:rPr lang="en-US" altLang="en-US" sz="2600" dirty="0" smtClean="0"/>
              <a:t>Three general methods used to pass parameters to the OS</a:t>
            </a:r>
          </a:p>
          <a:p>
            <a:pPr lvl="1">
              <a:lnSpc>
                <a:spcPct val="90000"/>
              </a:lnSpc>
            </a:pPr>
            <a:r>
              <a:rPr lang="en-US" altLang="en-US" sz="2600" dirty="0" smtClean="0"/>
              <a:t>Simplest:  </a:t>
            </a:r>
            <a:r>
              <a:rPr lang="en-US" altLang="en-US" sz="2600" b="1" dirty="0" smtClean="0"/>
              <a:t>pass the parameters in registers</a:t>
            </a:r>
          </a:p>
          <a:p>
            <a:pPr lvl="2">
              <a:lnSpc>
                <a:spcPct val="90000"/>
              </a:lnSpc>
            </a:pPr>
            <a:r>
              <a:rPr lang="en-US" altLang="en-US" sz="2600" dirty="0" smtClean="0"/>
              <a:t> In some cases, may be more parameters than registers</a:t>
            </a:r>
          </a:p>
          <a:p>
            <a:pPr lvl="1">
              <a:lnSpc>
                <a:spcPct val="90000"/>
              </a:lnSpc>
            </a:pPr>
            <a:endParaRPr lang="en-US" altLang="en-US" sz="2600" dirty="0" smtClean="0"/>
          </a:p>
          <a:p>
            <a:pPr lvl="1">
              <a:lnSpc>
                <a:spcPct val="90000"/>
              </a:lnSpc>
            </a:pPr>
            <a:r>
              <a:rPr lang="en-US" altLang="en-US" sz="2600" b="1" dirty="0" smtClean="0"/>
              <a:t>Parameters stored in a block</a:t>
            </a:r>
            <a:r>
              <a:rPr lang="en-US" altLang="en-US" sz="2600" b="1" i="1" dirty="0" smtClean="0"/>
              <a:t>, </a:t>
            </a:r>
            <a:r>
              <a:rPr lang="en-US" altLang="en-US" sz="2600" b="1" dirty="0" smtClean="0"/>
              <a:t>or table, in memory</a:t>
            </a:r>
            <a:r>
              <a:rPr lang="en-US" altLang="en-US" sz="2600" dirty="0" smtClean="0"/>
              <a:t>, and </a:t>
            </a:r>
            <a:r>
              <a:rPr lang="en-US" altLang="en-US" sz="2600" b="1" dirty="0" smtClean="0"/>
              <a:t>address of block passed as a parameter in a register </a:t>
            </a:r>
          </a:p>
          <a:p>
            <a:pPr lvl="2">
              <a:lnSpc>
                <a:spcPct val="90000"/>
              </a:lnSpc>
            </a:pPr>
            <a:r>
              <a:rPr lang="en-US" altLang="en-US" sz="2600" dirty="0" smtClean="0"/>
              <a:t>This approach taken by Linux and Solaris</a:t>
            </a:r>
          </a:p>
          <a:p>
            <a:pPr lvl="1">
              <a:lnSpc>
                <a:spcPct val="90000"/>
              </a:lnSpc>
            </a:pPr>
            <a:endParaRPr lang="en-US" altLang="en-US" sz="2600" dirty="0" smtClean="0"/>
          </a:p>
          <a:p>
            <a:pPr lvl="1">
              <a:lnSpc>
                <a:spcPct val="90000"/>
              </a:lnSpc>
            </a:pPr>
            <a:r>
              <a:rPr lang="en-US" altLang="en-US" sz="2600" b="1" dirty="0" smtClean="0"/>
              <a:t>Parameters placed, or </a:t>
            </a:r>
            <a:r>
              <a:rPr lang="en-US" altLang="en-US" sz="2600" b="1" dirty="0" smtClean="0">
                <a:solidFill>
                  <a:srgbClr val="3366FF"/>
                </a:solidFill>
              </a:rPr>
              <a:t>pushed</a:t>
            </a:r>
            <a:r>
              <a:rPr lang="en-US" altLang="en-US" sz="2600" b="1" i="1" dirty="0" smtClean="0"/>
              <a:t>, </a:t>
            </a:r>
            <a:r>
              <a:rPr lang="en-US" altLang="en-US" sz="2600" b="1" dirty="0" smtClean="0"/>
              <a:t>onto the </a:t>
            </a:r>
            <a:r>
              <a:rPr lang="en-US" altLang="en-US" sz="2600" b="1" dirty="0" smtClean="0">
                <a:solidFill>
                  <a:srgbClr val="3366FF"/>
                </a:solidFill>
              </a:rPr>
              <a:t>stack</a:t>
            </a:r>
            <a:r>
              <a:rPr lang="en-US" altLang="en-US" sz="2600" b="1" i="1" dirty="0" smtClean="0"/>
              <a:t> </a:t>
            </a:r>
            <a:r>
              <a:rPr lang="en-US" altLang="en-US" sz="2600" b="1" dirty="0" smtClean="0"/>
              <a:t>by the program and </a:t>
            </a:r>
            <a:r>
              <a:rPr lang="en-US" altLang="en-US" sz="2600" b="1" dirty="0" smtClean="0">
                <a:solidFill>
                  <a:srgbClr val="3366FF"/>
                </a:solidFill>
              </a:rPr>
              <a:t>popped</a:t>
            </a:r>
            <a:r>
              <a:rPr lang="en-US" altLang="en-US" sz="2600" b="1" i="1" dirty="0" smtClean="0"/>
              <a:t> </a:t>
            </a:r>
            <a:r>
              <a:rPr lang="en-US" altLang="en-US" sz="2600" b="1" dirty="0" smtClean="0"/>
              <a:t>off the stack by the operating system</a:t>
            </a:r>
          </a:p>
          <a:p>
            <a:pPr lvl="1">
              <a:lnSpc>
                <a:spcPct val="90000"/>
              </a:lnSpc>
            </a:pPr>
            <a:endParaRPr lang="en-US" altLang="en-US" sz="2600" dirty="0" smtClean="0"/>
          </a:p>
          <a:p>
            <a:pPr lvl="1">
              <a:lnSpc>
                <a:spcPct val="90000"/>
              </a:lnSpc>
            </a:pPr>
            <a:r>
              <a:rPr lang="en-US" altLang="en-US" sz="2600" dirty="0" smtClean="0"/>
              <a:t>Block and stack methods do not limit the number or length of parameters being passed</a:t>
            </a:r>
          </a:p>
          <a:p>
            <a:pPr lvl="1">
              <a:lnSpc>
                <a:spcPct val="90000"/>
              </a:lnSpc>
            </a:pPr>
            <a:endParaRPr lang="en-US" altLang="en-US" dirty="0" smtClean="0"/>
          </a:p>
        </p:txBody>
      </p:sp>
      <p:sp>
        <p:nvSpPr>
          <p:cNvPr id="2" name="Date Placeholder 1"/>
          <p:cNvSpPr>
            <a:spLocks noGrp="1"/>
          </p:cNvSpPr>
          <p:nvPr>
            <p:ph type="dt" sz="half" idx="10"/>
          </p:nvPr>
        </p:nvSpPr>
        <p:spPr/>
        <p:txBody>
          <a:bodyPr/>
          <a:lstStyle/>
          <a:p>
            <a:fld id="{B40E3EF0-02F7-4907-BB4E-90608F1043D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331</a:t>
            </a:fld>
            <a:endParaRPr lang="en-IN"/>
          </a:p>
        </p:txBody>
      </p:sp>
      <p:sp>
        <p:nvSpPr>
          <p:cNvPr id="5" name="Frame 4"/>
          <p:cNvSpPr/>
          <p:nvPr/>
        </p:nvSpPr>
        <p:spPr>
          <a:xfrm>
            <a:off x="179512" y="5085184"/>
            <a:ext cx="8712968" cy="8640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43454250"/>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Parameter Passing via Table</a:t>
            </a:r>
          </a:p>
        </p:txBody>
      </p:sp>
      <p:pic>
        <p:nvPicPr>
          <p:cNvPr id="21507"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65313"/>
            <a:ext cx="65738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27F805E-8884-4EA1-A5E1-CFA584C9807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332</a:t>
            </a:fld>
            <a:endParaRPr lang="en-IN"/>
          </a:p>
        </p:txBody>
      </p:sp>
    </p:spTree>
    <p:extLst>
      <p:ext uri="{BB962C8B-B14F-4D97-AF65-F5344CB8AC3E}">
        <p14:creationId xmlns:p14="http://schemas.microsoft.com/office/powerpoint/2010/main" val="419052426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normAutofit fontScale="90000"/>
          </a:bodyPr>
          <a:lstStyle/>
          <a:p>
            <a:pPr eaLnBrk="1" hangingPunct="1"/>
            <a:r>
              <a:rPr lang="en-US" altLang="en-US" smtClean="0"/>
              <a:t>Types of System Calls</a:t>
            </a:r>
          </a:p>
        </p:txBody>
      </p:sp>
      <p:sp>
        <p:nvSpPr>
          <p:cNvPr id="22531" name="Rectangle 4"/>
          <p:cNvSpPr>
            <a:spLocks noGrp="1" noChangeArrowheads="1"/>
          </p:cNvSpPr>
          <p:nvPr>
            <p:ph type="body" idx="1"/>
          </p:nvPr>
        </p:nvSpPr>
        <p:spPr>
          <a:xfrm>
            <a:off x="854075" y="1138238"/>
            <a:ext cx="7822381" cy="4530725"/>
          </a:xfrm>
        </p:spPr>
        <p:txBody>
          <a:bodyPr>
            <a:normAutofit/>
          </a:bodyPr>
          <a:lstStyle/>
          <a:p>
            <a:endParaRPr lang="en-US" altLang="en-US" dirty="0" smtClean="0"/>
          </a:p>
        </p:txBody>
      </p:sp>
      <p:sp>
        <p:nvSpPr>
          <p:cNvPr id="2" name="Date Placeholder 1"/>
          <p:cNvSpPr>
            <a:spLocks noGrp="1"/>
          </p:cNvSpPr>
          <p:nvPr>
            <p:ph type="dt" sz="half" idx="10"/>
          </p:nvPr>
        </p:nvSpPr>
        <p:spPr/>
        <p:txBody>
          <a:bodyPr/>
          <a:lstStyle/>
          <a:p>
            <a:fld id="{E7B52FAE-7FC9-40B2-BA5D-DB7052611E4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333</a:t>
            </a:fld>
            <a:endParaRPr lang="en-IN"/>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00" y="1124744"/>
            <a:ext cx="8110364"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13434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normAutofit fontScale="90000"/>
          </a:bodyPr>
          <a:lstStyle/>
          <a:p>
            <a:pPr eaLnBrk="1" hangingPunct="1"/>
            <a:r>
              <a:rPr lang="en-US" altLang="en-US" smtClean="0"/>
              <a:t>Types of System Calls</a:t>
            </a:r>
          </a:p>
        </p:txBody>
      </p:sp>
      <p:sp>
        <p:nvSpPr>
          <p:cNvPr id="22531" name="Rectangle 4"/>
          <p:cNvSpPr>
            <a:spLocks noGrp="1" noChangeArrowheads="1"/>
          </p:cNvSpPr>
          <p:nvPr>
            <p:ph type="body" idx="1"/>
          </p:nvPr>
        </p:nvSpPr>
        <p:spPr>
          <a:xfrm>
            <a:off x="854075" y="1138238"/>
            <a:ext cx="8229600" cy="4530725"/>
          </a:xfrm>
        </p:spPr>
        <p:txBody>
          <a:bodyPr>
            <a:normAutofit fontScale="85000" lnSpcReduction="20000"/>
          </a:bodyPr>
          <a:lstStyle/>
          <a:p>
            <a:r>
              <a:rPr lang="en-US" altLang="en-US" dirty="0" smtClean="0"/>
              <a:t>Process control</a:t>
            </a:r>
          </a:p>
          <a:p>
            <a:pPr lvl="1"/>
            <a:r>
              <a:rPr lang="en-US" altLang="en-US" b="1" dirty="0" smtClean="0"/>
              <a:t>create process, terminate process</a:t>
            </a:r>
          </a:p>
          <a:p>
            <a:pPr lvl="1"/>
            <a:r>
              <a:rPr lang="en-US" altLang="en-US" b="1" dirty="0" smtClean="0"/>
              <a:t>end, abort</a:t>
            </a:r>
          </a:p>
          <a:p>
            <a:pPr lvl="1"/>
            <a:r>
              <a:rPr lang="en-US" altLang="en-US" dirty="0" smtClean="0"/>
              <a:t>load, execute</a:t>
            </a:r>
          </a:p>
          <a:p>
            <a:pPr lvl="1"/>
            <a:r>
              <a:rPr lang="en-US" altLang="en-US" b="1" dirty="0" smtClean="0"/>
              <a:t>get process attributes, set process attributes</a:t>
            </a:r>
          </a:p>
          <a:p>
            <a:pPr lvl="1"/>
            <a:r>
              <a:rPr lang="en-US" altLang="en-US" b="1" dirty="0" smtClean="0"/>
              <a:t>wait for time</a:t>
            </a:r>
          </a:p>
          <a:p>
            <a:pPr lvl="1"/>
            <a:r>
              <a:rPr lang="en-US" altLang="en-US" dirty="0" smtClean="0"/>
              <a:t>wait event, signal event</a:t>
            </a:r>
          </a:p>
          <a:p>
            <a:pPr lvl="1"/>
            <a:r>
              <a:rPr lang="en-US" altLang="en-US" dirty="0" smtClean="0"/>
              <a:t>allocate and free memory</a:t>
            </a:r>
          </a:p>
          <a:p>
            <a:pPr lvl="1"/>
            <a:r>
              <a:rPr lang="en-US" altLang="en-US" dirty="0" smtClean="0"/>
              <a:t>Dump memory if error</a:t>
            </a:r>
          </a:p>
          <a:p>
            <a:pPr lvl="1"/>
            <a:r>
              <a:rPr lang="en-US" altLang="en-US" b="1" dirty="0" smtClean="0">
                <a:solidFill>
                  <a:srgbClr val="3366FF"/>
                </a:solidFill>
              </a:rPr>
              <a:t>Debugger</a:t>
            </a:r>
            <a:r>
              <a:rPr lang="en-US" altLang="en-US" dirty="0" smtClean="0"/>
              <a:t> for determining </a:t>
            </a:r>
            <a:r>
              <a:rPr lang="en-US" altLang="en-US" b="1" dirty="0" smtClean="0">
                <a:solidFill>
                  <a:srgbClr val="3366FF"/>
                </a:solidFill>
              </a:rPr>
              <a:t>bugs, single step </a:t>
            </a:r>
            <a:r>
              <a:rPr lang="en-US" altLang="en-US" dirty="0" smtClean="0"/>
              <a:t>execution</a:t>
            </a:r>
          </a:p>
          <a:p>
            <a:pPr lvl="1"/>
            <a:r>
              <a:rPr lang="en-US" altLang="en-US" b="1" dirty="0" smtClean="0">
                <a:solidFill>
                  <a:srgbClr val="3366FF"/>
                </a:solidFill>
              </a:rPr>
              <a:t>Locks</a:t>
            </a:r>
            <a:r>
              <a:rPr lang="en-US" altLang="en-US" dirty="0" smtClean="0"/>
              <a:t> for managing access to shared data between processes</a:t>
            </a:r>
          </a:p>
        </p:txBody>
      </p:sp>
      <p:sp>
        <p:nvSpPr>
          <p:cNvPr id="2" name="Date Placeholder 1"/>
          <p:cNvSpPr>
            <a:spLocks noGrp="1"/>
          </p:cNvSpPr>
          <p:nvPr>
            <p:ph type="dt" sz="half" idx="10"/>
          </p:nvPr>
        </p:nvSpPr>
        <p:spPr/>
        <p:txBody>
          <a:bodyPr/>
          <a:lstStyle/>
          <a:p>
            <a:fld id="{E7B52FAE-7FC9-40B2-BA5D-DB7052611E4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334</a:t>
            </a:fld>
            <a:endParaRPr lang="en-IN"/>
          </a:p>
        </p:txBody>
      </p:sp>
    </p:spTree>
    <p:extLst>
      <p:ext uri="{BB962C8B-B14F-4D97-AF65-F5344CB8AC3E}">
        <p14:creationId xmlns:p14="http://schemas.microsoft.com/office/powerpoint/2010/main" val="373594052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Types of System Calls</a:t>
            </a:r>
          </a:p>
        </p:txBody>
      </p:sp>
      <p:sp>
        <p:nvSpPr>
          <p:cNvPr id="23555" name="Rectangle 4"/>
          <p:cNvSpPr>
            <a:spLocks noGrp="1" noChangeArrowheads="1"/>
          </p:cNvSpPr>
          <p:nvPr>
            <p:ph type="body" idx="1"/>
          </p:nvPr>
        </p:nvSpPr>
        <p:spPr/>
        <p:txBody>
          <a:bodyPr>
            <a:normAutofit/>
          </a:bodyPr>
          <a:lstStyle/>
          <a:p>
            <a:r>
              <a:rPr lang="en-US" altLang="en-US" sz="2800" dirty="0" smtClean="0"/>
              <a:t>File management</a:t>
            </a:r>
          </a:p>
          <a:p>
            <a:pPr lvl="1"/>
            <a:r>
              <a:rPr lang="en-US" altLang="en-US" sz="2400" b="1" dirty="0" smtClean="0"/>
              <a:t>create file, delete file</a:t>
            </a:r>
          </a:p>
          <a:p>
            <a:pPr lvl="1"/>
            <a:r>
              <a:rPr lang="en-US" altLang="en-US" sz="2400" b="1" dirty="0" smtClean="0"/>
              <a:t>open, close file</a:t>
            </a:r>
          </a:p>
          <a:p>
            <a:pPr lvl="1"/>
            <a:r>
              <a:rPr lang="en-US" altLang="en-US" sz="2400" b="1" dirty="0" smtClean="0"/>
              <a:t>read, write</a:t>
            </a:r>
            <a:r>
              <a:rPr lang="en-US" altLang="en-US" sz="2400" dirty="0" smtClean="0"/>
              <a:t>, reposition</a:t>
            </a:r>
          </a:p>
          <a:p>
            <a:pPr lvl="1"/>
            <a:r>
              <a:rPr lang="en-US" altLang="en-US" sz="2400" b="1" dirty="0" smtClean="0"/>
              <a:t>get and set file attributes</a:t>
            </a:r>
          </a:p>
          <a:p>
            <a:pPr marL="457200" lvl="1" indent="0">
              <a:buNone/>
            </a:pPr>
            <a:endParaRPr lang="en-US" altLang="en-US" sz="2400" b="1" dirty="0" smtClean="0"/>
          </a:p>
        </p:txBody>
      </p:sp>
      <p:sp>
        <p:nvSpPr>
          <p:cNvPr id="2" name="Date Placeholder 1"/>
          <p:cNvSpPr>
            <a:spLocks noGrp="1"/>
          </p:cNvSpPr>
          <p:nvPr>
            <p:ph type="dt" sz="half" idx="10"/>
          </p:nvPr>
        </p:nvSpPr>
        <p:spPr/>
        <p:txBody>
          <a:bodyPr/>
          <a:lstStyle/>
          <a:p>
            <a:fld id="{F984D0C2-7162-45DA-A94A-13110B23DA7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335</a:t>
            </a:fld>
            <a:endParaRPr lang="en-IN"/>
          </a:p>
        </p:txBody>
      </p:sp>
    </p:spTree>
    <p:extLst>
      <p:ext uri="{BB962C8B-B14F-4D97-AF65-F5344CB8AC3E}">
        <p14:creationId xmlns:p14="http://schemas.microsoft.com/office/powerpoint/2010/main" val="56678578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smtClean="0"/>
              <a:t>Types of System Calls</a:t>
            </a:r>
          </a:p>
        </p:txBody>
      </p:sp>
      <p:sp>
        <p:nvSpPr>
          <p:cNvPr id="23555" name="Rectangle 4"/>
          <p:cNvSpPr>
            <a:spLocks noGrp="1" noChangeArrowheads="1"/>
          </p:cNvSpPr>
          <p:nvPr>
            <p:ph type="body" idx="1"/>
          </p:nvPr>
        </p:nvSpPr>
        <p:spPr/>
        <p:txBody>
          <a:bodyPr>
            <a:normAutofit/>
          </a:bodyPr>
          <a:lstStyle/>
          <a:p>
            <a:r>
              <a:rPr lang="en-US" altLang="en-US" sz="2800" dirty="0" smtClean="0"/>
              <a:t>Device management</a:t>
            </a:r>
          </a:p>
          <a:p>
            <a:pPr lvl="1"/>
            <a:r>
              <a:rPr lang="en-US" altLang="en-US" sz="2400" b="1" dirty="0" smtClean="0"/>
              <a:t>request device, release device</a:t>
            </a:r>
          </a:p>
          <a:p>
            <a:pPr lvl="1"/>
            <a:r>
              <a:rPr lang="en-US" altLang="en-US" sz="2400" b="1" dirty="0" smtClean="0"/>
              <a:t>read, write</a:t>
            </a:r>
            <a:r>
              <a:rPr lang="en-US" altLang="en-US" sz="2400" dirty="0" smtClean="0"/>
              <a:t>, reposition</a:t>
            </a:r>
          </a:p>
          <a:p>
            <a:pPr lvl="1"/>
            <a:r>
              <a:rPr lang="en-US" altLang="en-US" sz="2400" b="1" dirty="0" smtClean="0"/>
              <a:t>get device attributes, set device </a:t>
            </a:r>
            <a:r>
              <a:rPr lang="en-US" altLang="en-US" sz="2400" dirty="0" smtClean="0"/>
              <a:t>attributes</a:t>
            </a:r>
          </a:p>
          <a:p>
            <a:pPr lvl="1"/>
            <a:r>
              <a:rPr lang="en-US" altLang="en-US" sz="2400" b="1" dirty="0" smtClean="0"/>
              <a:t>logically attach or detach devices</a:t>
            </a:r>
          </a:p>
          <a:p>
            <a:pPr lvl="1"/>
            <a:endParaRPr lang="en-US" altLang="en-US" dirty="0" smtClean="0"/>
          </a:p>
        </p:txBody>
      </p:sp>
      <p:sp>
        <p:nvSpPr>
          <p:cNvPr id="2" name="Date Placeholder 1"/>
          <p:cNvSpPr>
            <a:spLocks noGrp="1"/>
          </p:cNvSpPr>
          <p:nvPr>
            <p:ph type="dt" sz="half" idx="10"/>
          </p:nvPr>
        </p:nvSpPr>
        <p:spPr/>
        <p:txBody>
          <a:bodyPr/>
          <a:lstStyle/>
          <a:p>
            <a:fld id="{BBD5821E-42C6-4A1A-8063-22F7B2C592B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336</a:t>
            </a:fld>
            <a:endParaRPr lang="en-IN"/>
          </a:p>
        </p:txBody>
      </p:sp>
    </p:spTree>
    <p:extLst>
      <p:ext uri="{BB962C8B-B14F-4D97-AF65-F5344CB8AC3E}">
        <p14:creationId xmlns:p14="http://schemas.microsoft.com/office/powerpoint/2010/main" val="3411190614"/>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smtClean="0"/>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smtClean="0"/>
              <a:t>Information maintenance</a:t>
            </a:r>
          </a:p>
          <a:p>
            <a:pPr lvl="1"/>
            <a:r>
              <a:rPr lang="en-US" altLang="en-US" sz="2400" b="1" dirty="0" smtClean="0"/>
              <a:t>get time or date, set time or date</a:t>
            </a:r>
          </a:p>
          <a:p>
            <a:pPr lvl="1"/>
            <a:r>
              <a:rPr lang="en-US" altLang="en-US" sz="2400" dirty="0" smtClean="0"/>
              <a:t>get system data, set system data</a:t>
            </a:r>
          </a:p>
          <a:p>
            <a:pPr lvl="1"/>
            <a:r>
              <a:rPr lang="en-US" altLang="en-US" sz="2400" b="1" dirty="0" smtClean="0"/>
              <a:t>get and set process (process id), </a:t>
            </a:r>
            <a:r>
              <a:rPr lang="en-US" altLang="en-US" sz="2400" dirty="0" smtClean="0"/>
              <a:t>file, or device attributes</a:t>
            </a:r>
          </a:p>
        </p:txBody>
      </p:sp>
      <p:sp>
        <p:nvSpPr>
          <p:cNvPr id="2" name="Date Placeholder 1"/>
          <p:cNvSpPr>
            <a:spLocks noGrp="1"/>
          </p:cNvSpPr>
          <p:nvPr>
            <p:ph type="dt" sz="half" idx="10"/>
          </p:nvPr>
        </p:nvSpPr>
        <p:spPr/>
        <p:txBody>
          <a:bodyPr/>
          <a:lstStyle/>
          <a:p>
            <a:fld id="{EE4A3AF9-9941-4B75-8EEC-691ED799849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337</a:t>
            </a:fld>
            <a:endParaRPr lang="en-IN"/>
          </a:p>
        </p:txBody>
      </p:sp>
    </p:spTree>
    <p:extLst>
      <p:ext uri="{BB962C8B-B14F-4D97-AF65-F5344CB8AC3E}">
        <p14:creationId xmlns:p14="http://schemas.microsoft.com/office/powerpoint/2010/main" val="282926092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smtClean="0"/>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smtClean="0"/>
              <a:t>Communications</a:t>
            </a:r>
          </a:p>
          <a:p>
            <a:pPr lvl="1"/>
            <a:r>
              <a:rPr lang="en-US" altLang="en-US" sz="2400" b="1" dirty="0" smtClean="0"/>
              <a:t>create, delete communication connection</a:t>
            </a:r>
          </a:p>
          <a:p>
            <a:pPr lvl="1"/>
            <a:r>
              <a:rPr lang="en-US" altLang="en-US" sz="2400" b="1" dirty="0" smtClean="0"/>
              <a:t>send, receive messages </a:t>
            </a:r>
          </a:p>
          <a:p>
            <a:pPr lvl="1"/>
            <a:r>
              <a:rPr lang="en-US" altLang="en-US" sz="2400" b="1" dirty="0" smtClean="0"/>
              <a:t>If </a:t>
            </a:r>
            <a:r>
              <a:rPr lang="en-US" altLang="en-US" sz="2400" b="1" dirty="0" smtClean="0">
                <a:solidFill>
                  <a:srgbClr val="3366FF"/>
                </a:solidFill>
              </a:rPr>
              <a:t>message passing model </a:t>
            </a:r>
            <a:r>
              <a:rPr lang="en-US" altLang="en-US" sz="2400" b="1" dirty="0" smtClean="0"/>
              <a:t>to </a:t>
            </a:r>
            <a:r>
              <a:rPr lang="en-US" altLang="en-US" sz="2400" b="1" dirty="0" smtClean="0">
                <a:solidFill>
                  <a:srgbClr val="3366FF"/>
                </a:solidFill>
              </a:rPr>
              <a:t>host name</a:t>
            </a:r>
            <a:r>
              <a:rPr lang="en-US" altLang="en-US" sz="2400" b="1" dirty="0" smtClean="0"/>
              <a:t> or </a:t>
            </a:r>
            <a:r>
              <a:rPr lang="en-US" altLang="en-US" sz="2400" b="1" dirty="0" smtClean="0">
                <a:solidFill>
                  <a:srgbClr val="3366FF"/>
                </a:solidFill>
              </a:rPr>
              <a:t>process name</a:t>
            </a:r>
          </a:p>
          <a:p>
            <a:pPr lvl="2"/>
            <a:r>
              <a:rPr lang="en-US" altLang="en-US" sz="2000" b="1" dirty="0" smtClean="0"/>
              <a:t>From</a:t>
            </a:r>
            <a:r>
              <a:rPr lang="en-US" altLang="en-US" sz="2000" b="1" dirty="0" smtClean="0">
                <a:solidFill>
                  <a:srgbClr val="3366FF"/>
                </a:solidFill>
              </a:rPr>
              <a:t> client </a:t>
            </a:r>
            <a:r>
              <a:rPr lang="en-US" altLang="en-US" sz="2000" b="1" dirty="0" smtClean="0"/>
              <a:t>to</a:t>
            </a:r>
            <a:r>
              <a:rPr lang="en-US" altLang="en-US" sz="2000" b="1" dirty="0" smtClean="0">
                <a:solidFill>
                  <a:srgbClr val="3366FF"/>
                </a:solidFill>
              </a:rPr>
              <a:t> server</a:t>
            </a:r>
          </a:p>
          <a:p>
            <a:pPr lvl="1"/>
            <a:r>
              <a:rPr lang="en-US" altLang="en-US" sz="2400" b="1" dirty="0" smtClean="0">
                <a:solidFill>
                  <a:srgbClr val="3366FF"/>
                </a:solidFill>
              </a:rPr>
              <a:t>Shared-memory model </a:t>
            </a:r>
            <a:r>
              <a:rPr lang="en-US" altLang="en-US" sz="2400" b="1" dirty="0" smtClean="0"/>
              <a:t>create and gain access to memory regions</a:t>
            </a:r>
          </a:p>
          <a:p>
            <a:pPr lvl="1"/>
            <a:r>
              <a:rPr lang="en-US" altLang="en-US" sz="2400" dirty="0" smtClean="0"/>
              <a:t>transfer status information</a:t>
            </a:r>
          </a:p>
          <a:p>
            <a:pPr lvl="1"/>
            <a:r>
              <a:rPr lang="en-US" altLang="en-US" sz="2400" dirty="0" smtClean="0"/>
              <a:t>attach and detach remote devices</a:t>
            </a:r>
          </a:p>
        </p:txBody>
      </p:sp>
      <p:sp>
        <p:nvSpPr>
          <p:cNvPr id="2" name="Date Placeholder 1"/>
          <p:cNvSpPr>
            <a:spLocks noGrp="1"/>
          </p:cNvSpPr>
          <p:nvPr>
            <p:ph type="dt" sz="half" idx="10"/>
          </p:nvPr>
        </p:nvSpPr>
        <p:spPr/>
        <p:txBody>
          <a:bodyPr/>
          <a:lstStyle/>
          <a:p>
            <a:fld id="{6D4C0F17-9618-4C08-9753-EB805269B78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338</a:t>
            </a:fld>
            <a:endParaRPr lang="en-IN"/>
          </a:p>
        </p:txBody>
      </p:sp>
    </p:spTree>
    <p:extLst>
      <p:ext uri="{BB962C8B-B14F-4D97-AF65-F5344CB8AC3E}">
        <p14:creationId xmlns:p14="http://schemas.microsoft.com/office/powerpoint/2010/main" val="350519470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4825" y="198438"/>
            <a:ext cx="8229600" cy="576262"/>
          </a:xfrm>
        </p:spPr>
        <p:txBody>
          <a:bodyPr>
            <a:normAutofit fontScale="90000"/>
          </a:bodyPr>
          <a:lstStyle/>
          <a:p>
            <a:pPr eaLnBrk="1" hangingPunct="1"/>
            <a:r>
              <a:rPr lang="en-US" altLang="en-US" smtClean="0"/>
              <a:t>Types of System Calls (Cont.)</a:t>
            </a:r>
          </a:p>
        </p:txBody>
      </p:sp>
      <p:sp>
        <p:nvSpPr>
          <p:cNvPr id="25603" name="Rectangle 4"/>
          <p:cNvSpPr>
            <a:spLocks noGrp="1" noChangeArrowheads="1"/>
          </p:cNvSpPr>
          <p:nvPr>
            <p:ph type="body" idx="1"/>
          </p:nvPr>
        </p:nvSpPr>
        <p:spPr/>
        <p:txBody>
          <a:bodyPr>
            <a:normAutofit/>
          </a:bodyPr>
          <a:lstStyle/>
          <a:p>
            <a:r>
              <a:rPr lang="en-US" altLang="en-US" sz="2800" dirty="0" smtClean="0"/>
              <a:t>Protection</a:t>
            </a:r>
          </a:p>
          <a:p>
            <a:pPr lvl="1"/>
            <a:r>
              <a:rPr lang="en-US" altLang="en-US" sz="2400" b="1" dirty="0" smtClean="0"/>
              <a:t>Control access to resources</a:t>
            </a:r>
          </a:p>
          <a:p>
            <a:pPr lvl="1"/>
            <a:r>
              <a:rPr lang="en-US" altLang="en-US" sz="2400" b="1" dirty="0" smtClean="0"/>
              <a:t>Get and set permissions</a:t>
            </a:r>
          </a:p>
          <a:p>
            <a:pPr lvl="1"/>
            <a:r>
              <a:rPr lang="en-US" altLang="en-US" sz="2400" dirty="0" smtClean="0"/>
              <a:t>Allow and deny user access</a:t>
            </a:r>
          </a:p>
          <a:p>
            <a:pPr lvl="1"/>
            <a:endParaRPr lang="en-US" altLang="en-US" sz="2400" dirty="0" smtClean="0"/>
          </a:p>
        </p:txBody>
      </p:sp>
      <p:sp>
        <p:nvSpPr>
          <p:cNvPr id="2" name="Date Placeholder 1"/>
          <p:cNvSpPr>
            <a:spLocks noGrp="1"/>
          </p:cNvSpPr>
          <p:nvPr>
            <p:ph type="dt" sz="half" idx="10"/>
          </p:nvPr>
        </p:nvSpPr>
        <p:spPr/>
        <p:txBody>
          <a:bodyPr/>
          <a:lstStyle/>
          <a:p>
            <a:fld id="{80DD2303-FAC1-4D89-AFA3-C1524515627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339</a:t>
            </a:fld>
            <a:endParaRPr lang="en-IN"/>
          </a:p>
        </p:txBody>
      </p:sp>
    </p:spTree>
    <p:extLst>
      <p:ext uri="{BB962C8B-B14F-4D97-AF65-F5344CB8AC3E}">
        <p14:creationId xmlns:p14="http://schemas.microsoft.com/office/powerpoint/2010/main" val="4018437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Linker</a:t>
            </a:r>
            <a:endParaRPr lang="en-IN" dirty="0"/>
          </a:p>
        </p:txBody>
      </p:sp>
      <p:sp>
        <p:nvSpPr>
          <p:cNvPr id="4" name="Date Placeholder 3"/>
          <p:cNvSpPr>
            <a:spLocks noGrp="1"/>
          </p:cNvSpPr>
          <p:nvPr>
            <p:ph type="dt" sz="half" idx="10"/>
          </p:nvPr>
        </p:nvSpPr>
        <p:spPr/>
        <p:txBody>
          <a:bodyPr/>
          <a:lstStyle/>
          <a:p>
            <a:fld id="{C5C4CF64-F3C3-4356-A805-14C8A274F12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a:t>
            </a:fld>
            <a:endParaRPr lang="en-IN"/>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954"/>
          <a:stretch/>
        </p:blipFill>
        <p:spPr bwMode="auto">
          <a:xfrm>
            <a:off x="539552" y="1412776"/>
            <a:ext cx="7776863" cy="482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36931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79513" y="106363"/>
            <a:ext cx="7648575" cy="576262"/>
          </a:xfrm>
        </p:spPr>
        <p:txBody>
          <a:bodyPr/>
          <a:lstStyle/>
          <a:p>
            <a:pPr eaLnBrk="1" hangingPunct="1"/>
            <a:r>
              <a:rPr lang="en-US" altLang="en-US" sz="2400" smtClean="0"/>
              <a:t>Examples of Windows and  Unix System Calls</a:t>
            </a:r>
          </a:p>
        </p:txBody>
      </p:sp>
      <p:pic>
        <p:nvPicPr>
          <p:cNvPr id="26627" name="Picture 6" descr="OS8-p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6712"/>
            <a:ext cx="91440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B6A3E7C-8BDC-4E47-AC88-8BC64EEE936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340</a:t>
            </a:fld>
            <a:endParaRPr lang="en-IN"/>
          </a:p>
        </p:txBody>
      </p:sp>
      <p:sp>
        <p:nvSpPr>
          <p:cNvPr id="5" name="Rectangle 4"/>
          <p:cNvSpPr/>
          <p:nvPr/>
        </p:nvSpPr>
        <p:spPr>
          <a:xfrm>
            <a:off x="179512" y="112474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8" name="Rectangle 7"/>
          <p:cNvSpPr/>
          <p:nvPr/>
        </p:nvSpPr>
        <p:spPr>
          <a:xfrm>
            <a:off x="107504" y="3789040"/>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179512" y="544522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6552637"/>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Layered File System</a:t>
            </a:r>
            <a:endParaRPr lang="en-IN" dirty="0"/>
          </a:p>
        </p:txBody>
      </p:sp>
      <p:sp>
        <p:nvSpPr>
          <p:cNvPr id="4" name="Date Placeholder 3"/>
          <p:cNvSpPr>
            <a:spLocks noGrp="1"/>
          </p:cNvSpPr>
          <p:nvPr>
            <p:ph type="dt" sz="half" idx="10"/>
          </p:nvPr>
        </p:nvSpPr>
        <p:spPr/>
        <p:txBody>
          <a:bodyPr/>
          <a:lstStyle/>
          <a:p>
            <a:fld id="{5A565D83-2E05-42DE-B037-71C6E5E595A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341</a:t>
            </a:fld>
            <a:endParaRPr lang="en-IN"/>
          </a:p>
        </p:txBody>
      </p:sp>
      <p:pic>
        <p:nvPicPr>
          <p:cNvPr id="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8053" y="1600200"/>
            <a:ext cx="244789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8676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Device Drivers</a:t>
            </a:r>
            <a:endParaRPr lang="en-IN" dirty="0"/>
          </a:p>
        </p:txBody>
      </p:sp>
      <p:sp>
        <p:nvSpPr>
          <p:cNvPr id="3" name="Content Placeholder 2"/>
          <p:cNvSpPr>
            <a:spLocks noGrp="1"/>
          </p:cNvSpPr>
          <p:nvPr>
            <p:ph idx="1"/>
          </p:nvPr>
        </p:nvSpPr>
        <p:spPr/>
        <p:txBody>
          <a:bodyPr>
            <a:normAutofit/>
          </a:bodyPr>
          <a:lstStyle/>
          <a:p>
            <a:r>
              <a:rPr lang="en-US" altLang="en-US" sz="2400" b="1" dirty="0">
                <a:solidFill>
                  <a:srgbClr val="3366FF"/>
                </a:solidFill>
              </a:rPr>
              <a:t>Device drivers </a:t>
            </a:r>
            <a:r>
              <a:rPr lang="en-US" altLang="en-US" sz="2400" dirty="0"/>
              <a:t>manage I/O devices at the I/O control layer</a:t>
            </a:r>
          </a:p>
          <a:p>
            <a:endParaRPr lang="en-IN" sz="2400" dirty="0" smtClean="0"/>
          </a:p>
          <a:p>
            <a:r>
              <a:rPr lang="en-US" altLang="en-US" sz="2400" b="1" dirty="0">
                <a:solidFill>
                  <a:srgbClr val="3366FF"/>
                </a:solidFill>
              </a:rPr>
              <a:t>Device driver</a:t>
            </a:r>
            <a:r>
              <a:rPr lang="en-US" altLang="en-US" sz="2400" dirty="0">
                <a:solidFill>
                  <a:srgbClr val="3366FF"/>
                </a:solidFill>
              </a:rPr>
              <a:t> </a:t>
            </a:r>
            <a:r>
              <a:rPr lang="en-US" altLang="en-US" sz="2400" dirty="0"/>
              <a:t>controls the physical device </a:t>
            </a:r>
          </a:p>
          <a:p>
            <a:endParaRPr lang="en-IN" sz="2400" dirty="0" smtClean="0"/>
          </a:p>
          <a:p>
            <a:r>
              <a:rPr lang="en-IN" sz="2400" dirty="0" smtClean="0"/>
              <a:t>The I/O control consists of </a:t>
            </a:r>
          </a:p>
          <a:p>
            <a:pPr lvl="1"/>
            <a:r>
              <a:rPr lang="en-IN" sz="2000" dirty="0" smtClean="0"/>
              <a:t>device drivers and </a:t>
            </a:r>
          </a:p>
          <a:p>
            <a:pPr lvl="1"/>
            <a:r>
              <a:rPr lang="en-IN" sz="2000" dirty="0" smtClean="0"/>
              <a:t>interrupt handlers </a:t>
            </a:r>
          </a:p>
          <a:p>
            <a:pPr lvl="1"/>
            <a:r>
              <a:rPr lang="en-IN" sz="2000" dirty="0" smtClean="0"/>
              <a:t>to transfer information between the main memory and the disk system. </a:t>
            </a:r>
          </a:p>
          <a:p>
            <a:endParaRPr lang="en-IN" sz="2400" dirty="0"/>
          </a:p>
        </p:txBody>
      </p:sp>
      <p:sp>
        <p:nvSpPr>
          <p:cNvPr id="4" name="Date Placeholder 3"/>
          <p:cNvSpPr>
            <a:spLocks noGrp="1"/>
          </p:cNvSpPr>
          <p:nvPr>
            <p:ph type="dt" sz="half" idx="10"/>
          </p:nvPr>
        </p:nvSpPr>
        <p:spPr/>
        <p:txBody>
          <a:bodyPr/>
          <a:lstStyle/>
          <a:p>
            <a:fld id="{61CCC2BC-84E2-4BC2-928A-665465B9038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342</a:t>
            </a:fld>
            <a:endParaRPr lang="en-IN"/>
          </a:p>
        </p:txBody>
      </p:sp>
    </p:spTree>
    <p:extLst>
      <p:ext uri="{BB962C8B-B14F-4D97-AF65-F5344CB8AC3E}">
        <p14:creationId xmlns:p14="http://schemas.microsoft.com/office/powerpoint/2010/main" val="114158750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Device Drivers</a:t>
            </a:r>
            <a:endParaRPr lang="en-IN" dirty="0"/>
          </a:p>
        </p:txBody>
      </p:sp>
      <p:sp>
        <p:nvSpPr>
          <p:cNvPr id="3" name="Content Placeholder 2"/>
          <p:cNvSpPr>
            <a:spLocks noGrp="1"/>
          </p:cNvSpPr>
          <p:nvPr>
            <p:ph idx="1"/>
          </p:nvPr>
        </p:nvSpPr>
        <p:spPr/>
        <p:txBody>
          <a:bodyPr>
            <a:normAutofit/>
          </a:bodyPr>
          <a:lstStyle/>
          <a:p>
            <a:r>
              <a:rPr lang="en-IN" sz="2400" dirty="0" smtClean="0"/>
              <a:t>A device driver </a:t>
            </a:r>
          </a:p>
          <a:p>
            <a:pPr lvl="1"/>
            <a:r>
              <a:rPr lang="en-IN" sz="2400" dirty="0" smtClean="0"/>
              <a:t>can be thought of as a translator.</a:t>
            </a:r>
          </a:p>
          <a:p>
            <a:pPr lvl="1"/>
            <a:r>
              <a:rPr lang="en-IN" sz="2400" b="1" dirty="0" smtClean="0"/>
              <a:t>Its input consists of high level commands such as </a:t>
            </a:r>
            <a:r>
              <a:rPr lang="en-IN" sz="2400" b="1" dirty="0" smtClean="0">
                <a:solidFill>
                  <a:schemeClr val="accent1"/>
                </a:solidFill>
              </a:rPr>
              <a:t>“retrieve block 123”</a:t>
            </a:r>
          </a:p>
          <a:p>
            <a:pPr lvl="1"/>
            <a:r>
              <a:rPr lang="en-US" altLang="en-US" sz="2400" b="1" dirty="0"/>
              <a:t>Given commands like </a:t>
            </a:r>
            <a:r>
              <a:rPr lang="ja-JP" altLang="en-US" sz="2400" b="1" dirty="0">
                <a:solidFill>
                  <a:schemeClr val="accent1"/>
                </a:solidFill>
              </a:rPr>
              <a:t>“</a:t>
            </a:r>
            <a:r>
              <a:rPr lang="en-US" altLang="ja-JP" sz="2400" b="1" dirty="0">
                <a:solidFill>
                  <a:schemeClr val="accent1"/>
                </a:solidFill>
              </a:rPr>
              <a:t>read drive1, cylinder 72, track 2, sector 10, into memory location 1060</a:t>
            </a:r>
            <a:r>
              <a:rPr lang="ja-JP" altLang="en-US" sz="2400" b="1" dirty="0">
                <a:solidFill>
                  <a:schemeClr val="accent1"/>
                </a:solidFill>
              </a:rPr>
              <a:t>”</a:t>
            </a:r>
            <a:r>
              <a:rPr lang="en-US" altLang="ja-JP" sz="2400" b="1" dirty="0">
                <a:solidFill>
                  <a:schemeClr val="accent1"/>
                </a:solidFill>
              </a:rPr>
              <a:t> </a:t>
            </a:r>
          </a:p>
          <a:p>
            <a:pPr lvl="1"/>
            <a:r>
              <a:rPr lang="en-US" altLang="ja-JP" sz="2400" b="1" dirty="0" smtClean="0"/>
              <a:t>outputs </a:t>
            </a:r>
            <a:r>
              <a:rPr lang="en-US" altLang="ja-JP" sz="2400" b="1" dirty="0"/>
              <a:t>low-level hardware specific commands to hardware controller</a:t>
            </a:r>
            <a:endParaRPr lang="en-US" altLang="ja-JP" sz="2400" b="1" dirty="0">
              <a:solidFill>
                <a:srgbClr val="3366FF"/>
              </a:solidFill>
            </a:endParaRPr>
          </a:p>
          <a:p>
            <a:endParaRPr lang="en-IN" sz="2400" dirty="0"/>
          </a:p>
        </p:txBody>
      </p:sp>
      <p:sp>
        <p:nvSpPr>
          <p:cNvPr id="4" name="Date Placeholder 3"/>
          <p:cNvSpPr>
            <a:spLocks noGrp="1"/>
          </p:cNvSpPr>
          <p:nvPr>
            <p:ph type="dt" sz="half" idx="10"/>
          </p:nvPr>
        </p:nvSpPr>
        <p:spPr/>
        <p:txBody>
          <a:bodyPr/>
          <a:lstStyle/>
          <a:p>
            <a:fld id="{2F7A2074-6C60-4B8E-99F7-50D34520AFF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343</a:t>
            </a:fld>
            <a:endParaRPr lang="en-IN"/>
          </a:p>
        </p:txBody>
      </p:sp>
    </p:spTree>
    <p:extLst>
      <p:ext uri="{BB962C8B-B14F-4D97-AF65-F5344CB8AC3E}">
        <p14:creationId xmlns:p14="http://schemas.microsoft.com/office/powerpoint/2010/main" val="1560750384"/>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274042"/>
          </a:xfrm>
        </p:spPr>
        <p:txBody>
          <a:bodyPr>
            <a:normAutofit fontScale="90000"/>
          </a:bodyPr>
          <a:lstStyle/>
          <a:p>
            <a:r>
              <a:rPr lang="en-IN" dirty="0" smtClean="0"/>
              <a:t>Device Drivers</a:t>
            </a:r>
            <a:endParaRPr lang="en-IN" dirty="0"/>
          </a:p>
        </p:txBody>
      </p:sp>
      <p:sp>
        <p:nvSpPr>
          <p:cNvPr id="3" name="Content Placeholder 2"/>
          <p:cNvSpPr>
            <a:spLocks noGrp="1"/>
          </p:cNvSpPr>
          <p:nvPr>
            <p:ph idx="1"/>
          </p:nvPr>
        </p:nvSpPr>
        <p:spPr>
          <a:xfrm>
            <a:off x="157808" y="404664"/>
            <a:ext cx="5760640" cy="4525963"/>
          </a:xfrm>
        </p:spPr>
        <p:txBody>
          <a:bodyPr>
            <a:noAutofit/>
          </a:bodyPr>
          <a:lstStyle/>
          <a:p>
            <a:r>
              <a:rPr lang="en-IN" sz="2400" dirty="0"/>
              <a:t>Its output consists of </a:t>
            </a:r>
            <a:endParaRPr lang="en-IN" sz="2400" dirty="0" smtClean="0"/>
          </a:p>
          <a:p>
            <a:pPr lvl="1"/>
            <a:r>
              <a:rPr lang="en-IN" sz="2400" b="1" dirty="0" smtClean="0"/>
              <a:t>low </a:t>
            </a:r>
            <a:r>
              <a:rPr lang="en-IN" sz="2400" b="1" dirty="0"/>
              <a:t>level hardware specific instructions </a:t>
            </a:r>
            <a:endParaRPr lang="en-IN" sz="2400" b="1" dirty="0" smtClean="0"/>
          </a:p>
          <a:p>
            <a:pPr lvl="1"/>
            <a:r>
              <a:rPr lang="en-IN" sz="2400" b="1" dirty="0" smtClean="0"/>
              <a:t>that </a:t>
            </a:r>
            <a:r>
              <a:rPr lang="en-IN" sz="2400" b="1" dirty="0"/>
              <a:t>are used by the hardware controller</a:t>
            </a:r>
            <a:r>
              <a:rPr lang="en-IN" sz="2400" dirty="0"/>
              <a:t> </a:t>
            </a:r>
            <a:endParaRPr lang="en-IN" sz="2400" dirty="0" smtClean="0"/>
          </a:p>
          <a:p>
            <a:pPr lvl="1"/>
            <a:r>
              <a:rPr lang="en-IN" sz="2400" dirty="0" smtClean="0"/>
              <a:t>which </a:t>
            </a:r>
            <a:r>
              <a:rPr lang="en-IN" sz="2400" dirty="0"/>
              <a:t>interfaces I/O device to the rest of the system.</a:t>
            </a:r>
          </a:p>
          <a:p>
            <a:r>
              <a:rPr lang="en-IN" sz="2400" dirty="0" smtClean="0"/>
              <a:t>The device driver </a:t>
            </a:r>
          </a:p>
          <a:p>
            <a:pPr lvl="1"/>
            <a:r>
              <a:rPr lang="en-IN" sz="2400" b="1" dirty="0" smtClean="0"/>
              <a:t>writes specific bit patterns </a:t>
            </a:r>
          </a:p>
          <a:p>
            <a:pPr lvl="1"/>
            <a:r>
              <a:rPr lang="en-IN" sz="2400" b="1" dirty="0" smtClean="0"/>
              <a:t>to special locations in the I/o controller’s memory </a:t>
            </a:r>
          </a:p>
          <a:p>
            <a:pPr lvl="1"/>
            <a:r>
              <a:rPr lang="en-IN" sz="2400" dirty="0" smtClean="0"/>
              <a:t>to tell the controller on </a:t>
            </a:r>
            <a:r>
              <a:rPr lang="en-IN" sz="2400" dirty="0" smtClean="0">
                <a:solidFill>
                  <a:schemeClr val="accent1"/>
                </a:solidFill>
              </a:rPr>
              <a:t>which device location to act and</a:t>
            </a:r>
          </a:p>
          <a:p>
            <a:pPr lvl="1"/>
            <a:r>
              <a:rPr lang="en-IN" sz="2400" dirty="0" smtClean="0">
                <a:solidFill>
                  <a:schemeClr val="accent1"/>
                </a:solidFill>
              </a:rPr>
              <a:t>what actions to take.</a:t>
            </a:r>
            <a:endParaRPr lang="en-IN" sz="2400" dirty="0">
              <a:solidFill>
                <a:schemeClr val="accent1"/>
              </a:solidFill>
            </a:endParaRPr>
          </a:p>
        </p:txBody>
      </p:sp>
      <p:sp>
        <p:nvSpPr>
          <p:cNvPr id="4" name="Date Placeholder 3"/>
          <p:cNvSpPr>
            <a:spLocks noGrp="1"/>
          </p:cNvSpPr>
          <p:nvPr>
            <p:ph type="dt" sz="half" idx="10"/>
          </p:nvPr>
        </p:nvSpPr>
        <p:spPr/>
        <p:txBody>
          <a:bodyPr/>
          <a:lstStyle/>
          <a:p>
            <a:fld id="{510C6141-116E-4674-9203-A7B6CC82508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344</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268760"/>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72014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92274"/>
            <a:ext cx="5040560" cy="4525963"/>
          </a:xfrm>
        </p:spPr>
        <p:txBody>
          <a:bodyPr>
            <a:normAutofit/>
          </a:bodyPr>
          <a:lstStyle/>
          <a:p>
            <a:r>
              <a:rPr lang="en-IN" sz="2400" dirty="0" smtClean="0"/>
              <a:t>Device </a:t>
            </a:r>
            <a:r>
              <a:rPr lang="en-IN" sz="2400" dirty="0"/>
              <a:t>drivers are </a:t>
            </a:r>
            <a:endParaRPr lang="en-IN" sz="2400" dirty="0" smtClean="0"/>
          </a:p>
          <a:p>
            <a:pPr lvl="1"/>
            <a:r>
              <a:rPr lang="en-IN" sz="2400" b="1" dirty="0" smtClean="0"/>
              <a:t>software </a:t>
            </a:r>
            <a:r>
              <a:rPr lang="en-IN" sz="2400" b="1" dirty="0"/>
              <a:t>modules that can be plugged into an OS to handle a particular device. </a:t>
            </a:r>
            <a:endParaRPr lang="en-IN" sz="2400" b="1" dirty="0" smtClean="0"/>
          </a:p>
          <a:p>
            <a:endParaRPr lang="en-IN" sz="2400" dirty="0" smtClean="0"/>
          </a:p>
          <a:p>
            <a:r>
              <a:rPr lang="en-IN" sz="2400" dirty="0" smtClean="0"/>
              <a:t>Operating </a:t>
            </a:r>
            <a:r>
              <a:rPr lang="en-IN" sz="2400" dirty="0"/>
              <a:t>System takes help from </a:t>
            </a:r>
            <a:endParaRPr lang="en-IN" sz="2400" dirty="0" smtClean="0"/>
          </a:p>
          <a:p>
            <a:pPr lvl="1"/>
            <a:r>
              <a:rPr lang="en-IN" sz="2400" dirty="0" smtClean="0"/>
              <a:t>device </a:t>
            </a:r>
            <a:r>
              <a:rPr lang="en-IN" sz="2400" dirty="0"/>
              <a:t>drivers to handle all I/O devices.</a:t>
            </a:r>
          </a:p>
          <a:p>
            <a:endParaRPr lang="en-IN" sz="2400" dirty="0" smtClean="0"/>
          </a:p>
        </p:txBody>
      </p:sp>
      <p:sp>
        <p:nvSpPr>
          <p:cNvPr id="4" name="Date Placeholder 3"/>
          <p:cNvSpPr>
            <a:spLocks noGrp="1"/>
          </p:cNvSpPr>
          <p:nvPr>
            <p:ph type="dt" sz="half" idx="10"/>
          </p:nvPr>
        </p:nvSpPr>
        <p:spPr/>
        <p:txBody>
          <a:bodyPr/>
          <a:lstStyle/>
          <a:p>
            <a:fld id="{41359372-6811-4161-8B04-E9566AD33C7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345</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dirty="0"/>
              <a:t>Device Drivers</a:t>
            </a:r>
          </a:p>
        </p:txBody>
      </p:sp>
      <p:sp>
        <p:nvSpPr>
          <p:cNvPr id="8" name="Rectangle 7"/>
          <p:cNvSpPr/>
          <p:nvPr/>
        </p:nvSpPr>
        <p:spPr>
          <a:xfrm>
            <a:off x="395536" y="6145559"/>
            <a:ext cx="8262664" cy="307777"/>
          </a:xfrm>
          <a:prstGeom prst="rect">
            <a:avLst/>
          </a:prstGeom>
        </p:spPr>
        <p:txBody>
          <a:bodyPr wrap="square">
            <a:spAutoFit/>
          </a:bodyPr>
          <a:lstStyle/>
          <a:p>
            <a:r>
              <a:rPr lang="en-IN" sz="1400" dirty="0" err="1" smtClean="0"/>
              <a:t>Courtesy:https</a:t>
            </a:r>
            <a:r>
              <a:rPr lang="en-IN" sz="1400" dirty="0"/>
              <a:t>://www.tutorialspoint.com/operating_system/os_io_hardware.htm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496" y="1123794"/>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577660"/>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2" y="1279301"/>
            <a:ext cx="4258816" cy="4525963"/>
          </a:xfrm>
        </p:spPr>
        <p:txBody>
          <a:bodyPr>
            <a:normAutofit/>
          </a:bodyPr>
          <a:lstStyle/>
          <a:p>
            <a:r>
              <a:rPr lang="en-IN" sz="2400" dirty="0" smtClean="0"/>
              <a:t>The </a:t>
            </a:r>
            <a:r>
              <a:rPr lang="en-IN" sz="2400" dirty="0"/>
              <a:t>Device Controller works like </a:t>
            </a:r>
            <a:endParaRPr lang="en-IN" sz="2400" dirty="0" smtClean="0"/>
          </a:p>
          <a:p>
            <a:pPr lvl="1"/>
            <a:r>
              <a:rPr lang="en-IN" sz="2400" b="1" dirty="0" smtClean="0"/>
              <a:t>an </a:t>
            </a:r>
            <a:r>
              <a:rPr lang="en-IN" sz="2400" b="1" dirty="0"/>
              <a:t>interface between a device and a device driver</a:t>
            </a:r>
            <a:r>
              <a:rPr lang="en-IN" sz="2400" dirty="0"/>
              <a:t>. </a:t>
            </a:r>
            <a:endParaRPr lang="en-IN" sz="2400" dirty="0" smtClean="0"/>
          </a:p>
          <a:p>
            <a:endParaRPr lang="en-IN" sz="2400" dirty="0" smtClean="0"/>
          </a:p>
          <a:p>
            <a:r>
              <a:rPr lang="en-IN" sz="2400" b="1" dirty="0" smtClean="0"/>
              <a:t>There </a:t>
            </a:r>
            <a:r>
              <a:rPr lang="en-IN" sz="2400" b="1" dirty="0"/>
              <a:t>is always a device controller and a device driver </a:t>
            </a:r>
            <a:endParaRPr lang="en-IN" sz="2400" b="1" dirty="0" smtClean="0"/>
          </a:p>
          <a:p>
            <a:pPr lvl="1"/>
            <a:r>
              <a:rPr lang="en-IN" sz="2400" dirty="0" smtClean="0"/>
              <a:t>for </a:t>
            </a:r>
            <a:r>
              <a:rPr lang="en-IN" sz="2400" dirty="0"/>
              <a:t>each device to communicate with the Operating Systems. </a:t>
            </a:r>
          </a:p>
        </p:txBody>
      </p:sp>
      <p:sp>
        <p:nvSpPr>
          <p:cNvPr id="4" name="Date Placeholder 3"/>
          <p:cNvSpPr>
            <a:spLocks noGrp="1"/>
          </p:cNvSpPr>
          <p:nvPr>
            <p:ph type="dt" sz="half" idx="10"/>
          </p:nvPr>
        </p:nvSpPr>
        <p:spPr/>
        <p:txBody>
          <a:bodyPr/>
          <a:lstStyle/>
          <a:p>
            <a:fld id="{8236F663-98BD-4129-A2FA-3BE674A9ABF4}"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346</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smtClean="0"/>
              <a:t>Device Controllers</a:t>
            </a:r>
            <a:endParaRPr lang="en-IN" sz="3200" dirty="0"/>
          </a:p>
        </p:txBody>
      </p:sp>
      <p:sp>
        <p:nvSpPr>
          <p:cNvPr id="8" name="Rectangle 7"/>
          <p:cNvSpPr/>
          <p:nvPr/>
        </p:nvSpPr>
        <p:spPr>
          <a:xfrm>
            <a:off x="395536" y="6145559"/>
            <a:ext cx="8262664" cy="307777"/>
          </a:xfrm>
          <a:prstGeom prst="rect">
            <a:avLst/>
          </a:prstGeom>
        </p:spPr>
        <p:txBody>
          <a:bodyPr wrap="square">
            <a:spAutoFit/>
          </a:bodyPr>
          <a:lstStyle/>
          <a:p>
            <a:r>
              <a:rPr lang="en-IN" sz="1400" dirty="0" err="1" smtClean="0"/>
              <a:t>Courtesy:https</a:t>
            </a:r>
            <a:r>
              <a:rPr lang="en-IN" sz="1400" dirty="0"/>
              <a:t>://www.tutorialspoint.com/operating_system/os_io_hardware.htm</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09" t="4146" r="24218" b="28007"/>
          <a:stretch/>
        </p:blipFill>
        <p:spPr bwMode="auto">
          <a:xfrm>
            <a:off x="4572000" y="1556792"/>
            <a:ext cx="439248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83054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a:t>
            </a:r>
            <a:r>
              <a:rPr lang="en-IN" sz="3200" b="1" dirty="0" smtClean="0"/>
              <a:t>Controllers</a:t>
            </a:r>
            <a:endParaRPr lang="en-IN" sz="3200" dirty="0"/>
          </a:p>
        </p:txBody>
      </p:sp>
      <p:sp>
        <p:nvSpPr>
          <p:cNvPr id="3" name="Content Placeholder 2"/>
          <p:cNvSpPr>
            <a:spLocks noGrp="1"/>
          </p:cNvSpPr>
          <p:nvPr>
            <p:ph idx="1"/>
          </p:nvPr>
        </p:nvSpPr>
        <p:spPr/>
        <p:txBody>
          <a:bodyPr>
            <a:normAutofit/>
          </a:bodyPr>
          <a:lstStyle/>
          <a:p>
            <a:endParaRPr lang="en-IN" sz="2400" dirty="0"/>
          </a:p>
          <a:p>
            <a:r>
              <a:rPr lang="en-IN" sz="2400" dirty="0"/>
              <a:t>I/O units (Keyboard, mouse, printer, etc.) typically consist of </a:t>
            </a:r>
            <a:endParaRPr lang="en-IN" sz="2400" dirty="0" smtClean="0"/>
          </a:p>
          <a:p>
            <a:pPr lvl="1"/>
            <a:r>
              <a:rPr lang="en-IN" sz="2400" b="1" dirty="0" smtClean="0"/>
              <a:t>a </a:t>
            </a:r>
            <a:r>
              <a:rPr lang="en-IN" sz="2400" b="1" dirty="0"/>
              <a:t>mechanical component and </a:t>
            </a:r>
            <a:endParaRPr lang="en-IN" sz="2400" b="1" dirty="0" smtClean="0"/>
          </a:p>
          <a:p>
            <a:pPr lvl="1"/>
            <a:r>
              <a:rPr lang="en-IN" sz="2400" b="1" dirty="0" smtClean="0"/>
              <a:t>an </a:t>
            </a:r>
            <a:r>
              <a:rPr lang="en-IN" sz="2400" b="1" dirty="0"/>
              <a:t>electronic component </a:t>
            </a:r>
            <a:endParaRPr lang="en-IN" sz="2400" b="1" dirty="0" smtClean="0"/>
          </a:p>
          <a:p>
            <a:pPr lvl="1"/>
            <a:r>
              <a:rPr lang="en-IN" sz="2400" b="1" dirty="0" smtClean="0"/>
              <a:t>where </a:t>
            </a:r>
            <a:r>
              <a:rPr lang="en-IN" sz="2400" b="1" dirty="0"/>
              <a:t>electronic component is called the device controller</a:t>
            </a:r>
            <a:r>
              <a:rPr lang="en-IN" sz="2400" b="1" dirty="0" smtClean="0"/>
              <a:t>.</a:t>
            </a:r>
          </a:p>
          <a:p>
            <a:endParaRPr lang="en-IN" sz="2400" b="1" dirty="0"/>
          </a:p>
          <a:p>
            <a:endParaRPr lang="en-IN" b="1" dirty="0"/>
          </a:p>
        </p:txBody>
      </p:sp>
      <p:sp>
        <p:nvSpPr>
          <p:cNvPr id="4" name="Date Placeholder 3"/>
          <p:cNvSpPr>
            <a:spLocks noGrp="1"/>
          </p:cNvSpPr>
          <p:nvPr>
            <p:ph type="dt" sz="half" idx="10"/>
          </p:nvPr>
        </p:nvSpPr>
        <p:spPr/>
        <p:txBody>
          <a:bodyPr/>
          <a:lstStyle/>
          <a:p>
            <a:fld id="{F671F3BC-303D-499A-9C1E-FAB47914019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347</a:t>
            </a:fld>
            <a:endParaRPr lang="en-IN"/>
          </a:p>
        </p:txBody>
      </p:sp>
      <p:sp>
        <p:nvSpPr>
          <p:cNvPr id="7" name="Rectangle 6"/>
          <p:cNvSpPr/>
          <p:nvPr/>
        </p:nvSpPr>
        <p:spPr>
          <a:xfrm>
            <a:off x="395536" y="5589240"/>
            <a:ext cx="8262664" cy="307777"/>
          </a:xfrm>
          <a:prstGeom prst="rect">
            <a:avLst/>
          </a:prstGeom>
        </p:spPr>
        <p:txBody>
          <a:bodyPr wrap="square">
            <a:spAutoFit/>
          </a:bodyPr>
          <a:lstStyle/>
          <a:p>
            <a:r>
              <a:rPr lang="en-IN" sz="1400" dirty="0" err="1" smtClean="0"/>
              <a:t>Courtesy:https</a:t>
            </a:r>
            <a:r>
              <a:rPr lang="en-IN" sz="1400" dirty="0"/>
              <a:t>://www.tutorialspoint.com/operating_system/os_io_hardware.htm</a:t>
            </a:r>
          </a:p>
        </p:txBody>
      </p:sp>
    </p:spTree>
    <p:extLst>
      <p:ext uri="{BB962C8B-B14F-4D97-AF65-F5344CB8AC3E}">
        <p14:creationId xmlns:p14="http://schemas.microsoft.com/office/powerpoint/2010/main" val="175995460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a:t>
            </a:r>
            <a:r>
              <a:rPr lang="en-IN" sz="3200" b="1" dirty="0" smtClean="0"/>
              <a:t>Controllers</a:t>
            </a:r>
            <a:endParaRPr lang="en-IN" sz="3200" dirty="0"/>
          </a:p>
        </p:txBody>
      </p:sp>
      <p:sp>
        <p:nvSpPr>
          <p:cNvPr id="3" name="Content Placeholder 2"/>
          <p:cNvSpPr>
            <a:spLocks noGrp="1"/>
          </p:cNvSpPr>
          <p:nvPr>
            <p:ph idx="1"/>
          </p:nvPr>
        </p:nvSpPr>
        <p:spPr/>
        <p:txBody>
          <a:bodyPr>
            <a:normAutofit/>
          </a:bodyPr>
          <a:lstStyle/>
          <a:p>
            <a:r>
              <a:rPr lang="en-IN" sz="2400" b="1" dirty="0" smtClean="0"/>
              <a:t>A Electrical component/device </a:t>
            </a:r>
            <a:r>
              <a:rPr lang="en-IN" sz="2400" b="1" dirty="0"/>
              <a:t>controller </a:t>
            </a:r>
            <a:r>
              <a:rPr lang="en-IN" sz="2400" b="1" dirty="0" smtClean="0"/>
              <a:t>controls the device</a:t>
            </a:r>
          </a:p>
          <a:p>
            <a:pPr lvl="1"/>
            <a:r>
              <a:rPr lang="en-IN" sz="2000" b="1" dirty="0" smtClean="0"/>
              <a:t>May </a:t>
            </a:r>
            <a:r>
              <a:rPr lang="en-IN" sz="2000" b="1" dirty="0"/>
              <a:t>be able to handle multiple devices. </a:t>
            </a:r>
            <a:endParaRPr lang="en-IN" sz="2000" b="1" dirty="0" smtClean="0"/>
          </a:p>
          <a:p>
            <a:pPr lvl="1"/>
            <a:r>
              <a:rPr lang="en-IN" sz="2000" b="1" dirty="0" smtClean="0"/>
              <a:t>May be more than one controller per mechanical component. (</a:t>
            </a:r>
            <a:r>
              <a:rPr lang="en-IN" sz="2000" b="1" dirty="0" err="1" smtClean="0"/>
              <a:t>Eg</a:t>
            </a:r>
            <a:r>
              <a:rPr lang="en-IN" sz="2000" b="1" dirty="0" smtClean="0"/>
              <a:t>- Hard drive)</a:t>
            </a:r>
          </a:p>
          <a:p>
            <a:pPr lvl="1"/>
            <a:endParaRPr lang="en-IN" sz="2000" dirty="0"/>
          </a:p>
          <a:p>
            <a:r>
              <a:rPr lang="en-IN" sz="2400" dirty="0" smtClean="0"/>
              <a:t>Controller’s Tasks-</a:t>
            </a:r>
          </a:p>
          <a:p>
            <a:pPr lvl="1"/>
            <a:r>
              <a:rPr lang="en-IN" sz="2000" dirty="0" smtClean="0"/>
              <a:t>Convert </a:t>
            </a:r>
            <a:r>
              <a:rPr lang="en-IN" sz="2000" dirty="0"/>
              <a:t>serial bit stream to block of bytes, </a:t>
            </a:r>
            <a:endParaRPr lang="en-IN" sz="2000" dirty="0" smtClean="0"/>
          </a:p>
          <a:p>
            <a:pPr lvl="1"/>
            <a:r>
              <a:rPr lang="en-IN" sz="2000" b="1" dirty="0" smtClean="0"/>
              <a:t>Perform </a:t>
            </a:r>
            <a:r>
              <a:rPr lang="en-IN" sz="2000" b="1" dirty="0"/>
              <a:t>error correction as </a:t>
            </a:r>
            <a:r>
              <a:rPr lang="en-IN" sz="2000" b="1" dirty="0" smtClean="0"/>
              <a:t>necessary</a:t>
            </a:r>
          </a:p>
          <a:p>
            <a:pPr lvl="1"/>
            <a:r>
              <a:rPr lang="en-IN" sz="2000" b="1" dirty="0" smtClean="0"/>
              <a:t>Make device available to main memory</a:t>
            </a:r>
          </a:p>
          <a:p>
            <a:pPr lvl="1"/>
            <a:endParaRPr lang="en-IN" sz="2000" dirty="0"/>
          </a:p>
          <a:p>
            <a:endParaRPr lang="en-IN" dirty="0"/>
          </a:p>
        </p:txBody>
      </p:sp>
      <p:sp>
        <p:nvSpPr>
          <p:cNvPr id="4" name="Date Placeholder 3"/>
          <p:cNvSpPr>
            <a:spLocks noGrp="1"/>
          </p:cNvSpPr>
          <p:nvPr>
            <p:ph type="dt" sz="half" idx="10"/>
          </p:nvPr>
        </p:nvSpPr>
        <p:spPr/>
        <p:txBody>
          <a:bodyPr/>
          <a:lstStyle/>
          <a:p>
            <a:fld id="{62B508CB-6B9F-4DBB-BD9F-2E2197AD8F2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348</a:t>
            </a:fld>
            <a:endParaRPr lang="en-IN"/>
          </a:p>
        </p:txBody>
      </p:sp>
      <p:sp>
        <p:nvSpPr>
          <p:cNvPr id="7" name="Rectangle 6"/>
          <p:cNvSpPr/>
          <p:nvPr/>
        </p:nvSpPr>
        <p:spPr>
          <a:xfrm>
            <a:off x="395536" y="5904323"/>
            <a:ext cx="8262664" cy="307777"/>
          </a:xfrm>
          <a:prstGeom prst="rect">
            <a:avLst/>
          </a:prstGeom>
        </p:spPr>
        <p:txBody>
          <a:bodyPr wrap="square">
            <a:spAutoFit/>
          </a:bodyPr>
          <a:lstStyle/>
          <a:p>
            <a:r>
              <a:rPr lang="en-IN" sz="1400" dirty="0" err="1" smtClean="0"/>
              <a:t>Courtesy:https</a:t>
            </a:r>
            <a:r>
              <a:rPr lang="en-IN" sz="1400" dirty="0"/>
              <a:t>://www.tutorialspoint.com/operating_system/os_io_hardware.htm</a:t>
            </a:r>
          </a:p>
        </p:txBody>
      </p:sp>
    </p:spTree>
    <p:extLst>
      <p:ext uri="{BB962C8B-B14F-4D97-AF65-F5344CB8AC3E}">
        <p14:creationId xmlns:p14="http://schemas.microsoft.com/office/powerpoint/2010/main" val="1989767982"/>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smtClean="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dirty="0" smtClean="0"/>
              <a:t>Design and Implementation of OS not </a:t>
            </a:r>
            <a:r>
              <a:rPr lang="ja-JP" altLang="en-US" sz="2400" dirty="0" smtClean="0"/>
              <a:t>“</a:t>
            </a:r>
            <a:r>
              <a:rPr lang="en-US" altLang="ja-JP" sz="2400" dirty="0" smtClean="0"/>
              <a:t>solvable</a:t>
            </a:r>
            <a:r>
              <a:rPr lang="ja-JP" altLang="en-US" sz="2400" dirty="0" smtClean="0"/>
              <a:t>”</a:t>
            </a:r>
            <a:r>
              <a:rPr lang="en-US" altLang="ja-JP" sz="2400" dirty="0" smtClean="0"/>
              <a:t>, but some approaches have proven successful</a:t>
            </a:r>
          </a:p>
          <a:p>
            <a:endParaRPr lang="en-US" altLang="en-US" sz="2400" dirty="0" smtClean="0"/>
          </a:p>
          <a:p>
            <a:r>
              <a:rPr lang="en-US" altLang="en-US" sz="2400" b="1" dirty="0" smtClean="0"/>
              <a:t>Internal structure of different Operating Systems  can vary widely</a:t>
            </a:r>
          </a:p>
          <a:p>
            <a:endParaRPr lang="en-US" altLang="en-US" sz="2400" dirty="0" smtClean="0"/>
          </a:p>
          <a:p>
            <a:r>
              <a:rPr lang="en-US" altLang="en-US" sz="2400" dirty="0" smtClean="0"/>
              <a:t>Start the design </a:t>
            </a:r>
            <a:r>
              <a:rPr lang="en-US" altLang="en-US" sz="2400" b="1" dirty="0" smtClean="0"/>
              <a:t>by defining goals and specifications </a:t>
            </a:r>
          </a:p>
          <a:p>
            <a:endParaRPr lang="en-US" altLang="en-US" sz="2400" dirty="0" smtClean="0"/>
          </a:p>
          <a:p>
            <a:r>
              <a:rPr lang="en-US" altLang="en-US" sz="2400" dirty="0" smtClean="0"/>
              <a:t>Affected by </a:t>
            </a:r>
            <a:r>
              <a:rPr lang="en-US" altLang="en-US" sz="2400" b="1" dirty="0" smtClean="0"/>
              <a:t>choice of hardware, type of system</a:t>
            </a:r>
          </a:p>
          <a:p>
            <a:endParaRPr lang="en-US" altLang="en-US" sz="2400" dirty="0" smtClean="0"/>
          </a:p>
        </p:txBody>
      </p:sp>
      <p:sp>
        <p:nvSpPr>
          <p:cNvPr id="2" name="Date Placeholder 1"/>
          <p:cNvSpPr>
            <a:spLocks noGrp="1"/>
          </p:cNvSpPr>
          <p:nvPr>
            <p:ph type="dt" sz="half" idx="10"/>
          </p:nvPr>
        </p:nvSpPr>
        <p:spPr/>
        <p:txBody>
          <a:bodyPr/>
          <a:lstStyle/>
          <a:p>
            <a:fld id="{79A648BC-18FF-485D-ADEC-63279A744F8A}"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349</a:t>
            </a:fld>
            <a:endParaRPr lang="en-IN"/>
          </a:p>
        </p:txBody>
      </p:sp>
    </p:spTree>
    <p:extLst>
      <p:ext uri="{BB962C8B-B14F-4D97-AF65-F5344CB8AC3E}">
        <p14:creationId xmlns:p14="http://schemas.microsoft.com/office/powerpoint/2010/main" val="215520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smtClean="0"/>
              <a:t>Linker</a:t>
            </a:r>
            <a:endParaRPr lang="en-IN" dirty="0"/>
          </a:p>
        </p:txBody>
      </p:sp>
      <p:sp>
        <p:nvSpPr>
          <p:cNvPr id="4" name="Date Placeholder 3"/>
          <p:cNvSpPr>
            <a:spLocks noGrp="1"/>
          </p:cNvSpPr>
          <p:nvPr>
            <p:ph type="dt" sz="half" idx="10"/>
          </p:nvPr>
        </p:nvSpPr>
        <p:spPr/>
        <p:txBody>
          <a:bodyPr/>
          <a:lstStyle/>
          <a:p>
            <a:fld id="{29D45396-576E-4BCE-9926-967E38F5BCA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217912" y="1682363"/>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p:cNvSpPr/>
          <p:nvPr/>
        </p:nvSpPr>
        <p:spPr>
          <a:xfrm>
            <a:off x="323528" y="1614859"/>
            <a:ext cx="4572000" cy="2677656"/>
          </a:xfrm>
          <a:prstGeom prst="rect">
            <a:avLst/>
          </a:prstGeom>
        </p:spPr>
        <p:txBody>
          <a:bodyPr>
            <a:spAutoFit/>
          </a:bodyPr>
          <a:lstStyle/>
          <a:p>
            <a:pPr marL="285750" indent="-285750">
              <a:buFont typeface="Arial" panose="020B0604020202020204" pitchFamily="34" charset="0"/>
              <a:buChar char="•"/>
            </a:pPr>
            <a:r>
              <a:rPr lang="en-IN" sz="2400" dirty="0"/>
              <a:t>Tool that merges the object files produced by separate </a:t>
            </a:r>
            <a:r>
              <a:rPr lang="en-IN" sz="2400" dirty="0" smtClean="0"/>
              <a:t>compilation or </a:t>
            </a:r>
            <a:r>
              <a:rPr lang="en-IN" sz="2400" dirty="0"/>
              <a:t>assembly and creates </a:t>
            </a:r>
            <a:r>
              <a:rPr lang="en-IN" sz="2400" dirty="0" smtClean="0"/>
              <a:t>a  single executable file</a:t>
            </a:r>
          </a:p>
          <a:p>
            <a:pPr marL="285750" indent="-285750">
              <a:buFont typeface="Arial" panose="020B0604020202020204" pitchFamily="34" charset="0"/>
              <a:buChar char="•"/>
            </a:pPr>
            <a:endParaRPr lang="en-IN" sz="2400" dirty="0" smtClean="0"/>
          </a:p>
          <a:p>
            <a:endParaRPr lang="en-IN" sz="2400" dirty="0"/>
          </a:p>
          <a:p>
            <a:pPr marL="285750" indent="-285750">
              <a:buFont typeface="Arial" panose="020B0604020202020204" pitchFamily="34" charset="0"/>
              <a:buChar char="•"/>
            </a:pPr>
            <a:r>
              <a:rPr lang="en-IN" sz="2400" dirty="0" smtClean="0"/>
              <a:t>Linker </a:t>
            </a:r>
            <a:r>
              <a:rPr lang="en-IN" sz="2400" dirty="0"/>
              <a:t>are also called link editors. </a:t>
            </a:r>
            <a:endParaRPr lang="en-IN" sz="2400" dirty="0" smtClean="0"/>
          </a:p>
        </p:txBody>
      </p:sp>
      <p:sp>
        <p:nvSpPr>
          <p:cNvPr id="9" name="Rectangle 8"/>
          <p:cNvSpPr/>
          <p:nvPr/>
        </p:nvSpPr>
        <p:spPr>
          <a:xfrm>
            <a:off x="6084168" y="4797152"/>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p:cNvSpPr/>
          <p:nvPr/>
        </p:nvSpPr>
        <p:spPr>
          <a:xfrm>
            <a:off x="4895528" y="2348880"/>
            <a:ext cx="1505665" cy="79208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0496873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smtClean="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b="1" dirty="0" smtClean="0">
                <a:solidFill>
                  <a:srgbClr val="3366FF"/>
                </a:solidFill>
              </a:rPr>
              <a:t>User </a:t>
            </a:r>
            <a:r>
              <a:rPr lang="en-US" altLang="en-US" sz="2400" dirty="0" smtClean="0"/>
              <a:t>goals and </a:t>
            </a:r>
            <a:r>
              <a:rPr lang="en-US" altLang="en-US" sz="2400" b="1" dirty="0" smtClean="0">
                <a:solidFill>
                  <a:srgbClr val="3366FF"/>
                </a:solidFill>
              </a:rPr>
              <a:t>System </a:t>
            </a:r>
            <a:r>
              <a:rPr lang="en-US" altLang="en-US" sz="2400" dirty="0" smtClean="0"/>
              <a:t>goals</a:t>
            </a:r>
          </a:p>
          <a:p>
            <a:pPr lvl="1"/>
            <a:endParaRPr lang="en-US" altLang="en-US" sz="2400" dirty="0" smtClean="0"/>
          </a:p>
          <a:p>
            <a:pPr lvl="1"/>
            <a:r>
              <a:rPr lang="en-US" altLang="en-US" sz="2400" dirty="0" smtClean="0"/>
              <a:t>User goals – </a:t>
            </a:r>
            <a:r>
              <a:rPr lang="en-US" altLang="en-US" sz="2000" dirty="0" smtClean="0"/>
              <a:t>operating system should be </a:t>
            </a:r>
          </a:p>
          <a:p>
            <a:pPr lvl="2"/>
            <a:r>
              <a:rPr lang="en-US" altLang="en-US" dirty="0" smtClean="0"/>
              <a:t>convenient to use, </a:t>
            </a:r>
          </a:p>
          <a:p>
            <a:pPr lvl="2"/>
            <a:r>
              <a:rPr lang="en-US" altLang="en-US" dirty="0" smtClean="0"/>
              <a:t>easy to learn, </a:t>
            </a:r>
          </a:p>
          <a:p>
            <a:pPr lvl="2"/>
            <a:r>
              <a:rPr lang="en-US" altLang="en-US" dirty="0" smtClean="0"/>
              <a:t>reliable, </a:t>
            </a:r>
          </a:p>
          <a:p>
            <a:pPr lvl="2"/>
            <a:r>
              <a:rPr lang="en-US" altLang="en-US" dirty="0" smtClean="0"/>
              <a:t>safe, and </a:t>
            </a:r>
          </a:p>
          <a:p>
            <a:pPr lvl="2"/>
            <a:r>
              <a:rPr lang="en-US" altLang="en-US" dirty="0" smtClean="0"/>
              <a:t>fast</a:t>
            </a:r>
          </a:p>
        </p:txBody>
      </p:sp>
      <p:sp>
        <p:nvSpPr>
          <p:cNvPr id="2" name="Date Placeholder 1"/>
          <p:cNvSpPr>
            <a:spLocks noGrp="1"/>
          </p:cNvSpPr>
          <p:nvPr>
            <p:ph type="dt" sz="half" idx="10"/>
          </p:nvPr>
        </p:nvSpPr>
        <p:spPr/>
        <p:txBody>
          <a:bodyPr/>
          <a:lstStyle/>
          <a:p>
            <a:fld id="{DA6541DE-808F-45C1-AC21-56DEA0A383A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350</a:t>
            </a:fld>
            <a:endParaRPr lang="en-IN"/>
          </a:p>
        </p:txBody>
      </p:sp>
    </p:spTree>
    <p:extLst>
      <p:ext uri="{BB962C8B-B14F-4D97-AF65-F5344CB8AC3E}">
        <p14:creationId xmlns:p14="http://schemas.microsoft.com/office/powerpoint/2010/main" val="155807311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smtClean="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pPr lvl="1"/>
            <a:r>
              <a:rPr lang="en-US" altLang="en-US" sz="2400" dirty="0" smtClean="0"/>
              <a:t>System goals – operating system should be </a:t>
            </a:r>
          </a:p>
          <a:p>
            <a:pPr lvl="2"/>
            <a:r>
              <a:rPr lang="en-US" altLang="en-US" dirty="0" smtClean="0"/>
              <a:t>easy to design, implement, and maintain, </a:t>
            </a:r>
          </a:p>
          <a:p>
            <a:pPr lvl="2"/>
            <a:r>
              <a:rPr lang="en-US" altLang="en-US" dirty="0" smtClean="0"/>
              <a:t>as well as flexible, </a:t>
            </a:r>
          </a:p>
          <a:p>
            <a:pPr lvl="2"/>
            <a:r>
              <a:rPr lang="en-US" altLang="en-US" dirty="0" smtClean="0"/>
              <a:t>reliable, </a:t>
            </a:r>
          </a:p>
          <a:p>
            <a:pPr lvl="2"/>
            <a:r>
              <a:rPr lang="en-US" altLang="en-US" dirty="0" smtClean="0"/>
              <a:t>error-free, and </a:t>
            </a:r>
          </a:p>
          <a:p>
            <a:pPr lvl="2"/>
            <a:r>
              <a:rPr lang="en-US" altLang="en-US" dirty="0" smtClean="0"/>
              <a:t>efficient</a:t>
            </a:r>
          </a:p>
        </p:txBody>
      </p:sp>
      <p:sp>
        <p:nvSpPr>
          <p:cNvPr id="2" name="Date Placeholder 1"/>
          <p:cNvSpPr>
            <a:spLocks noGrp="1"/>
          </p:cNvSpPr>
          <p:nvPr>
            <p:ph type="dt" sz="half" idx="10"/>
          </p:nvPr>
        </p:nvSpPr>
        <p:spPr/>
        <p:txBody>
          <a:bodyPr/>
          <a:lstStyle/>
          <a:p>
            <a:fld id="{D6EB60FC-FBFE-4594-8E4C-4C5A3C3EC937}"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351</a:t>
            </a:fld>
            <a:endParaRPr lang="en-IN"/>
          </a:p>
        </p:txBody>
      </p:sp>
    </p:spTree>
    <p:extLst>
      <p:ext uri="{BB962C8B-B14F-4D97-AF65-F5344CB8AC3E}">
        <p14:creationId xmlns:p14="http://schemas.microsoft.com/office/powerpoint/2010/main" val="418415824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69975" y="106363"/>
            <a:ext cx="8229600" cy="576262"/>
          </a:xfrm>
        </p:spPr>
        <p:txBody>
          <a:bodyPr/>
          <a:lstStyle/>
          <a:p>
            <a:pPr eaLnBrk="1" hangingPunct="1"/>
            <a:r>
              <a:rPr lang="en-US" altLang="en-US" sz="2400" smtClean="0"/>
              <a:t>Operating System Design and Implementation (Cont.)</a:t>
            </a:r>
          </a:p>
        </p:txBody>
      </p:sp>
      <p:sp>
        <p:nvSpPr>
          <p:cNvPr id="35843" name="Rectangle 3"/>
          <p:cNvSpPr>
            <a:spLocks noGrp="1" noChangeArrowheads="1"/>
          </p:cNvSpPr>
          <p:nvPr>
            <p:ph type="body" idx="1"/>
          </p:nvPr>
        </p:nvSpPr>
        <p:spPr>
          <a:xfrm>
            <a:off x="683568" y="836712"/>
            <a:ext cx="7758038" cy="5232995"/>
          </a:xfrm>
        </p:spPr>
        <p:txBody>
          <a:bodyPr>
            <a:noAutofit/>
          </a:bodyPr>
          <a:lstStyle/>
          <a:p>
            <a:r>
              <a:rPr lang="en-US" altLang="en-US" sz="2400" dirty="0" smtClean="0"/>
              <a:t>Important principle to separate</a:t>
            </a:r>
          </a:p>
          <a:p>
            <a:pPr>
              <a:buFont typeface="Monotype Sorts" pitchFamily="-84" charset="2"/>
              <a:buNone/>
            </a:pPr>
            <a:r>
              <a:rPr lang="en-US" altLang="en-US" sz="2400" b="1" dirty="0" smtClean="0"/>
              <a:t>	</a:t>
            </a:r>
            <a:r>
              <a:rPr lang="en-US" altLang="en-US" sz="2400" b="1" dirty="0" smtClean="0">
                <a:solidFill>
                  <a:srgbClr val="3366FF"/>
                </a:solidFill>
              </a:rPr>
              <a:t>Policy</a:t>
            </a:r>
            <a:r>
              <a:rPr lang="en-US" altLang="en-US" sz="2400" b="1" dirty="0" smtClean="0"/>
              <a:t>:   </a:t>
            </a:r>
            <a:r>
              <a:rPr lang="en-US" altLang="en-US" sz="2400" b="1" i="1" dirty="0" smtClean="0"/>
              <a:t>What</a:t>
            </a:r>
            <a:r>
              <a:rPr lang="en-US" altLang="en-US" sz="2400" dirty="0" smtClean="0"/>
              <a:t> will be done?</a:t>
            </a:r>
            <a:r>
              <a:rPr lang="en-US" altLang="en-US" sz="2400" b="1" dirty="0" smtClean="0"/>
              <a:t> </a:t>
            </a:r>
            <a:br>
              <a:rPr lang="en-US" altLang="en-US" sz="2400" b="1" dirty="0" smtClean="0"/>
            </a:br>
            <a:r>
              <a:rPr lang="en-US" altLang="en-US" sz="2400" b="1" dirty="0" smtClean="0">
                <a:solidFill>
                  <a:srgbClr val="3366FF"/>
                </a:solidFill>
              </a:rPr>
              <a:t>Mechanism</a:t>
            </a:r>
            <a:r>
              <a:rPr lang="en-US" altLang="en-US" sz="2400" b="1" dirty="0" smtClean="0"/>
              <a:t>:  </a:t>
            </a:r>
            <a:r>
              <a:rPr lang="en-US" altLang="en-US" sz="2400" b="1" i="1" dirty="0" smtClean="0"/>
              <a:t>How</a:t>
            </a:r>
            <a:r>
              <a:rPr lang="en-US" altLang="en-US" sz="2400" dirty="0" smtClean="0"/>
              <a:t> to do it?</a:t>
            </a:r>
          </a:p>
          <a:p>
            <a:endParaRPr lang="en-US" altLang="en-US" sz="2400" dirty="0" smtClean="0"/>
          </a:p>
          <a:p>
            <a:r>
              <a:rPr lang="en-US" altLang="en-US" sz="2400" dirty="0" smtClean="0"/>
              <a:t>Policies </a:t>
            </a:r>
            <a:r>
              <a:rPr lang="en-US" altLang="en-US" sz="2400" dirty="0"/>
              <a:t>decide what will be </a:t>
            </a:r>
            <a:r>
              <a:rPr lang="en-US" altLang="en-US" sz="2400" dirty="0" smtClean="0"/>
              <a:t>done, Mechanisms determine how to do something</a:t>
            </a:r>
          </a:p>
          <a:p>
            <a:r>
              <a:rPr lang="en-US" altLang="en-US" sz="2400" b="1" dirty="0" smtClean="0"/>
              <a:t>The separation of policy from mechanism is a very important principle, </a:t>
            </a:r>
          </a:p>
          <a:p>
            <a:pPr lvl="1"/>
            <a:r>
              <a:rPr lang="en-US" altLang="en-US" sz="2400" dirty="0" smtClean="0"/>
              <a:t>it allows maximum </a:t>
            </a:r>
            <a:r>
              <a:rPr lang="en-US" altLang="en-US" sz="2400" b="1" dirty="0" smtClean="0"/>
              <a:t>flexibility if policy decisions are to be changed later (example – timer)</a:t>
            </a:r>
          </a:p>
          <a:p>
            <a:endParaRPr lang="en-US" altLang="en-US" sz="2400" dirty="0" smtClean="0"/>
          </a:p>
          <a:p>
            <a:r>
              <a:rPr lang="en-US" altLang="en-US" sz="2400" dirty="0" smtClean="0"/>
              <a:t>Specifying and designing an OS is highly creative task of </a:t>
            </a:r>
            <a:r>
              <a:rPr lang="en-US" altLang="en-US" sz="2400" b="1" dirty="0" smtClean="0">
                <a:solidFill>
                  <a:srgbClr val="3366FF"/>
                </a:solidFill>
              </a:rPr>
              <a:t>software engineering</a:t>
            </a:r>
          </a:p>
          <a:p>
            <a:pPr>
              <a:buFont typeface="Monotype Sorts" pitchFamily="-84" charset="2"/>
              <a:buNone/>
            </a:pPr>
            <a:endParaRPr lang="en-US" altLang="en-US" sz="2400" dirty="0" smtClean="0"/>
          </a:p>
          <a:p>
            <a:pPr>
              <a:buFont typeface="Monotype Sorts" pitchFamily="-84" charset="2"/>
              <a:buNone/>
            </a:pPr>
            <a:endParaRPr lang="en-US" altLang="en-US" sz="2400" dirty="0" smtClean="0"/>
          </a:p>
        </p:txBody>
      </p:sp>
      <p:sp>
        <p:nvSpPr>
          <p:cNvPr id="2" name="Date Placeholder 1"/>
          <p:cNvSpPr>
            <a:spLocks noGrp="1"/>
          </p:cNvSpPr>
          <p:nvPr>
            <p:ph type="dt" sz="half" idx="10"/>
          </p:nvPr>
        </p:nvSpPr>
        <p:spPr/>
        <p:txBody>
          <a:bodyPr/>
          <a:lstStyle/>
          <a:p>
            <a:fld id="{21D07734-D9E1-41E9-8630-58F10393378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352</a:t>
            </a:fld>
            <a:endParaRPr lang="en-IN"/>
          </a:p>
        </p:txBody>
      </p:sp>
    </p:spTree>
    <p:extLst>
      <p:ext uri="{BB962C8B-B14F-4D97-AF65-F5344CB8AC3E}">
        <p14:creationId xmlns:p14="http://schemas.microsoft.com/office/powerpoint/2010/main" val="2632969287"/>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171450"/>
            <a:ext cx="8229600" cy="576263"/>
          </a:xfrm>
        </p:spPr>
        <p:txBody>
          <a:bodyPr/>
          <a:lstStyle/>
          <a:p>
            <a:pPr eaLnBrk="1" hangingPunct="1"/>
            <a:r>
              <a:rPr lang="en-US" altLang="en-US" sz="2800" smtClean="0"/>
              <a:t>Implementation</a:t>
            </a:r>
          </a:p>
        </p:txBody>
      </p:sp>
      <p:sp>
        <p:nvSpPr>
          <p:cNvPr id="36867" name="Rectangle 3"/>
          <p:cNvSpPr>
            <a:spLocks noGrp="1" noChangeArrowheads="1"/>
          </p:cNvSpPr>
          <p:nvPr>
            <p:ph type="body" idx="1"/>
          </p:nvPr>
        </p:nvSpPr>
        <p:spPr>
          <a:xfrm>
            <a:off x="683568" y="620688"/>
            <a:ext cx="7713663" cy="4530725"/>
          </a:xfrm>
        </p:spPr>
        <p:txBody>
          <a:bodyPr>
            <a:noAutofit/>
          </a:bodyPr>
          <a:lstStyle/>
          <a:p>
            <a:r>
              <a:rPr lang="en-US" altLang="en-US" sz="2200" dirty="0" smtClean="0"/>
              <a:t>Much variation</a:t>
            </a:r>
          </a:p>
          <a:p>
            <a:pPr lvl="1"/>
            <a:r>
              <a:rPr lang="en-US" altLang="en-US" sz="2200" dirty="0" smtClean="0"/>
              <a:t>Early OSes in assembly language</a:t>
            </a:r>
          </a:p>
          <a:p>
            <a:pPr lvl="1"/>
            <a:r>
              <a:rPr lang="en-US" altLang="en-US" sz="2200" dirty="0" smtClean="0"/>
              <a:t>Then system programming languages like Algol, PL/1</a:t>
            </a:r>
          </a:p>
          <a:p>
            <a:pPr lvl="1"/>
            <a:r>
              <a:rPr lang="en-US" altLang="en-US" sz="2200" dirty="0" smtClean="0"/>
              <a:t>Now C, C++</a:t>
            </a:r>
          </a:p>
          <a:p>
            <a:endParaRPr lang="en-US" altLang="en-US" sz="2200" dirty="0" smtClean="0"/>
          </a:p>
          <a:p>
            <a:r>
              <a:rPr lang="en-US" altLang="en-US" sz="2200" dirty="0" smtClean="0"/>
              <a:t>Actually usually a mix of languages</a:t>
            </a:r>
          </a:p>
          <a:p>
            <a:pPr lvl="1"/>
            <a:r>
              <a:rPr lang="en-US" altLang="en-US" sz="2200" dirty="0" smtClean="0"/>
              <a:t>Lowest levels in assembly</a:t>
            </a:r>
          </a:p>
          <a:p>
            <a:pPr lvl="1"/>
            <a:r>
              <a:rPr lang="en-US" altLang="en-US" sz="2200" dirty="0" smtClean="0"/>
              <a:t>Main body in C</a:t>
            </a:r>
          </a:p>
          <a:p>
            <a:pPr lvl="1"/>
            <a:r>
              <a:rPr lang="en-US" altLang="en-US" sz="2200" dirty="0" smtClean="0"/>
              <a:t>Systems programs in C, C++, scripting languages like PERL, Python, shell scripts</a:t>
            </a:r>
          </a:p>
          <a:p>
            <a:r>
              <a:rPr lang="en-US" altLang="en-US" sz="2200" dirty="0" smtClean="0"/>
              <a:t>More high-level language easier to</a:t>
            </a:r>
            <a:r>
              <a:rPr lang="en-US" altLang="en-US" sz="2200" b="1" dirty="0" smtClean="0">
                <a:solidFill>
                  <a:srgbClr val="3366FF"/>
                </a:solidFill>
              </a:rPr>
              <a:t> port </a:t>
            </a:r>
            <a:r>
              <a:rPr lang="en-US" altLang="en-US" sz="2200" dirty="0" smtClean="0"/>
              <a:t>to other hardware</a:t>
            </a:r>
          </a:p>
          <a:p>
            <a:pPr lvl="1"/>
            <a:r>
              <a:rPr lang="en-US" altLang="en-US" sz="2200" dirty="0" smtClean="0"/>
              <a:t>But slower</a:t>
            </a:r>
          </a:p>
          <a:p>
            <a:pPr>
              <a:buFont typeface="Monotype Sorts" pitchFamily="-84" charset="2"/>
              <a:buNone/>
            </a:pPr>
            <a:endParaRPr lang="en-US" altLang="en-US" sz="2200" dirty="0" smtClean="0"/>
          </a:p>
        </p:txBody>
      </p:sp>
      <p:sp>
        <p:nvSpPr>
          <p:cNvPr id="2" name="Date Placeholder 1"/>
          <p:cNvSpPr>
            <a:spLocks noGrp="1"/>
          </p:cNvSpPr>
          <p:nvPr>
            <p:ph type="dt" sz="half" idx="10"/>
          </p:nvPr>
        </p:nvSpPr>
        <p:spPr/>
        <p:txBody>
          <a:bodyPr/>
          <a:lstStyle/>
          <a:p>
            <a:fld id="{95BF7558-D67B-41CD-94CE-3C537D3BDB2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353</a:t>
            </a:fld>
            <a:endParaRPr lang="en-IN"/>
          </a:p>
        </p:txBody>
      </p:sp>
    </p:spTree>
    <p:extLst>
      <p:ext uri="{BB962C8B-B14F-4D97-AF65-F5344CB8AC3E}">
        <p14:creationId xmlns:p14="http://schemas.microsoft.com/office/powerpoint/2010/main" val="2444182248"/>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100" dirty="0"/>
              <a:t>OS Design Considerations for Multiprocessor and Multicore </a:t>
            </a:r>
            <a:r>
              <a:rPr lang="en-IN" sz="3100" dirty="0" smtClean="0"/>
              <a:t>architectures</a:t>
            </a:r>
            <a:r>
              <a:rPr lang="en-IN" sz="3100" dirty="0"/>
              <a:t>	</a:t>
            </a:r>
            <a:endParaRPr lang="en-IN" dirty="0"/>
          </a:p>
        </p:txBody>
      </p:sp>
      <p:sp>
        <p:nvSpPr>
          <p:cNvPr id="7" name="Subtitle 6"/>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CCBB50BA-EFA8-48E9-9C8F-EC9F38427FF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354</a:t>
            </a:fld>
            <a:endParaRPr lang="en-IN"/>
          </a:p>
        </p:txBody>
      </p:sp>
    </p:spTree>
    <p:extLst>
      <p:ext uri="{BB962C8B-B14F-4D97-AF65-F5344CB8AC3E}">
        <p14:creationId xmlns:p14="http://schemas.microsoft.com/office/powerpoint/2010/main" val="347536623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a:t>
            </a:r>
            <a:r>
              <a:rPr lang="en-IN" sz="2800" b="1" dirty="0" smtClean="0"/>
              <a:t>Multiprocessor</a:t>
            </a:r>
            <a:endParaRPr lang="en-IN" sz="2800" b="1" dirty="0"/>
          </a:p>
        </p:txBody>
      </p:sp>
      <p:sp>
        <p:nvSpPr>
          <p:cNvPr id="3" name="Content Placeholder 2"/>
          <p:cNvSpPr>
            <a:spLocks noGrp="1"/>
          </p:cNvSpPr>
          <p:nvPr>
            <p:ph idx="1"/>
          </p:nvPr>
        </p:nvSpPr>
        <p:spPr/>
        <p:txBody>
          <a:bodyPr>
            <a:noAutofit/>
          </a:bodyPr>
          <a:lstStyle/>
          <a:p>
            <a:r>
              <a:rPr lang="en-IN" sz="2400" dirty="0" smtClean="0"/>
              <a:t>In </a:t>
            </a:r>
            <a:r>
              <a:rPr lang="en-IN" sz="2400" dirty="0"/>
              <a:t>an SMP system, </a:t>
            </a:r>
            <a:endParaRPr lang="en-IN" sz="2400" dirty="0" smtClean="0"/>
          </a:p>
          <a:p>
            <a:pPr lvl="1"/>
            <a:r>
              <a:rPr lang="en-IN" sz="2400" dirty="0" smtClean="0"/>
              <a:t>the </a:t>
            </a:r>
            <a:r>
              <a:rPr lang="en-IN" sz="2400" b="1" u="sng" dirty="0"/>
              <a:t>kernel can execute on any processor</a:t>
            </a:r>
            <a:r>
              <a:rPr lang="en-IN" sz="2400" dirty="0"/>
              <a:t>, and </a:t>
            </a:r>
            <a:endParaRPr lang="en-IN" sz="2400" dirty="0" smtClean="0"/>
          </a:p>
          <a:p>
            <a:pPr lvl="2"/>
            <a:r>
              <a:rPr lang="en-IN" dirty="0" smtClean="0"/>
              <a:t>typically each processor </a:t>
            </a:r>
            <a:r>
              <a:rPr lang="en-IN" dirty="0"/>
              <a:t>does self-scheduling </a:t>
            </a:r>
            <a:r>
              <a:rPr lang="en-IN" dirty="0" smtClean="0"/>
              <a:t>from </a:t>
            </a:r>
            <a:r>
              <a:rPr lang="en-IN" dirty="0"/>
              <a:t>the pool of available processes or threads.</a:t>
            </a:r>
          </a:p>
          <a:p>
            <a:pPr lvl="1"/>
            <a:r>
              <a:rPr lang="en-IN" sz="2400" dirty="0"/>
              <a:t>The kernel can be constructed </a:t>
            </a:r>
            <a:endParaRPr lang="en-IN" sz="2400" dirty="0" smtClean="0"/>
          </a:p>
          <a:p>
            <a:pPr lvl="2"/>
            <a:r>
              <a:rPr lang="en-IN" b="1" u="sng" dirty="0" smtClean="0"/>
              <a:t>as </a:t>
            </a:r>
            <a:r>
              <a:rPr lang="en-IN" b="1" u="sng" dirty="0"/>
              <a:t>multiple processes or </a:t>
            </a:r>
            <a:endParaRPr lang="en-IN" b="1" u="sng" dirty="0" smtClean="0"/>
          </a:p>
          <a:p>
            <a:pPr lvl="2"/>
            <a:r>
              <a:rPr lang="en-IN" b="1" u="sng" dirty="0" smtClean="0"/>
              <a:t>as multiple </a:t>
            </a:r>
            <a:r>
              <a:rPr lang="en-IN" b="1" u="sng" dirty="0"/>
              <a:t>threads, </a:t>
            </a:r>
            <a:endParaRPr lang="en-IN" b="1" u="sng" dirty="0" smtClean="0"/>
          </a:p>
          <a:p>
            <a:pPr lvl="2"/>
            <a:r>
              <a:rPr lang="en-IN" dirty="0" smtClean="0"/>
              <a:t>allowing </a:t>
            </a:r>
            <a:r>
              <a:rPr lang="en-IN" b="1" u="sng" dirty="0" smtClean="0"/>
              <a:t>portions </a:t>
            </a:r>
            <a:r>
              <a:rPr lang="en-IN" b="1" u="sng" dirty="0"/>
              <a:t>of the kernel to execute in parallel</a:t>
            </a:r>
            <a:r>
              <a:rPr lang="en-IN" dirty="0"/>
              <a:t>. </a:t>
            </a:r>
            <a:endParaRPr lang="en-IN" dirty="0" smtClean="0"/>
          </a:p>
        </p:txBody>
      </p:sp>
      <p:sp>
        <p:nvSpPr>
          <p:cNvPr id="4" name="Date Placeholder 3"/>
          <p:cNvSpPr>
            <a:spLocks noGrp="1"/>
          </p:cNvSpPr>
          <p:nvPr>
            <p:ph type="dt" sz="half" idx="10"/>
          </p:nvPr>
        </p:nvSpPr>
        <p:spPr/>
        <p:txBody>
          <a:bodyPr/>
          <a:lstStyle/>
          <a:p>
            <a:fld id="{5E1F209D-50C1-4AC2-9B21-BECED687D31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355</a:t>
            </a:fld>
            <a:endParaRPr lang="en-IN"/>
          </a:p>
        </p:txBody>
      </p:sp>
    </p:spTree>
    <p:extLst>
      <p:ext uri="{BB962C8B-B14F-4D97-AF65-F5344CB8AC3E}">
        <p14:creationId xmlns:p14="http://schemas.microsoft.com/office/powerpoint/2010/main" val="31623734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Multiprocessor </a:t>
            </a:r>
            <a:r>
              <a:rPr lang="en-IN" sz="2800" b="1" dirty="0" smtClean="0"/>
              <a:t>OS</a:t>
            </a:r>
            <a:endParaRPr lang="en-IN" sz="2800" b="1" dirty="0"/>
          </a:p>
        </p:txBody>
      </p:sp>
      <p:sp>
        <p:nvSpPr>
          <p:cNvPr id="3" name="Content Placeholder 2"/>
          <p:cNvSpPr>
            <a:spLocks noGrp="1"/>
          </p:cNvSpPr>
          <p:nvPr>
            <p:ph idx="1"/>
          </p:nvPr>
        </p:nvSpPr>
        <p:spPr/>
        <p:txBody>
          <a:bodyPr>
            <a:noAutofit/>
          </a:bodyPr>
          <a:lstStyle/>
          <a:p>
            <a:r>
              <a:rPr lang="en-IN" sz="2400" dirty="0" smtClean="0"/>
              <a:t>In </a:t>
            </a:r>
            <a:r>
              <a:rPr lang="en-IN" sz="2400" dirty="0"/>
              <a:t>an SMP system, </a:t>
            </a:r>
            <a:endParaRPr lang="en-IN" sz="2400" dirty="0" smtClean="0"/>
          </a:p>
          <a:p>
            <a:pPr lvl="1"/>
            <a:r>
              <a:rPr lang="en-IN" sz="2400" dirty="0" smtClean="0"/>
              <a:t>The </a:t>
            </a:r>
            <a:r>
              <a:rPr lang="en-IN" sz="2400" dirty="0"/>
              <a:t>SMP approach complicates the </a:t>
            </a:r>
            <a:r>
              <a:rPr lang="en-IN" sz="2400" dirty="0" smtClean="0"/>
              <a:t>OS.</a:t>
            </a:r>
          </a:p>
          <a:p>
            <a:pPr lvl="1"/>
            <a:r>
              <a:rPr lang="en-IN" sz="2400" dirty="0" smtClean="0"/>
              <a:t>The </a:t>
            </a:r>
            <a:r>
              <a:rPr lang="en-IN" sz="2400" dirty="0"/>
              <a:t>OS designer must deal with the complexity due </a:t>
            </a:r>
            <a:r>
              <a:rPr lang="en-IN" sz="2400" dirty="0" smtClean="0"/>
              <a:t>to</a:t>
            </a:r>
          </a:p>
          <a:p>
            <a:pPr lvl="2"/>
            <a:r>
              <a:rPr lang="en-IN" dirty="0" smtClean="0"/>
              <a:t> </a:t>
            </a:r>
            <a:r>
              <a:rPr lang="en-IN" dirty="0"/>
              <a:t>sharing resources (like </a:t>
            </a:r>
            <a:r>
              <a:rPr lang="en-IN" dirty="0" smtClean="0"/>
              <a:t>data structures</a:t>
            </a:r>
            <a:r>
              <a:rPr lang="en-IN" dirty="0"/>
              <a:t>) and </a:t>
            </a:r>
            <a:endParaRPr lang="en-IN" dirty="0" smtClean="0"/>
          </a:p>
          <a:p>
            <a:pPr lvl="2"/>
            <a:r>
              <a:rPr lang="en-IN" dirty="0" smtClean="0"/>
              <a:t>coordinating </a:t>
            </a:r>
            <a:r>
              <a:rPr lang="en-IN" dirty="0"/>
              <a:t>actions (like accessing devices) </a:t>
            </a:r>
            <a:endParaRPr lang="en-IN" dirty="0" smtClean="0"/>
          </a:p>
          <a:p>
            <a:pPr lvl="2"/>
            <a:r>
              <a:rPr lang="en-IN" dirty="0" smtClean="0"/>
              <a:t>from </a:t>
            </a:r>
            <a:r>
              <a:rPr lang="en-IN" dirty="0"/>
              <a:t>multiple parts </a:t>
            </a:r>
            <a:r>
              <a:rPr lang="en-IN" dirty="0" smtClean="0"/>
              <a:t>of the </a:t>
            </a:r>
            <a:r>
              <a:rPr lang="en-IN" dirty="0"/>
              <a:t>OS executing at the same time.</a:t>
            </a:r>
          </a:p>
        </p:txBody>
      </p:sp>
      <p:sp>
        <p:nvSpPr>
          <p:cNvPr id="4" name="Date Placeholder 3"/>
          <p:cNvSpPr>
            <a:spLocks noGrp="1"/>
          </p:cNvSpPr>
          <p:nvPr>
            <p:ph type="dt" sz="half" idx="10"/>
          </p:nvPr>
        </p:nvSpPr>
        <p:spPr/>
        <p:txBody>
          <a:bodyPr/>
          <a:lstStyle/>
          <a:p>
            <a:fld id="{8E69F33D-16DC-4EDB-AC45-2A74F13EAD8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356</a:t>
            </a:fld>
            <a:endParaRPr lang="en-IN"/>
          </a:p>
        </p:txBody>
      </p:sp>
    </p:spTree>
    <p:extLst>
      <p:ext uri="{BB962C8B-B14F-4D97-AF65-F5344CB8AC3E}">
        <p14:creationId xmlns:p14="http://schemas.microsoft.com/office/powerpoint/2010/main" val="2961053932"/>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IN" sz="2400" b="1" dirty="0" smtClean="0"/>
              <a:t>OS Design Considerations for </a:t>
            </a:r>
            <a:r>
              <a:rPr lang="en-IN" sz="2400" b="1" dirty="0"/>
              <a:t>Symmetric Multiprocessor OS</a:t>
            </a:r>
            <a:r>
              <a:rPr lang="en-IN" sz="2400" dirty="0" smtClean="0"/>
              <a:t>:</a:t>
            </a:r>
            <a:endParaRPr lang="en-IN" sz="2400" dirty="0"/>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IN" sz="2400" b="1" dirty="0" smtClean="0"/>
              <a:t>Simultaneous </a:t>
            </a:r>
            <a:r>
              <a:rPr lang="en-IN" sz="2400" b="1" dirty="0"/>
              <a:t>concurrent processes or </a:t>
            </a:r>
            <a:r>
              <a:rPr lang="en-IN" sz="2400" b="1" dirty="0" smtClean="0"/>
              <a:t>threads</a:t>
            </a:r>
          </a:p>
          <a:p>
            <a:pPr marL="457200" indent="-457200">
              <a:buFont typeface="+mj-lt"/>
              <a:buAutoNum type="arabicParenR"/>
            </a:pPr>
            <a:r>
              <a:rPr lang="en-IN" sz="2400" b="1" dirty="0" smtClean="0"/>
              <a:t>Scheduling</a:t>
            </a:r>
            <a:endParaRPr lang="en-IN" sz="2400" b="1" dirty="0"/>
          </a:p>
          <a:p>
            <a:pPr marL="457200" indent="-457200">
              <a:buFont typeface="+mj-lt"/>
              <a:buAutoNum type="arabicParenR"/>
            </a:pPr>
            <a:r>
              <a:rPr lang="en-IN" sz="2400" b="1" dirty="0" smtClean="0"/>
              <a:t>Synchronization</a:t>
            </a:r>
            <a:endParaRPr lang="en-IN" sz="2400" b="1" dirty="0"/>
          </a:p>
          <a:p>
            <a:pPr marL="457200" indent="-457200">
              <a:buFont typeface="+mj-lt"/>
              <a:buAutoNum type="arabicParenR"/>
            </a:pPr>
            <a:r>
              <a:rPr lang="en-IN" sz="2400" b="1" dirty="0"/>
              <a:t>Memory </a:t>
            </a:r>
            <a:r>
              <a:rPr lang="en-IN" sz="2400" b="1" dirty="0" smtClean="0"/>
              <a:t>management</a:t>
            </a:r>
          </a:p>
          <a:p>
            <a:pPr marL="457200" indent="-457200">
              <a:buFont typeface="+mj-lt"/>
              <a:buAutoNum type="arabicParenR"/>
            </a:pPr>
            <a:r>
              <a:rPr lang="en-IN" sz="2400" b="1" dirty="0"/>
              <a:t>Reliability and fault </a:t>
            </a:r>
            <a:r>
              <a:rPr lang="en-IN" sz="2400" b="1" dirty="0" smtClean="0"/>
              <a:t>tolerance</a:t>
            </a:r>
            <a:endParaRPr lang="en-IN" sz="2400" b="1" dirty="0"/>
          </a:p>
          <a:p>
            <a:endParaRPr lang="en-IN" sz="2400" b="1" dirty="0"/>
          </a:p>
          <a:p>
            <a:pPr marL="0" indent="0">
              <a:buNone/>
            </a:pPr>
            <a:endParaRPr lang="en-IN" sz="2400" b="1" dirty="0" smtClean="0"/>
          </a:p>
        </p:txBody>
      </p:sp>
      <p:sp>
        <p:nvSpPr>
          <p:cNvPr id="4" name="Date Placeholder 3"/>
          <p:cNvSpPr>
            <a:spLocks noGrp="1"/>
          </p:cNvSpPr>
          <p:nvPr>
            <p:ph type="dt" sz="half" idx="10"/>
          </p:nvPr>
        </p:nvSpPr>
        <p:spPr/>
        <p:txBody>
          <a:bodyPr/>
          <a:lstStyle/>
          <a:p>
            <a:fld id="{CB4F1F65-490A-4212-9D4A-41E65D6EA8F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357</a:t>
            </a:fld>
            <a:endParaRPr lang="en-IN"/>
          </a:p>
        </p:txBody>
      </p:sp>
    </p:spTree>
    <p:extLst>
      <p:ext uri="{BB962C8B-B14F-4D97-AF65-F5344CB8AC3E}">
        <p14:creationId xmlns:p14="http://schemas.microsoft.com/office/powerpoint/2010/main" val="262972212"/>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b="1" dirty="0" smtClean="0"/>
              <a:t>Simultaneous </a:t>
            </a:r>
            <a:r>
              <a:rPr lang="en-IN" sz="2400" b="1" dirty="0"/>
              <a:t>concurrent processes or threads: </a:t>
            </a:r>
            <a:endParaRPr lang="en-IN" sz="2400" b="1" dirty="0" smtClean="0"/>
          </a:p>
          <a:p>
            <a:r>
              <a:rPr lang="en-IN" sz="2400" b="1" dirty="0" smtClean="0">
                <a:solidFill>
                  <a:srgbClr val="FF0000"/>
                </a:solidFill>
              </a:rPr>
              <a:t>Kernel </a:t>
            </a:r>
            <a:r>
              <a:rPr lang="en-IN" sz="2400" b="1" dirty="0">
                <a:solidFill>
                  <a:srgbClr val="FF0000"/>
                </a:solidFill>
              </a:rPr>
              <a:t>routines need to </a:t>
            </a:r>
            <a:r>
              <a:rPr lang="en-IN" sz="2400" b="1" dirty="0" smtClean="0">
                <a:solidFill>
                  <a:srgbClr val="FF0000"/>
                </a:solidFill>
              </a:rPr>
              <a:t>be </a:t>
            </a:r>
            <a:r>
              <a:rPr lang="en-IN" sz="2400" b="1" dirty="0" err="1" smtClean="0">
                <a:solidFill>
                  <a:srgbClr val="FF0000"/>
                </a:solidFill>
              </a:rPr>
              <a:t>reentrant</a:t>
            </a:r>
            <a:r>
              <a:rPr lang="en-IN" sz="2400" b="1" dirty="0" smtClean="0">
                <a:solidFill>
                  <a:srgbClr val="FF0000"/>
                </a:solidFill>
              </a:rPr>
              <a:t> </a:t>
            </a:r>
          </a:p>
          <a:p>
            <a:pPr lvl="1"/>
            <a:r>
              <a:rPr lang="en-IN" sz="2400" b="1" u="sng" dirty="0" smtClean="0">
                <a:solidFill>
                  <a:srgbClr val="FF0000"/>
                </a:solidFill>
              </a:rPr>
              <a:t>to </a:t>
            </a:r>
            <a:r>
              <a:rPr lang="en-IN" sz="2400" b="1" u="sng" dirty="0">
                <a:solidFill>
                  <a:srgbClr val="FF0000"/>
                </a:solidFill>
              </a:rPr>
              <a:t>allow several processors </a:t>
            </a:r>
            <a:endParaRPr lang="en-IN" sz="2400" b="1" u="sng" dirty="0" smtClean="0">
              <a:solidFill>
                <a:srgbClr val="FF0000"/>
              </a:solidFill>
            </a:endParaRPr>
          </a:p>
          <a:p>
            <a:pPr lvl="1"/>
            <a:r>
              <a:rPr lang="en-IN" sz="2400" b="1" u="sng" dirty="0" smtClean="0">
                <a:solidFill>
                  <a:srgbClr val="FF0000"/>
                </a:solidFill>
              </a:rPr>
              <a:t>to </a:t>
            </a:r>
            <a:r>
              <a:rPr lang="en-IN" sz="2400" b="1" u="sng" dirty="0">
                <a:solidFill>
                  <a:srgbClr val="FF0000"/>
                </a:solidFill>
              </a:rPr>
              <a:t>execute the same kernel code </a:t>
            </a:r>
            <a:r>
              <a:rPr lang="en-IN" sz="2400" b="1" u="sng" dirty="0" smtClean="0">
                <a:solidFill>
                  <a:srgbClr val="FF0000"/>
                </a:solidFill>
              </a:rPr>
              <a:t>simultaneously.</a:t>
            </a:r>
          </a:p>
          <a:p>
            <a:endParaRPr lang="en-IN" sz="2400" dirty="0" smtClean="0"/>
          </a:p>
          <a:p>
            <a:r>
              <a:rPr lang="en-IN" sz="2400" dirty="0" smtClean="0"/>
              <a:t>With </a:t>
            </a:r>
            <a:r>
              <a:rPr lang="en-IN" sz="2400" dirty="0"/>
              <a:t>multiple processors executing </a:t>
            </a:r>
            <a:r>
              <a:rPr lang="en-IN" sz="2400" b="1" u="sng" dirty="0"/>
              <a:t>the same or different parts of </a:t>
            </a:r>
            <a:r>
              <a:rPr lang="en-IN" sz="2400" b="1" u="sng" dirty="0" smtClean="0"/>
              <a:t>the kernel</a:t>
            </a:r>
            <a:r>
              <a:rPr lang="en-IN" sz="2400" b="1" u="sng" dirty="0"/>
              <a:t>, </a:t>
            </a:r>
            <a:endParaRPr lang="en-IN" sz="2400" b="1" u="sng" dirty="0" smtClean="0"/>
          </a:p>
          <a:p>
            <a:pPr lvl="1"/>
            <a:r>
              <a:rPr lang="en-IN" sz="2400" b="1" u="sng" dirty="0" smtClean="0">
                <a:solidFill>
                  <a:srgbClr val="FF0000"/>
                </a:solidFill>
              </a:rPr>
              <a:t>kernel </a:t>
            </a:r>
            <a:r>
              <a:rPr lang="en-IN" sz="2400" b="1" u="sng" dirty="0">
                <a:solidFill>
                  <a:srgbClr val="FF0000"/>
                </a:solidFill>
              </a:rPr>
              <a:t>tables and management structures must be managed </a:t>
            </a:r>
            <a:r>
              <a:rPr lang="en-IN" sz="2400" b="1" u="sng" dirty="0" smtClean="0">
                <a:solidFill>
                  <a:srgbClr val="FF0000"/>
                </a:solidFill>
              </a:rPr>
              <a:t>properly </a:t>
            </a:r>
          </a:p>
          <a:p>
            <a:pPr lvl="1"/>
            <a:r>
              <a:rPr lang="en-IN" sz="2400" b="1" u="sng" dirty="0" smtClean="0">
                <a:solidFill>
                  <a:srgbClr val="FF0000"/>
                </a:solidFill>
              </a:rPr>
              <a:t>to </a:t>
            </a:r>
            <a:r>
              <a:rPr lang="en-IN" sz="2400" b="1" u="sng" dirty="0">
                <a:solidFill>
                  <a:srgbClr val="FF0000"/>
                </a:solidFill>
              </a:rPr>
              <a:t>avoid data corruption or invalid operations.</a:t>
            </a:r>
          </a:p>
          <a:p>
            <a:pPr marL="0" indent="0">
              <a:buNone/>
            </a:pPr>
            <a:endParaRPr lang="en-IN" dirty="0"/>
          </a:p>
        </p:txBody>
      </p:sp>
      <p:sp>
        <p:nvSpPr>
          <p:cNvPr id="4" name="Date Placeholder 3"/>
          <p:cNvSpPr>
            <a:spLocks noGrp="1"/>
          </p:cNvSpPr>
          <p:nvPr>
            <p:ph type="dt" sz="half" idx="10"/>
          </p:nvPr>
        </p:nvSpPr>
        <p:spPr/>
        <p:txBody>
          <a:bodyPr/>
          <a:lstStyle/>
          <a:p>
            <a:fld id="{CB4F1F65-490A-4212-9D4A-41E65D6EA8F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358</a:t>
            </a:fld>
            <a:endParaRPr lang="en-IN"/>
          </a:p>
        </p:txBody>
      </p:sp>
      <p:sp>
        <p:nvSpPr>
          <p:cNvPr id="9" name="Title 1"/>
          <p:cNvSpPr>
            <a:spLocks noGrp="1"/>
          </p:cNvSpPr>
          <p:nvPr>
            <p:ph type="title"/>
          </p:nvPr>
        </p:nvSpPr>
        <p:spPr>
          <a:xfrm>
            <a:off x="457200" y="274638"/>
            <a:ext cx="8229600" cy="562074"/>
          </a:xfrm>
        </p:spPr>
        <p:txBody>
          <a:bodyPr>
            <a:noAutofit/>
          </a:bodyPr>
          <a:lstStyle/>
          <a:p>
            <a:r>
              <a:rPr lang="en-IN" sz="2400" b="1" dirty="0" smtClean="0"/>
              <a:t>OS Design Considerations for </a:t>
            </a:r>
            <a:r>
              <a:rPr lang="en-IN" sz="2400" b="1" dirty="0"/>
              <a:t>Symmetric Multiprocessor OS</a:t>
            </a:r>
            <a:r>
              <a:rPr lang="en-IN" sz="2400" dirty="0" smtClean="0"/>
              <a:t>:</a:t>
            </a:r>
            <a:endParaRPr lang="en-IN" sz="2400" dirty="0"/>
          </a:p>
        </p:txBody>
      </p:sp>
    </p:spTree>
    <p:extLst>
      <p:ext uri="{BB962C8B-B14F-4D97-AF65-F5344CB8AC3E}">
        <p14:creationId xmlns:p14="http://schemas.microsoft.com/office/powerpoint/2010/main" val="3574216198"/>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b="1" dirty="0" smtClean="0"/>
              <a:t>Scheduling</a:t>
            </a:r>
            <a:r>
              <a:rPr lang="en-IN" sz="2400" b="1" dirty="0"/>
              <a:t>: </a:t>
            </a:r>
            <a:endParaRPr lang="en-IN" sz="2400" b="1" dirty="0" smtClean="0"/>
          </a:p>
          <a:p>
            <a:r>
              <a:rPr lang="en-IN" sz="2400" dirty="0" smtClean="0"/>
              <a:t>Any </a:t>
            </a:r>
            <a:r>
              <a:rPr lang="en-IN" sz="2400" dirty="0"/>
              <a:t>processor may perform scheduling, </a:t>
            </a:r>
            <a:endParaRPr lang="en-IN" sz="2400" dirty="0" smtClean="0"/>
          </a:p>
          <a:p>
            <a:pPr lvl="1"/>
            <a:r>
              <a:rPr lang="en-IN" sz="2400" dirty="0" smtClean="0"/>
              <a:t>which </a:t>
            </a:r>
            <a:r>
              <a:rPr lang="en-IN" sz="2400" dirty="0"/>
              <a:t>complicates </a:t>
            </a:r>
            <a:r>
              <a:rPr lang="en-IN" sz="2400" dirty="0" smtClean="0"/>
              <a:t>the task </a:t>
            </a:r>
            <a:r>
              <a:rPr lang="en-IN" sz="2400" dirty="0"/>
              <a:t>of enforcing a scheduling policy and </a:t>
            </a:r>
            <a:endParaRPr lang="en-IN" sz="2400" dirty="0" smtClean="0"/>
          </a:p>
          <a:p>
            <a:pPr lvl="1"/>
            <a:r>
              <a:rPr lang="en-IN" sz="2400" b="1" dirty="0" smtClean="0">
                <a:solidFill>
                  <a:srgbClr val="FF0000"/>
                </a:solidFill>
              </a:rPr>
              <a:t>assuring </a:t>
            </a:r>
            <a:r>
              <a:rPr lang="en-IN" sz="2400" b="1" dirty="0">
                <a:solidFill>
                  <a:srgbClr val="FF0000"/>
                </a:solidFill>
              </a:rPr>
              <a:t>that </a:t>
            </a:r>
            <a:r>
              <a:rPr lang="en-IN" sz="2400" b="1" u="sng" dirty="0">
                <a:solidFill>
                  <a:srgbClr val="FF0000"/>
                </a:solidFill>
              </a:rPr>
              <a:t>corruption of the </a:t>
            </a:r>
            <a:r>
              <a:rPr lang="en-IN" sz="2400" b="1" u="sng" dirty="0" smtClean="0">
                <a:solidFill>
                  <a:srgbClr val="FF0000"/>
                </a:solidFill>
              </a:rPr>
              <a:t>scheduler data </a:t>
            </a:r>
            <a:r>
              <a:rPr lang="en-IN" sz="2400" b="1" u="sng" dirty="0">
                <a:solidFill>
                  <a:srgbClr val="FF0000"/>
                </a:solidFill>
              </a:rPr>
              <a:t>structures </a:t>
            </a:r>
            <a:r>
              <a:rPr lang="en-IN" sz="2400" b="1" dirty="0">
                <a:solidFill>
                  <a:srgbClr val="FF0000"/>
                </a:solidFill>
              </a:rPr>
              <a:t>is avoided. </a:t>
            </a:r>
            <a:endParaRPr lang="en-IN" sz="2400" b="1" dirty="0" smtClean="0">
              <a:solidFill>
                <a:srgbClr val="FF0000"/>
              </a:solidFill>
            </a:endParaRPr>
          </a:p>
          <a:p>
            <a:r>
              <a:rPr lang="en-IN" sz="2400" dirty="0" smtClean="0"/>
              <a:t>If </a:t>
            </a:r>
            <a:r>
              <a:rPr lang="en-IN" sz="2400" dirty="0"/>
              <a:t>kernel-level multithreading is used, then </a:t>
            </a:r>
            <a:endParaRPr lang="en-IN" sz="2400" dirty="0" smtClean="0"/>
          </a:p>
          <a:p>
            <a:pPr lvl="1"/>
            <a:r>
              <a:rPr lang="en-IN" sz="2400" dirty="0" smtClean="0"/>
              <a:t>The opportunity </a:t>
            </a:r>
            <a:r>
              <a:rPr lang="en-IN" sz="2400" dirty="0"/>
              <a:t>exists to schedule </a:t>
            </a:r>
            <a:r>
              <a:rPr lang="en-IN" sz="2400" b="1" u="sng" dirty="0">
                <a:solidFill>
                  <a:srgbClr val="FF0000"/>
                </a:solidFill>
              </a:rPr>
              <a:t>multiple threads from the same process </a:t>
            </a:r>
            <a:r>
              <a:rPr lang="en-IN" sz="2400" b="1" u="sng" dirty="0" smtClean="0">
                <a:solidFill>
                  <a:srgbClr val="FF0000"/>
                </a:solidFill>
              </a:rPr>
              <a:t>simultaneously on </a:t>
            </a:r>
            <a:r>
              <a:rPr lang="en-IN" sz="2400" b="1" u="sng" dirty="0">
                <a:solidFill>
                  <a:srgbClr val="FF0000"/>
                </a:solidFill>
              </a:rPr>
              <a:t>multiple processors.</a:t>
            </a:r>
          </a:p>
        </p:txBody>
      </p:sp>
      <p:sp>
        <p:nvSpPr>
          <p:cNvPr id="4" name="Date Placeholder 3"/>
          <p:cNvSpPr>
            <a:spLocks noGrp="1"/>
          </p:cNvSpPr>
          <p:nvPr>
            <p:ph type="dt" sz="half" idx="10"/>
          </p:nvPr>
        </p:nvSpPr>
        <p:spPr/>
        <p:txBody>
          <a:bodyPr/>
          <a:lstStyle/>
          <a:p>
            <a:fld id="{6E0E7FD1-9C47-448C-8583-AF4BFEEF2A7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359</a:t>
            </a:fld>
            <a:endParaRPr lang="en-IN"/>
          </a:p>
        </p:txBody>
      </p:sp>
      <p:sp>
        <p:nvSpPr>
          <p:cNvPr id="9" name="Title 1"/>
          <p:cNvSpPr>
            <a:spLocks noGrp="1"/>
          </p:cNvSpPr>
          <p:nvPr>
            <p:ph type="title"/>
          </p:nvPr>
        </p:nvSpPr>
        <p:spPr>
          <a:xfrm>
            <a:off x="457200" y="274638"/>
            <a:ext cx="8229600" cy="562074"/>
          </a:xfrm>
        </p:spPr>
        <p:txBody>
          <a:bodyPr>
            <a:noAutofit/>
          </a:bodyPr>
          <a:lstStyle/>
          <a:p>
            <a:r>
              <a:rPr lang="en-IN" sz="2400" b="1" dirty="0" smtClean="0"/>
              <a:t>OS Design Considerations for </a:t>
            </a:r>
            <a:r>
              <a:rPr lang="en-IN" sz="2400" b="1" dirty="0"/>
              <a:t>Symmetric Multiprocessor OS</a:t>
            </a:r>
            <a:r>
              <a:rPr lang="en-IN" sz="2400" dirty="0" smtClean="0"/>
              <a:t>:</a:t>
            </a:r>
            <a:endParaRPr lang="en-IN" sz="2400" dirty="0"/>
          </a:p>
        </p:txBody>
      </p:sp>
    </p:spTree>
    <p:extLst>
      <p:ext uri="{BB962C8B-B14F-4D97-AF65-F5344CB8AC3E}">
        <p14:creationId xmlns:p14="http://schemas.microsoft.com/office/powerpoint/2010/main" val="5652743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smtClean="0"/>
              <a:t>Linker</a:t>
            </a:r>
            <a:endParaRPr lang="en-IN" dirty="0"/>
          </a:p>
        </p:txBody>
      </p:sp>
      <p:sp>
        <p:nvSpPr>
          <p:cNvPr id="4" name="Date Placeholder 3"/>
          <p:cNvSpPr>
            <a:spLocks noGrp="1"/>
          </p:cNvSpPr>
          <p:nvPr>
            <p:ph type="dt" sz="half" idx="10"/>
          </p:nvPr>
        </p:nvSpPr>
        <p:spPr/>
        <p:txBody>
          <a:bodyPr/>
          <a:lstStyle/>
          <a:p>
            <a:fld id="{B6193BAF-44DA-4B3F-B2FF-D6A300EE171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3528" y="2219960"/>
            <a:ext cx="4572000" cy="1938992"/>
          </a:xfrm>
          <a:prstGeom prst="rect">
            <a:avLst/>
          </a:prstGeom>
        </p:spPr>
        <p:txBody>
          <a:bodyPr>
            <a:spAutoFit/>
          </a:bodyPr>
          <a:lstStyle/>
          <a:p>
            <a:pPr marL="285750" indent="-285750">
              <a:buFont typeface="Arial" panose="020B0604020202020204" pitchFamily="34" charset="0"/>
              <a:buChar char="•"/>
            </a:pPr>
            <a:r>
              <a:rPr lang="en-IN" sz="2400" dirty="0" smtClean="0"/>
              <a:t>A </a:t>
            </a:r>
            <a:r>
              <a:rPr lang="en-IN" sz="2400" dirty="0"/>
              <a:t>linker tool is used to link all the parts of the program together for execution (executable machine code</a:t>
            </a:r>
            <a:r>
              <a:rPr lang="en-IN" sz="2400" dirty="0" smtClean="0"/>
              <a:t>).</a:t>
            </a:r>
          </a:p>
          <a:p>
            <a:endParaRPr lang="en-IN" sz="2400" dirty="0"/>
          </a:p>
        </p:txBody>
      </p:sp>
    </p:spTree>
    <p:extLst>
      <p:ext uri="{BB962C8B-B14F-4D97-AF65-F5344CB8AC3E}">
        <p14:creationId xmlns:p14="http://schemas.microsoft.com/office/powerpoint/2010/main" val="1614450013"/>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IN" sz="2400" b="1" dirty="0"/>
              <a:t>Synchronization: </a:t>
            </a:r>
            <a:endParaRPr lang="en-IN" sz="2400" b="1" dirty="0" smtClean="0"/>
          </a:p>
          <a:p>
            <a:r>
              <a:rPr lang="en-IN" sz="2400" dirty="0" smtClean="0"/>
              <a:t>With </a:t>
            </a:r>
            <a:r>
              <a:rPr lang="en-IN" sz="2400" dirty="0"/>
              <a:t>multiple active processes having potential access </a:t>
            </a:r>
            <a:endParaRPr lang="en-IN" sz="2400" dirty="0" smtClean="0"/>
          </a:p>
          <a:p>
            <a:pPr lvl="1"/>
            <a:r>
              <a:rPr lang="en-IN" sz="2400" dirty="0" smtClean="0"/>
              <a:t>to shared </a:t>
            </a:r>
            <a:r>
              <a:rPr lang="en-IN" sz="2400" dirty="0"/>
              <a:t>address spaces or shared I/O resources, </a:t>
            </a:r>
            <a:endParaRPr lang="en-IN" sz="2400" dirty="0" smtClean="0"/>
          </a:p>
          <a:p>
            <a:pPr lvl="1"/>
            <a:r>
              <a:rPr lang="en-IN" sz="2400" dirty="0" smtClean="0"/>
              <a:t>care </a:t>
            </a:r>
            <a:r>
              <a:rPr lang="en-IN" sz="2400" dirty="0"/>
              <a:t>must be taken to </a:t>
            </a:r>
            <a:r>
              <a:rPr lang="en-IN" sz="2400" dirty="0" smtClean="0"/>
              <a:t>provide effective  synchronization</a:t>
            </a:r>
            <a:r>
              <a:rPr lang="en-IN" sz="2400" dirty="0"/>
              <a:t>. </a:t>
            </a:r>
          </a:p>
          <a:p>
            <a:r>
              <a:rPr lang="en-IN" sz="2400" b="1" dirty="0" smtClean="0">
                <a:solidFill>
                  <a:srgbClr val="FF0000"/>
                </a:solidFill>
              </a:rPr>
              <a:t>Synchronization </a:t>
            </a:r>
            <a:r>
              <a:rPr lang="en-IN" sz="2400" b="1" dirty="0">
                <a:solidFill>
                  <a:srgbClr val="FF0000"/>
                </a:solidFill>
              </a:rPr>
              <a:t>is a facility that enforces </a:t>
            </a:r>
            <a:endParaRPr lang="en-IN" sz="2400" b="1" dirty="0" smtClean="0">
              <a:solidFill>
                <a:srgbClr val="FF0000"/>
              </a:solidFill>
            </a:endParaRPr>
          </a:p>
          <a:p>
            <a:pPr lvl="1"/>
            <a:r>
              <a:rPr lang="en-IN" sz="2400" b="1" u="sng" dirty="0" smtClean="0">
                <a:solidFill>
                  <a:srgbClr val="FF0000"/>
                </a:solidFill>
              </a:rPr>
              <a:t>mutual exclusion </a:t>
            </a:r>
            <a:r>
              <a:rPr lang="en-IN" sz="2400" b="1" u="sng" dirty="0">
                <a:solidFill>
                  <a:srgbClr val="FF0000"/>
                </a:solidFill>
              </a:rPr>
              <a:t>and </a:t>
            </a:r>
            <a:endParaRPr lang="en-IN" sz="2400" b="1" u="sng" dirty="0" smtClean="0">
              <a:solidFill>
                <a:srgbClr val="FF0000"/>
              </a:solidFill>
            </a:endParaRPr>
          </a:p>
          <a:p>
            <a:pPr lvl="1"/>
            <a:r>
              <a:rPr lang="en-IN" sz="2400" b="1" u="sng" dirty="0" smtClean="0">
                <a:solidFill>
                  <a:srgbClr val="FF0000"/>
                </a:solidFill>
              </a:rPr>
              <a:t>event </a:t>
            </a:r>
            <a:r>
              <a:rPr lang="en-IN" sz="2400" b="1" u="sng" dirty="0">
                <a:solidFill>
                  <a:srgbClr val="FF0000"/>
                </a:solidFill>
              </a:rPr>
              <a:t>ordering. </a:t>
            </a:r>
            <a:endParaRPr lang="en-IN" sz="2400" b="1" u="sng" dirty="0" smtClean="0">
              <a:solidFill>
                <a:srgbClr val="FF0000"/>
              </a:solidFill>
            </a:endParaRPr>
          </a:p>
          <a:p>
            <a:r>
              <a:rPr lang="en-IN" sz="2400" b="1" dirty="0" smtClean="0">
                <a:solidFill>
                  <a:srgbClr val="FF0000"/>
                </a:solidFill>
              </a:rPr>
              <a:t>A </a:t>
            </a:r>
            <a:r>
              <a:rPr lang="en-IN" sz="2400" b="1" dirty="0">
                <a:solidFill>
                  <a:srgbClr val="FF0000"/>
                </a:solidFill>
              </a:rPr>
              <a:t>common synchronization mechanism </a:t>
            </a:r>
            <a:endParaRPr lang="en-IN" sz="2400" b="1" dirty="0" smtClean="0">
              <a:solidFill>
                <a:srgbClr val="FF0000"/>
              </a:solidFill>
            </a:endParaRPr>
          </a:p>
          <a:p>
            <a:pPr lvl="1"/>
            <a:r>
              <a:rPr lang="en-IN" sz="2400" dirty="0" smtClean="0"/>
              <a:t>used in multiprocessor </a:t>
            </a:r>
            <a:r>
              <a:rPr lang="en-IN" sz="2400" dirty="0"/>
              <a:t>operating systems is </a:t>
            </a:r>
            <a:r>
              <a:rPr lang="en-IN" sz="2400" b="1" u="sng" dirty="0" smtClean="0">
                <a:solidFill>
                  <a:srgbClr val="FF0000"/>
                </a:solidFill>
              </a:rPr>
              <a:t>locks</a:t>
            </a:r>
            <a:r>
              <a:rPr lang="en-IN" sz="2400" b="1" u="sng" dirty="0">
                <a:solidFill>
                  <a:srgbClr val="FF0000"/>
                </a:solidFill>
              </a:rPr>
              <a:t>.</a:t>
            </a:r>
          </a:p>
        </p:txBody>
      </p:sp>
      <p:sp>
        <p:nvSpPr>
          <p:cNvPr id="4" name="Date Placeholder 3"/>
          <p:cNvSpPr>
            <a:spLocks noGrp="1"/>
          </p:cNvSpPr>
          <p:nvPr>
            <p:ph type="dt" sz="half" idx="10"/>
          </p:nvPr>
        </p:nvSpPr>
        <p:spPr/>
        <p:txBody>
          <a:bodyPr/>
          <a:lstStyle/>
          <a:p>
            <a:fld id="{ACB00669-D0EC-46F5-B128-BD67A0094F7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360</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smtClean="0"/>
              <a:t>OS Design Considerations for Symmetric Multiprocessor OS</a:t>
            </a:r>
            <a:r>
              <a:rPr lang="en-IN" sz="3600" smtClean="0"/>
              <a:t>:</a:t>
            </a:r>
            <a:endParaRPr lang="en-IN" sz="3600" dirty="0"/>
          </a:p>
        </p:txBody>
      </p:sp>
    </p:spTree>
    <p:extLst>
      <p:ext uri="{BB962C8B-B14F-4D97-AF65-F5344CB8AC3E}">
        <p14:creationId xmlns:p14="http://schemas.microsoft.com/office/powerpoint/2010/main" val="2134515708"/>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700808"/>
            <a:ext cx="8229600" cy="4525963"/>
          </a:xfrm>
        </p:spPr>
        <p:txBody>
          <a:bodyPr>
            <a:noAutofit/>
          </a:bodyPr>
          <a:lstStyle/>
          <a:p>
            <a:pPr marL="0" indent="0">
              <a:buNone/>
            </a:pPr>
            <a:r>
              <a:rPr lang="en-IN" sz="2400" b="1" dirty="0" smtClean="0"/>
              <a:t>Memory </a:t>
            </a:r>
            <a:r>
              <a:rPr lang="en-IN" sz="2400" b="1" dirty="0"/>
              <a:t>management: </a:t>
            </a:r>
            <a:endParaRPr lang="en-IN" sz="2400" b="1" dirty="0" smtClean="0"/>
          </a:p>
          <a:p>
            <a:r>
              <a:rPr lang="en-IN" sz="2400" dirty="0" smtClean="0"/>
              <a:t>Memory </a:t>
            </a:r>
            <a:r>
              <a:rPr lang="en-IN" sz="2400" dirty="0"/>
              <a:t>management on a multiprocessor must </a:t>
            </a:r>
            <a:r>
              <a:rPr lang="en-IN" sz="2400" dirty="0" smtClean="0"/>
              <a:t>deal with </a:t>
            </a:r>
          </a:p>
          <a:p>
            <a:pPr lvl="1"/>
            <a:r>
              <a:rPr lang="en-IN" sz="2400" b="1" u="sng" dirty="0" smtClean="0"/>
              <a:t>all </a:t>
            </a:r>
            <a:r>
              <a:rPr lang="en-IN" sz="2400" b="1" u="sng" dirty="0"/>
              <a:t>of the issues found on uniprocessor computers </a:t>
            </a:r>
            <a:endParaRPr lang="en-IN" sz="2400" b="1" u="sng" dirty="0" smtClean="0"/>
          </a:p>
          <a:p>
            <a:endParaRPr lang="en-IN" sz="2400" dirty="0" smtClean="0"/>
          </a:p>
          <a:p>
            <a:r>
              <a:rPr lang="en-IN" sz="2400" dirty="0" smtClean="0"/>
              <a:t>In </a:t>
            </a:r>
            <a:r>
              <a:rPr lang="en-IN" sz="2400" dirty="0"/>
              <a:t>addition, the OS needs to </a:t>
            </a:r>
            <a:r>
              <a:rPr lang="en-IN" sz="2400" b="1" u="sng" dirty="0"/>
              <a:t>exploit </a:t>
            </a:r>
            <a:endParaRPr lang="en-IN" sz="2400" b="1" u="sng" dirty="0" smtClean="0"/>
          </a:p>
          <a:p>
            <a:pPr lvl="1"/>
            <a:r>
              <a:rPr lang="en-IN" sz="2400" dirty="0" smtClean="0"/>
              <a:t>the </a:t>
            </a:r>
            <a:r>
              <a:rPr lang="en-IN" sz="2400" dirty="0"/>
              <a:t>available </a:t>
            </a:r>
            <a:r>
              <a:rPr lang="en-IN" sz="2400" b="1" u="sng" dirty="0"/>
              <a:t>hardware </a:t>
            </a:r>
            <a:r>
              <a:rPr lang="en-IN" sz="2400" b="1" u="sng" dirty="0" smtClean="0"/>
              <a:t>parallelism </a:t>
            </a:r>
            <a:r>
              <a:rPr lang="en-IN" sz="2400" dirty="0" smtClean="0"/>
              <a:t>to </a:t>
            </a:r>
            <a:r>
              <a:rPr lang="en-IN" sz="2400" dirty="0"/>
              <a:t>achieve the best performance</a:t>
            </a:r>
            <a:r>
              <a:rPr lang="en-IN" sz="2000" dirty="0"/>
              <a:t>. </a:t>
            </a:r>
            <a:endParaRPr lang="en-IN" sz="2000" dirty="0" smtClean="0"/>
          </a:p>
        </p:txBody>
      </p:sp>
      <p:sp>
        <p:nvSpPr>
          <p:cNvPr id="4" name="Date Placeholder 3"/>
          <p:cNvSpPr>
            <a:spLocks noGrp="1"/>
          </p:cNvSpPr>
          <p:nvPr>
            <p:ph type="dt" sz="half" idx="10"/>
          </p:nvPr>
        </p:nvSpPr>
        <p:spPr/>
        <p:txBody>
          <a:bodyPr/>
          <a:lstStyle/>
          <a:p>
            <a:fld id="{BEE53AAC-DDF7-4177-962F-5CB39BA9C2F9}"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361</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smtClean="0"/>
              <a:t>OS Design Considerations for Symmetric Multiprocessor OS</a:t>
            </a:r>
            <a:r>
              <a:rPr lang="en-IN" sz="3600" smtClean="0"/>
              <a:t>:</a:t>
            </a:r>
            <a:endParaRPr lang="en-IN" sz="3600" dirty="0"/>
          </a:p>
        </p:txBody>
      </p:sp>
    </p:spTree>
    <p:extLst>
      <p:ext uri="{BB962C8B-B14F-4D97-AF65-F5344CB8AC3E}">
        <p14:creationId xmlns:p14="http://schemas.microsoft.com/office/powerpoint/2010/main" val="170389440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24744"/>
            <a:ext cx="8229600" cy="4525963"/>
          </a:xfrm>
        </p:spPr>
        <p:txBody>
          <a:bodyPr>
            <a:noAutofit/>
          </a:bodyPr>
          <a:lstStyle/>
          <a:p>
            <a:pPr marL="0" indent="0">
              <a:buNone/>
            </a:pPr>
            <a:r>
              <a:rPr lang="en-IN" sz="2400" b="1" dirty="0" smtClean="0"/>
              <a:t>Memory </a:t>
            </a:r>
            <a:r>
              <a:rPr lang="en-IN" sz="2400" b="1" dirty="0"/>
              <a:t>management: </a:t>
            </a:r>
            <a:endParaRPr lang="en-IN" sz="2400" b="1" dirty="0" smtClean="0"/>
          </a:p>
          <a:p>
            <a:r>
              <a:rPr lang="en-IN" sz="2400" dirty="0" smtClean="0"/>
              <a:t>The </a:t>
            </a:r>
            <a:r>
              <a:rPr lang="en-IN" sz="2400" b="1" u="sng" dirty="0"/>
              <a:t>paging mechanisms </a:t>
            </a:r>
            <a:r>
              <a:rPr lang="en-IN" sz="2400" dirty="0"/>
              <a:t>on different </a:t>
            </a:r>
            <a:r>
              <a:rPr lang="en-IN" sz="2400" dirty="0" smtClean="0"/>
              <a:t>processors must </a:t>
            </a:r>
            <a:r>
              <a:rPr lang="en-IN" sz="2400" dirty="0"/>
              <a:t>be coordinated </a:t>
            </a:r>
            <a:r>
              <a:rPr lang="en-IN" sz="2400" dirty="0" smtClean="0"/>
              <a:t>to </a:t>
            </a:r>
            <a:r>
              <a:rPr lang="en-IN" sz="2400" dirty="0"/>
              <a:t>enforce consistency </a:t>
            </a:r>
            <a:endParaRPr lang="en-IN" sz="2400" dirty="0" smtClean="0"/>
          </a:p>
          <a:p>
            <a:pPr lvl="1"/>
            <a:r>
              <a:rPr lang="en-IN" sz="2400" dirty="0" smtClean="0"/>
              <a:t>when </a:t>
            </a:r>
            <a:r>
              <a:rPr lang="en-IN" sz="2400" b="1" u="sng" dirty="0">
                <a:solidFill>
                  <a:srgbClr val="FF0000"/>
                </a:solidFill>
              </a:rPr>
              <a:t>several </a:t>
            </a:r>
            <a:r>
              <a:rPr lang="en-IN" sz="2400" b="1" u="sng" dirty="0" smtClean="0">
                <a:solidFill>
                  <a:srgbClr val="FF0000"/>
                </a:solidFill>
              </a:rPr>
              <a:t>processors share </a:t>
            </a:r>
            <a:r>
              <a:rPr lang="en-IN" sz="2400" b="1" u="sng" dirty="0">
                <a:solidFill>
                  <a:srgbClr val="FF0000"/>
                </a:solidFill>
              </a:rPr>
              <a:t>a page or segment </a:t>
            </a:r>
            <a:r>
              <a:rPr lang="en-IN" sz="2400" dirty="0"/>
              <a:t>and </a:t>
            </a:r>
            <a:endParaRPr lang="en-IN" sz="2400" dirty="0" smtClean="0"/>
          </a:p>
          <a:p>
            <a:pPr lvl="1"/>
            <a:r>
              <a:rPr lang="en-IN" sz="2400" dirty="0" smtClean="0"/>
              <a:t>to </a:t>
            </a:r>
            <a:r>
              <a:rPr lang="en-IN" sz="2400" dirty="0"/>
              <a:t>decide on </a:t>
            </a:r>
            <a:r>
              <a:rPr lang="en-IN" sz="2400" b="1" u="sng" dirty="0"/>
              <a:t>page replacement</a:t>
            </a:r>
            <a:r>
              <a:rPr lang="en-IN" sz="2400" dirty="0"/>
              <a:t>. </a:t>
            </a:r>
            <a:endParaRPr lang="en-IN" sz="2400" dirty="0" smtClean="0"/>
          </a:p>
          <a:p>
            <a:pPr lvl="1"/>
            <a:r>
              <a:rPr lang="en-IN" sz="2400" dirty="0" smtClean="0"/>
              <a:t>The </a:t>
            </a:r>
            <a:r>
              <a:rPr lang="en-IN" sz="2400" dirty="0"/>
              <a:t>reuse </a:t>
            </a:r>
            <a:r>
              <a:rPr lang="en-IN" sz="2400" dirty="0" smtClean="0"/>
              <a:t>of physical </a:t>
            </a:r>
            <a:r>
              <a:rPr lang="en-IN" sz="2400" dirty="0"/>
              <a:t>pages is the biggest problem of concern; </a:t>
            </a:r>
            <a:endParaRPr lang="en-IN" sz="2400" dirty="0" smtClean="0"/>
          </a:p>
          <a:p>
            <a:pPr lvl="2"/>
            <a:r>
              <a:rPr lang="en-IN" b="1" dirty="0" smtClean="0">
                <a:solidFill>
                  <a:srgbClr val="FF0000"/>
                </a:solidFill>
              </a:rPr>
              <a:t>that </a:t>
            </a:r>
            <a:r>
              <a:rPr lang="en-IN" b="1" dirty="0">
                <a:solidFill>
                  <a:srgbClr val="FF0000"/>
                </a:solidFill>
              </a:rPr>
              <a:t>is, it must be </a:t>
            </a:r>
            <a:r>
              <a:rPr lang="en-IN" b="1" dirty="0" smtClean="0">
                <a:solidFill>
                  <a:srgbClr val="FF0000"/>
                </a:solidFill>
              </a:rPr>
              <a:t>guaranteed</a:t>
            </a:r>
          </a:p>
          <a:p>
            <a:pPr lvl="2"/>
            <a:r>
              <a:rPr lang="en-IN" b="1" dirty="0" smtClean="0">
                <a:solidFill>
                  <a:srgbClr val="FF0000"/>
                </a:solidFill>
              </a:rPr>
              <a:t>that </a:t>
            </a:r>
            <a:r>
              <a:rPr lang="en-IN" b="1" dirty="0">
                <a:solidFill>
                  <a:srgbClr val="FF0000"/>
                </a:solidFill>
              </a:rPr>
              <a:t>a </a:t>
            </a:r>
            <a:r>
              <a:rPr lang="en-IN" b="1" u="sng" dirty="0">
                <a:solidFill>
                  <a:srgbClr val="FF0000"/>
                </a:solidFill>
              </a:rPr>
              <a:t>physical page can no longer be accessed with its old contents </a:t>
            </a:r>
            <a:endParaRPr lang="en-IN" b="1" u="sng" dirty="0" smtClean="0">
              <a:solidFill>
                <a:srgbClr val="FF0000"/>
              </a:solidFill>
            </a:endParaRPr>
          </a:p>
          <a:p>
            <a:pPr lvl="2"/>
            <a:r>
              <a:rPr lang="en-IN" b="1" u="sng" dirty="0" smtClean="0">
                <a:solidFill>
                  <a:srgbClr val="FF0000"/>
                </a:solidFill>
              </a:rPr>
              <a:t>before the page </a:t>
            </a:r>
            <a:r>
              <a:rPr lang="en-IN" b="1" u="sng" dirty="0">
                <a:solidFill>
                  <a:srgbClr val="FF0000"/>
                </a:solidFill>
              </a:rPr>
              <a:t>is put to a new use.</a:t>
            </a:r>
          </a:p>
        </p:txBody>
      </p:sp>
      <p:sp>
        <p:nvSpPr>
          <p:cNvPr id="4" name="Date Placeholder 3"/>
          <p:cNvSpPr>
            <a:spLocks noGrp="1"/>
          </p:cNvSpPr>
          <p:nvPr>
            <p:ph type="dt" sz="half" idx="10"/>
          </p:nvPr>
        </p:nvSpPr>
        <p:spPr/>
        <p:txBody>
          <a:bodyPr/>
          <a:lstStyle/>
          <a:p>
            <a:fld id="{3A260315-BDCF-4919-B5F8-3CF868399A1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362</a:t>
            </a:fld>
            <a:endParaRPr lang="en-IN" dirty="0"/>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smtClean="0"/>
              <a:t>OS Design Considerations for Symmetric Multiprocessor OS</a:t>
            </a:r>
            <a:r>
              <a:rPr lang="en-IN" sz="3600" smtClean="0"/>
              <a:t>:</a:t>
            </a:r>
            <a:endParaRPr lang="en-IN" sz="3600" dirty="0"/>
          </a:p>
        </p:txBody>
      </p:sp>
    </p:spTree>
    <p:extLst>
      <p:ext uri="{BB962C8B-B14F-4D97-AF65-F5344CB8AC3E}">
        <p14:creationId xmlns:p14="http://schemas.microsoft.com/office/powerpoint/2010/main" val="1614187779"/>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endParaRPr lang="en-IN" sz="2400" b="1" dirty="0" smtClean="0"/>
          </a:p>
          <a:p>
            <a:r>
              <a:rPr lang="en-IN" sz="2400" dirty="0" smtClean="0"/>
              <a:t>The </a:t>
            </a:r>
            <a:r>
              <a:rPr lang="en-IN" sz="2400" dirty="0"/>
              <a:t>OS should provide </a:t>
            </a:r>
            <a:r>
              <a:rPr lang="en-IN" sz="2400" b="1" u="sng" dirty="0">
                <a:solidFill>
                  <a:srgbClr val="FF0000"/>
                </a:solidFill>
              </a:rPr>
              <a:t>graceful </a:t>
            </a:r>
            <a:r>
              <a:rPr lang="en-IN" sz="2400" b="1" u="sng" dirty="0" smtClean="0">
                <a:solidFill>
                  <a:srgbClr val="FF0000"/>
                </a:solidFill>
              </a:rPr>
              <a:t>degradation</a:t>
            </a:r>
          </a:p>
          <a:p>
            <a:pPr lvl="1"/>
            <a:r>
              <a:rPr lang="en-IN" sz="2400" dirty="0" smtClean="0"/>
              <a:t>in </a:t>
            </a:r>
            <a:r>
              <a:rPr lang="en-IN" sz="2400" dirty="0"/>
              <a:t>the face of processor failure. </a:t>
            </a:r>
            <a:endParaRPr lang="en-IN" sz="2400" dirty="0" smtClean="0"/>
          </a:p>
          <a:p>
            <a:r>
              <a:rPr lang="en-IN" sz="2400" dirty="0" smtClean="0"/>
              <a:t>The </a:t>
            </a:r>
            <a:r>
              <a:rPr lang="en-IN" sz="2400" dirty="0"/>
              <a:t>scheduler and other portions of the OS</a:t>
            </a:r>
          </a:p>
          <a:p>
            <a:pPr lvl="1"/>
            <a:r>
              <a:rPr lang="en-IN" sz="2400" b="1" u="sng" dirty="0">
                <a:solidFill>
                  <a:srgbClr val="FF0000"/>
                </a:solidFill>
              </a:rPr>
              <a:t>must recognize the loss of a processor and </a:t>
            </a:r>
            <a:endParaRPr lang="en-IN" sz="2400" b="1" u="sng" dirty="0" smtClean="0">
              <a:solidFill>
                <a:srgbClr val="FF0000"/>
              </a:solidFill>
            </a:endParaRPr>
          </a:p>
          <a:p>
            <a:pPr lvl="1"/>
            <a:r>
              <a:rPr lang="en-IN" sz="2400" b="1" u="sng" dirty="0" smtClean="0">
                <a:solidFill>
                  <a:srgbClr val="FF0000"/>
                </a:solidFill>
              </a:rPr>
              <a:t>restructure </a:t>
            </a:r>
            <a:r>
              <a:rPr lang="en-IN" sz="2400" b="1" u="sng" dirty="0">
                <a:solidFill>
                  <a:srgbClr val="FF0000"/>
                </a:solidFill>
              </a:rPr>
              <a:t>management </a:t>
            </a:r>
            <a:r>
              <a:rPr lang="en-IN" sz="2400" b="1" u="sng" dirty="0" smtClean="0">
                <a:solidFill>
                  <a:srgbClr val="FF0000"/>
                </a:solidFill>
              </a:rPr>
              <a:t>tables accordingly</a:t>
            </a:r>
            <a:endParaRPr lang="en-IN" sz="2400" b="1" u="sng" dirty="0">
              <a:solidFill>
                <a:srgbClr val="FF0000"/>
              </a:solidFill>
            </a:endParaRPr>
          </a:p>
          <a:p>
            <a:endParaRPr lang="en-IN" sz="2400" dirty="0">
              <a:solidFill>
                <a:srgbClr val="FF0000"/>
              </a:solidFill>
            </a:endParaRPr>
          </a:p>
        </p:txBody>
      </p:sp>
      <p:sp>
        <p:nvSpPr>
          <p:cNvPr id="4" name="Date Placeholder 3"/>
          <p:cNvSpPr>
            <a:spLocks noGrp="1"/>
          </p:cNvSpPr>
          <p:nvPr>
            <p:ph type="dt" sz="half" idx="10"/>
          </p:nvPr>
        </p:nvSpPr>
        <p:spPr/>
        <p:txBody>
          <a:bodyPr/>
          <a:lstStyle/>
          <a:p>
            <a:fld id="{B0C7A06E-B7B4-4455-BC94-E034DDC0AC6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363</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smtClean="0"/>
              <a:t>OS Design Considerations for Symmetric Multiprocessor OS</a:t>
            </a:r>
            <a:r>
              <a:rPr lang="en-IN" sz="3600" smtClean="0"/>
              <a:t>:</a:t>
            </a:r>
            <a:endParaRPr lang="en-IN" sz="3600" dirty="0"/>
          </a:p>
        </p:txBody>
      </p:sp>
    </p:spTree>
    <p:extLst>
      <p:ext uri="{BB962C8B-B14F-4D97-AF65-F5344CB8AC3E}">
        <p14:creationId xmlns:p14="http://schemas.microsoft.com/office/powerpoint/2010/main" val="159207829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endParaRPr lang="en-IN" sz="2400" b="1" dirty="0" smtClean="0"/>
          </a:p>
          <a:p>
            <a:r>
              <a:rPr lang="en-IN" sz="2400" dirty="0" smtClean="0"/>
              <a:t>Because </a:t>
            </a:r>
            <a:r>
              <a:rPr lang="en-IN" sz="2400" dirty="0"/>
              <a:t>multiprocessor OS design issues generally involve extensions </a:t>
            </a:r>
            <a:r>
              <a:rPr lang="en-IN" sz="2400" dirty="0" smtClean="0"/>
              <a:t>to</a:t>
            </a:r>
          </a:p>
          <a:p>
            <a:pPr lvl="1"/>
            <a:r>
              <a:rPr lang="en-IN" sz="2400" dirty="0" smtClean="0"/>
              <a:t>solutions </a:t>
            </a:r>
            <a:r>
              <a:rPr lang="en-IN" sz="2400" dirty="0"/>
              <a:t>to </a:t>
            </a:r>
            <a:r>
              <a:rPr lang="en-IN" sz="2400" b="1" u="sng" dirty="0"/>
              <a:t>multiprogramming uniprocessor design problems, </a:t>
            </a:r>
            <a:endParaRPr lang="en-IN" sz="2400" b="1" u="sng" dirty="0" smtClean="0"/>
          </a:p>
          <a:p>
            <a:pPr lvl="1"/>
            <a:r>
              <a:rPr lang="en-IN" sz="2400" b="1" u="sng" dirty="0" smtClean="0"/>
              <a:t>we </a:t>
            </a:r>
            <a:r>
              <a:rPr lang="en-IN" sz="2400" b="1" u="sng" dirty="0"/>
              <a:t>do not </a:t>
            </a:r>
            <a:r>
              <a:rPr lang="en-IN" sz="2400" b="1" u="sng" dirty="0" smtClean="0"/>
              <a:t>treat multiprocessor </a:t>
            </a:r>
            <a:r>
              <a:rPr lang="en-IN" sz="2400" b="1" u="sng" dirty="0"/>
              <a:t>operating systems separately.</a:t>
            </a:r>
          </a:p>
        </p:txBody>
      </p:sp>
      <p:sp>
        <p:nvSpPr>
          <p:cNvPr id="4" name="Date Placeholder 3"/>
          <p:cNvSpPr>
            <a:spLocks noGrp="1"/>
          </p:cNvSpPr>
          <p:nvPr>
            <p:ph type="dt" sz="half" idx="10"/>
          </p:nvPr>
        </p:nvSpPr>
        <p:spPr/>
        <p:txBody>
          <a:bodyPr/>
          <a:lstStyle/>
          <a:p>
            <a:fld id="{7C1C7E7D-4D0B-4E67-805E-CBB13FC3A635}"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364</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smtClean="0"/>
              <a:t>OS Design Considerations for Symmetric Multiprocessor OS</a:t>
            </a:r>
            <a:r>
              <a:rPr lang="en-IN" sz="3600" smtClean="0"/>
              <a:t>:</a:t>
            </a:r>
            <a:endParaRPr lang="en-IN" sz="3600" dirty="0"/>
          </a:p>
        </p:txBody>
      </p:sp>
    </p:spTree>
    <p:extLst>
      <p:ext uri="{BB962C8B-B14F-4D97-AF65-F5344CB8AC3E}">
        <p14:creationId xmlns:p14="http://schemas.microsoft.com/office/powerpoint/2010/main" val="270184108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a:t>OS Design Considerations </a:t>
            </a:r>
            <a:r>
              <a:rPr lang="en-IN" sz="2800" dirty="0" smtClean="0"/>
              <a:t> for Multicore architectures</a:t>
            </a:r>
            <a:endParaRPr lang="en-IN" sz="3600" dirty="0"/>
          </a:p>
        </p:txBody>
      </p:sp>
      <p:sp>
        <p:nvSpPr>
          <p:cNvPr id="3" name="Content Placeholder 2"/>
          <p:cNvSpPr>
            <a:spLocks noGrp="1"/>
          </p:cNvSpPr>
          <p:nvPr>
            <p:ph idx="1"/>
          </p:nvPr>
        </p:nvSpPr>
        <p:spPr/>
        <p:txBody>
          <a:bodyPr>
            <a:normAutofit/>
          </a:bodyPr>
          <a:lstStyle/>
          <a:p>
            <a:r>
              <a:rPr lang="en-IN" sz="2400" dirty="0"/>
              <a:t>The considerations for multicore systems include </a:t>
            </a:r>
            <a:endParaRPr lang="en-IN" sz="2400" dirty="0" smtClean="0"/>
          </a:p>
          <a:p>
            <a:pPr lvl="1"/>
            <a:r>
              <a:rPr lang="en-IN" sz="2400" dirty="0" smtClean="0"/>
              <a:t>all </a:t>
            </a:r>
            <a:r>
              <a:rPr lang="en-IN" sz="2400" dirty="0"/>
              <a:t>the design issues discussed </a:t>
            </a:r>
            <a:r>
              <a:rPr lang="en-IN" sz="2400" dirty="0" smtClean="0"/>
              <a:t>so far </a:t>
            </a:r>
            <a:r>
              <a:rPr lang="en-IN" sz="2400" dirty="0"/>
              <a:t>in this section for SMP systems. </a:t>
            </a:r>
            <a:endParaRPr lang="en-IN" sz="2400" dirty="0" smtClean="0"/>
          </a:p>
          <a:p>
            <a:endParaRPr lang="en-IN" sz="2400" dirty="0" smtClean="0"/>
          </a:p>
          <a:p>
            <a:r>
              <a:rPr lang="en-IN" sz="2400" dirty="0" smtClean="0"/>
              <a:t>But </a:t>
            </a:r>
            <a:r>
              <a:rPr lang="en-IN" sz="2400" dirty="0"/>
              <a:t>additional concerns arise. </a:t>
            </a:r>
            <a:endParaRPr lang="en-IN" sz="2400" dirty="0" smtClean="0"/>
          </a:p>
          <a:p>
            <a:pPr lvl="1"/>
            <a:r>
              <a:rPr lang="en-IN" sz="2400" dirty="0" smtClean="0"/>
              <a:t>The </a:t>
            </a:r>
            <a:r>
              <a:rPr lang="en-IN" sz="2400" dirty="0"/>
              <a:t>issue is </a:t>
            </a:r>
            <a:r>
              <a:rPr lang="en-IN" sz="2400" dirty="0" smtClean="0"/>
              <a:t>one of </a:t>
            </a:r>
            <a:r>
              <a:rPr lang="en-IN" sz="2400" dirty="0"/>
              <a:t>the scale of the potential parallelism. </a:t>
            </a:r>
            <a:endParaRPr lang="en-IN" sz="2400" dirty="0" smtClean="0"/>
          </a:p>
        </p:txBody>
      </p:sp>
      <p:sp>
        <p:nvSpPr>
          <p:cNvPr id="4" name="Date Placeholder 3"/>
          <p:cNvSpPr>
            <a:spLocks noGrp="1"/>
          </p:cNvSpPr>
          <p:nvPr>
            <p:ph type="dt" sz="half" idx="10"/>
          </p:nvPr>
        </p:nvSpPr>
        <p:spPr/>
        <p:txBody>
          <a:bodyPr/>
          <a:lstStyle/>
          <a:p>
            <a:fld id="{6E4837E2-15C2-449E-81BA-6C41D4B6F49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365</a:t>
            </a:fld>
            <a:endParaRPr lang="en-IN"/>
          </a:p>
        </p:txBody>
      </p:sp>
    </p:spTree>
    <p:extLst>
      <p:ext uri="{BB962C8B-B14F-4D97-AF65-F5344CB8AC3E}">
        <p14:creationId xmlns:p14="http://schemas.microsoft.com/office/powerpoint/2010/main" val="1653739446"/>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smtClean="0"/>
              <a:t>Multicore architectures</a:t>
            </a:r>
            <a:endParaRPr lang="en-IN" sz="3600" dirty="0"/>
          </a:p>
        </p:txBody>
      </p:sp>
      <p:sp>
        <p:nvSpPr>
          <p:cNvPr id="3" name="Content Placeholder 2"/>
          <p:cNvSpPr>
            <a:spLocks noGrp="1"/>
          </p:cNvSpPr>
          <p:nvPr>
            <p:ph idx="1"/>
          </p:nvPr>
        </p:nvSpPr>
        <p:spPr/>
        <p:txBody>
          <a:bodyPr>
            <a:normAutofit/>
          </a:bodyPr>
          <a:lstStyle/>
          <a:p>
            <a:r>
              <a:rPr lang="en-IN" sz="2400" dirty="0" smtClean="0"/>
              <a:t>Multicore </a:t>
            </a:r>
            <a:r>
              <a:rPr lang="en-IN" sz="2400" dirty="0"/>
              <a:t>vendors offer </a:t>
            </a:r>
            <a:r>
              <a:rPr lang="en-IN" sz="2400" b="1" u="sng" dirty="0" smtClean="0"/>
              <a:t>systems with </a:t>
            </a:r>
            <a:r>
              <a:rPr lang="en-IN" sz="2400" b="1" u="sng" dirty="0"/>
              <a:t>up to eight cores on a single chip. </a:t>
            </a:r>
            <a:endParaRPr lang="en-IN" sz="2400" b="1" u="sng" dirty="0" smtClean="0"/>
          </a:p>
          <a:p>
            <a:r>
              <a:rPr lang="en-IN" sz="2400" dirty="0" smtClean="0"/>
              <a:t>With </a:t>
            </a:r>
            <a:r>
              <a:rPr lang="en-IN" sz="2400" dirty="0"/>
              <a:t>each succeeding processor </a:t>
            </a:r>
            <a:r>
              <a:rPr lang="en-IN" sz="2400" dirty="0" smtClean="0"/>
              <a:t>technology generation</a:t>
            </a:r>
            <a:r>
              <a:rPr lang="en-IN" sz="2400" dirty="0"/>
              <a:t>, </a:t>
            </a:r>
            <a:endParaRPr lang="en-IN" sz="2400" dirty="0" smtClean="0"/>
          </a:p>
          <a:p>
            <a:pPr lvl="1"/>
            <a:r>
              <a:rPr lang="en-IN" sz="2000" b="1" u="sng" dirty="0" smtClean="0"/>
              <a:t>the </a:t>
            </a:r>
            <a:r>
              <a:rPr lang="en-IN" sz="2000" b="1" u="sng" dirty="0"/>
              <a:t>number of cores and </a:t>
            </a:r>
            <a:endParaRPr lang="en-IN" sz="2000" b="1" u="sng" dirty="0" smtClean="0"/>
          </a:p>
          <a:p>
            <a:pPr lvl="1"/>
            <a:r>
              <a:rPr lang="en-IN" sz="2000" b="1" u="sng" dirty="0" smtClean="0"/>
              <a:t>the </a:t>
            </a:r>
            <a:r>
              <a:rPr lang="en-IN" sz="2000" b="1" u="sng" dirty="0"/>
              <a:t>amount of shared and dedicated </a:t>
            </a:r>
            <a:r>
              <a:rPr lang="en-IN" sz="2000" b="1" u="sng" dirty="0" smtClean="0"/>
              <a:t>cache memory </a:t>
            </a:r>
            <a:r>
              <a:rPr lang="en-IN" sz="2000" b="1" u="sng" dirty="0"/>
              <a:t>increases, </a:t>
            </a:r>
            <a:endParaRPr lang="en-IN" sz="2000" b="1" u="sng" dirty="0" smtClean="0"/>
          </a:p>
          <a:p>
            <a:pPr lvl="1"/>
            <a:r>
              <a:rPr lang="en-IN" sz="2000" b="1" u="sng" dirty="0" smtClean="0"/>
              <a:t>so </a:t>
            </a:r>
            <a:r>
              <a:rPr lang="en-IN" sz="2000" b="1" u="sng" dirty="0"/>
              <a:t>that we are now entering the era of “many-core” systems.</a:t>
            </a:r>
          </a:p>
        </p:txBody>
      </p:sp>
      <p:sp>
        <p:nvSpPr>
          <p:cNvPr id="4" name="Date Placeholder 3"/>
          <p:cNvSpPr>
            <a:spLocks noGrp="1"/>
          </p:cNvSpPr>
          <p:nvPr>
            <p:ph type="dt" sz="half" idx="10"/>
          </p:nvPr>
        </p:nvSpPr>
        <p:spPr/>
        <p:txBody>
          <a:bodyPr/>
          <a:lstStyle/>
          <a:p>
            <a:fld id="{6BD079BC-D282-48E9-8F0F-632C2BE3BE8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366</a:t>
            </a:fld>
            <a:endParaRPr lang="en-IN"/>
          </a:p>
        </p:txBody>
      </p:sp>
    </p:spTree>
    <p:extLst>
      <p:ext uri="{BB962C8B-B14F-4D97-AF65-F5344CB8AC3E}">
        <p14:creationId xmlns:p14="http://schemas.microsoft.com/office/powerpoint/2010/main" val="2186539804"/>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err="1" smtClean="0"/>
              <a:t>Unicore</a:t>
            </a:r>
            <a:r>
              <a:rPr lang="en-IN" dirty="0" smtClean="0"/>
              <a:t> vs Multicore</a:t>
            </a:r>
            <a:endParaRPr lang="en-IN" dirty="0"/>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a:bodyPr>
          <a:lstStyle/>
          <a:p>
            <a:r>
              <a:rPr lang="en-IN" sz="2400" b="1" dirty="0"/>
              <a:t>A processor with a single core is called a </a:t>
            </a:r>
            <a:r>
              <a:rPr lang="en-IN" sz="2400" b="1" dirty="0" err="1"/>
              <a:t>Unicore</a:t>
            </a:r>
            <a:r>
              <a:rPr lang="en-IN" sz="2400" b="1" dirty="0"/>
              <a:t> processor. </a:t>
            </a:r>
            <a:endParaRPr lang="en-IN" sz="2400" b="1" dirty="0" smtClean="0"/>
          </a:p>
        </p:txBody>
      </p:sp>
      <p:sp>
        <p:nvSpPr>
          <p:cNvPr id="8" name="Content Placeholder 7"/>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r>
              <a:rPr lang="en-IN" sz="2400" b="1" dirty="0"/>
              <a:t>But a processor with two or more cores is called a Multicore processor.</a:t>
            </a:r>
            <a:r>
              <a:rPr lang="en-IN" sz="2400" dirty="0"/>
              <a:t> </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367</a:t>
            </a:fld>
            <a:endParaRPr lang="en-IN"/>
          </a:p>
        </p:txBody>
      </p:sp>
    </p:spTree>
    <p:extLst>
      <p:ext uri="{BB962C8B-B14F-4D97-AF65-F5344CB8AC3E}">
        <p14:creationId xmlns:p14="http://schemas.microsoft.com/office/powerpoint/2010/main" val="2582539240"/>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Multicore</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368</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75" y="1484784"/>
            <a:ext cx="80962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11560" y="5949280"/>
            <a:ext cx="8280920" cy="461665"/>
          </a:xfrm>
          <a:prstGeom prst="rect">
            <a:avLst/>
          </a:prstGeom>
        </p:spPr>
        <p:txBody>
          <a:bodyPr wrap="square">
            <a:spAutoFit/>
          </a:bodyPr>
          <a:lstStyle/>
          <a:p>
            <a:r>
              <a:rPr lang="en-IN" sz="1200" dirty="0"/>
              <a:t>https://www.researchgate.net/figure/Simple-comparison-of-single-core-multi-processor-and-multi-core-architectures-after_fig3_266489075</a:t>
            </a:r>
          </a:p>
        </p:txBody>
      </p:sp>
    </p:spTree>
    <p:extLst>
      <p:ext uri="{BB962C8B-B14F-4D97-AF65-F5344CB8AC3E}">
        <p14:creationId xmlns:p14="http://schemas.microsoft.com/office/powerpoint/2010/main" val="2256558958"/>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Multicore</a:t>
            </a:r>
          </a:p>
        </p:txBody>
      </p:sp>
      <p:sp>
        <p:nvSpPr>
          <p:cNvPr id="3" name="Content Placeholder 2"/>
          <p:cNvSpPr>
            <a:spLocks noGrp="1"/>
          </p:cNvSpPr>
          <p:nvPr>
            <p:ph idx="1"/>
          </p:nvPr>
        </p:nvSpPr>
        <p:spPr/>
        <p:txBody>
          <a:bodyPr>
            <a:normAutofit/>
          </a:bodyPr>
          <a:lstStyle/>
          <a:p>
            <a:r>
              <a:rPr lang="en-IN" sz="2400" dirty="0" smtClean="0"/>
              <a:t>The </a:t>
            </a:r>
            <a:r>
              <a:rPr lang="en-IN" sz="2400" dirty="0"/>
              <a:t>cores of a multicore processor can individually read and execute program instructions at the same time. </a:t>
            </a:r>
            <a:endParaRPr lang="en-IN" sz="2400" dirty="0" smtClean="0"/>
          </a:p>
          <a:p>
            <a:r>
              <a:rPr lang="en-IN" sz="2400" dirty="0" smtClean="0"/>
              <a:t>This </a:t>
            </a:r>
            <a:r>
              <a:rPr lang="en-IN" sz="2400" dirty="0"/>
              <a:t>increases the speed of execution of the programs and supports parallel computing. </a:t>
            </a:r>
            <a:endParaRPr lang="en-IN" sz="2400" dirty="0" smtClean="0"/>
          </a:p>
          <a:p>
            <a:r>
              <a:rPr lang="en-IN" sz="2400" dirty="0" err="1" smtClean="0"/>
              <a:t>Eg</a:t>
            </a:r>
            <a:r>
              <a:rPr lang="en-IN" sz="2400" dirty="0"/>
              <a:t>: </a:t>
            </a:r>
            <a:r>
              <a:rPr lang="en-IN" sz="2400" dirty="0" err="1"/>
              <a:t>Quadcore</a:t>
            </a:r>
            <a:r>
              <a:rPr lang="en-IN" sz="2400" dirty="0"/>
              <a:t> processors, </a:t>
            </a:r>
            <a:r>
              <a:rPr lang="en-IN" sz="2400" dirty="0" err="1"/>
              <a:t>Octacore</a:t>
            </a:r>
            <a:r>
              <a:rPr lang="en-IN" sz="2400" dirty="0"/>
              <a:t> processors, etc.</a:t>
            </a:r>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369</a:t>
            </a:fld>
            <a:endParaRPr lang="en-IN"/>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3329" r="44775"/>
          <a:stretch/>
        </p:blipFill>
        <p:spPr bwMode="auto">
          <a:xfrm>
            <a:off x="1835696" y="3821372"/>
            <a:ext cx="4471206" cy="204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48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a:t>
            </a:r>
            <a:r>
              <a:rPr lang="en-IN" b="1" dirty="0" smtClean="0"/>
              <a:t>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smtClean="0"/>
              <a:t>}</a:t>
            </a:r>
          </a:p>
          <a:p>
            <a:pPr marL="0" indent="0">
              <a:buNone/>
            </a:pPr>
            <a:endParaRPr lang="en-IN" b="1" dirty="0" smtClean="0"/>
          </a:p>
          <a:p>
            <a:pPr marL="0" indent="0">
              <a:buNone/>
            </a:pPr>
            <a:endParaRPr lang="en-IN" b="1" dirty="0"/>
          </a:p>
          <a:p>
            <a:pPr marL="0" indent="0">
              <a:buNone/>
            </a:pPr>
            <a:endParaRPr lang="en-IN" b="1" dirty="0" smtClean="0"/>
          </a:p>
          <a:p>
            <a:pPr marL="0" indent="0">
              <a:buNone/>
            </a:pPr>
            <a:endParaRPr lang="en-IN" b="1" dirty="0"/>
          </a:p>
          <a:p>
            <a:pPr marL="0" indent="0">
              <a:buNone/>
            </a:pPr>
            <a:endParaRPr lang="en-IN" b="1" dirty="0" smtClean="0"/>
          </a:p>
          <a:p>
            <a:pPr marL="0" indent="0">
              <a:buNone/>
            </a:pPr>
            <a:r>
              <a:rPr lang="en-IN" b="1" dirty="0" smtClean="0"/>
              <a:t>OUTPUT??</a:t>
            </a:r>
            <a:endParaRPr lang="en-IN" b="1" dirty="0"/>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a:t>
            </a:fld>
            <a:endParaRPr lang="en-IN"/>
          </a:p>
        </p:txBody>
      </p:sp>
    </p:spTree>
    <p:extLst>
      <p:ext uri="{BB962C8B-B14F-4D97-AF65-F5344CB8AC3E}">
        <p14:creationId xmlns:p14="http://schemas.microsoft.com/office/powerpoint/2010/main" val="2930728766"/>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IN" b="1" i="1" dirty="0"/>
              <a:t>PARALLELISM WITHIN APPLICATIONS </a:t>
            </a:r>
            <a:endParaRPr lang="en-IN" b="1" i="1" dirty="0" smtClean="0"/>
          </a:p>
          <a:p>
            <a:r>
              <a:rPr lang="en-IN" sz="2800" dirty="0" smtClean="0"/>
              <a:t>Most applications can be subdivided into multiple tasks that can execute in parallel, </a:t>
            </a:r>
          </a:p>
          <a:p>
            <a:pPr lvl="1"/>
            <a:r>
              <a:rPr lang="en-IN" dirty="0" smtClean="0"/>
              <a:t>With these tasks </a:t>
            </a:r>
            <a:r>
              <a:rPr lang="en-IN" dirty="0"/>
              <a:t>subdivided into</a:t>
            </a:r>
            <a:r>
              <a:rPr lang="en-IN" dirty="0" smtClean="0"/>
              <a:t> multiple processes, </a:t>
            </a:r>
          </a:p>
          <a:p>
            <a:pPr lvl="1"/>
            <a:r>
              <a:rPr lang="en-IN" dirty="0" smtClean="0"/>
              <a:t>Perhaps each with multiple threads. </a:t>
            </a:r>
          </a:p>
          <a:p>
            <a:endParaRPr lang="en-IN" sz="2800" dirty="0" smtClean="0"/>
          </a:p>
          <a:p>
            <a:r>
              <a:rPr lang="en-IN" sz="2800" dirty="0" smtClean="0"/>
              <a:t>The difficulty </a:t>
            </a:r>
            <a:r>
              <a:rPr lang="en-IN" sz="2800" dirty="0"/>
              <a:t>is that the developer must decide </a:t>
            </a:r>
            <a:endParaRPr lang="en-IN" sz="2800" dirty="0" smtClean="0"/>
          </a:p>
          <a:p>
            <a:pPr lvl="1"/>
            <a:r>
              <a:rPr lang="en-IN" dirty="0" smtClean="0"/>
              <a:t>how </a:t>
            </a:r>
            <a:r>
              <a:rPr lang="en-IN" dirty="0"/>
              <a:t>to </a:t>
            </a:r>
            <a:r>
              <a:rPr lang="en-IN" b="1" dirty="0"/>
              <a:t>split up the application work </a:t>
            </a:r>
            <a:r>
              <a:rPr lang="en-IN" b="1" dirty="0" smtClean="0"/>
              <a:t>into independently </a:t>
            </a:r>
            <a:r>
              <a:rPr lang="en-IN" b="1" dirty="0"/>
              <a:t>executable tasks. </a:t>
            </a:r>
            <a:endParaRPr lang="en-IN" b="1" dirty="0" smtClean="0"/>
          </a:p>
          <a:p>
            <a:pPr lvl="1"/>
            <a:r>
              <a:rPr lang="en-IN" dirty="0" smtClean="0"/>
              <a:t>That </a:t>
            </a:r>
            <a:r>
              <a:rPr lang="en-IN" dirty="0"/>
              <a:t>is, the developer must decide </a:t>
            </a:r>
            <a:r>
              <a:rPr lang="en-IN" b="1" dirty="0"/>
              <a:t>what pieces </a:t>
            </a:r>
            <a:r>
              <a:rPr lang="en-IN" b="1" dirty="0" smtClean="0"/>
              <a:t>can or </a:t>
            </a:r>
            <a:r>
              <a:rPr lang="en-IN" b="1" dirty="0"/>
              <a:t>should be executed asynchronously or in parallel. </a:t>
            </a:r>
            <a:endParaRPr lang="en-IN" b="1" dirty="0" smtClean="0"/>
          </a:p>
        </p:txBody>
      </p:sp>
      <p:sp>
        <p:nvSpPr>
          <p:cNvPr id="4" name="Date Placeholder 3"/>
          <p:cNvSpPr>
            <a:spLocks noGrp="1"/>
          </p:cNvSpPr>
          <p:nvPr>
            <p:ph type="dt" sz="half" idx="10"/>
          </p:nvPr>
        </p:nvSpPr>
        <p:spPr/>
        <p:txBody>
          <a:bodyPr/>
          <a:lstStyle/>
          <a:p>
            <a:fld id="{F9759CD1-2E0F-43AA-A486-6CE9BB55C91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370</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smtClean="0"/>
              <a:t>OS Design Considerations  for Multicore architectures</a:t>
            </a:r>
            <a:endParaRPr lang="en-IN" sz="3600" dirty="0"/>
          </a:p>
        </p:txBody>
      </p:sp>
    </p:spTree>
    <p:extLst>
      <p:ext uri="{BB962C8B-B14F-4D97-AF65-F5344CB8AC3E}">
        <p14:creationId xmlns:p14="http://schemas.microsoft.com/office/powerpoint/2010/main" val="222295081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b="1" i="1" dirty="0"/>
              <a:t>PARALLELISM WITHIN APPLICATIONS </a:t>
            </a:r>
            <a:endParaRPr lang="en-IN" b="1" i="1" dirty="0" smtClean="0"/>
          </a:p>
          <a:p>
            <a:r>
              <a:rPr lang="en-IN" sz="2400" dirty="0" smtClean="0"/>
              <a:t>It </a:t>
            </a:r>
            <a:r>
              <a:rPr lang="en-IN" sz="2400" dirty="0"/>
              <a:t>is </a:t>
            </a:r>
            <a:r>
              <a:rPr lang="en-IN" sz="2400" b="1" dirty="0"/>
              <a:t>primarily the compiler </a:t>
            </a:r>
            <a:r>
              <a:rPr lang="en-IN" sz="2400" b="1" dirty="0" smtClean="0"/>
              <a:t>and the </a:t>
            </a:r>
            <a:r>
              <a:rPr lang="en-IN" sz="2400" b="1" dirty="0"/>
              <a:t>programming language features </a:t>
            </a:r>
            <a:endParaRPr lang="en-IN" sz="2400" b="1" dirty="0" smtClean="0"/>
          </a:p>
          <a:p>
            <a:pPr lvl="1"/>
            <a:r>
              <a:rPr lang="en-IN" sz="2400" dirty="0" smtClean="0"/>
              <a:t>that </a:t>
            </a:r>
            <a:r>
              <a:rPr lang="en-IN" sz="2400" b="1" dirty="0"/>
              <a:t>support the parallel programming </a:t>
            </a:r>
            <a:r>
              <a:rPr lang="en-IN" sz="2400" dirty="0" smtClean="0"/>
              <a:t>design process</a:t>
            </a:r>
            <a:r>
              <a:rPr lang="en-IN" sz="2400" dirty="0"/>
              <a:t>. </a:t>
            </a:r>
            <a:endParaRPr lang="en-IN" sz="2400" dirty="0" smtClean="0"/>
          </a:p>
          <a:p>
            <a:endParaRPr lang="en-IN" sz="2400" dirty="0" smtClean="0"/>
          </a:p>
          <a:p>
            <a:r>
              <a:rPr lang="en-IN" sz="2400" dirty="0" smtClean="0"/>
              <a:t>But</a:t>
            </a:r>
            <a:r>
              <a:rPr lang="en-IN" sz="2400" dirty="0"/>
              <a:t>, the OS can support this design process, at minimum, </a:t>
            </a:r>
            <a:endParaRPr lang="en-IN" sz="2400" dirty="0" smtClean="0"/>
          </a:p>
          <a:p>
            <a:pPr lvl="1"/>
            <a:r>
              <a:rPr lang="en-IN" sz="2400" dirty="0" smtClean="0"/>
              <a:t>by efficiently allocating </a:t>
            </a:r>
            <a:r>
              <a:rPr lang="en-IN" sz="2400" dirty="0"/>
              <a:t>resources among parallel tasks as defined by the developer.</a:t>
            </a:r>
          </a:p>
        </p:txBody>
      </p:sp>
      <p:sp>
        <p:nvSpPr>
          <p:cNvPr id="4" name="Date Placeholder 3"/>
          <p:cNvSpPr>
            <a:spLocks noGrp="1"/>
          </p:cNvSpPr>
          <p:nvPr>
            <p:ph type="dt" sz="half" idx="10"/>
          </p:nvPr>
        </p:nvSpPr>
        <p:spPr/>
        <p:txBody>
          <a:bodyPr/>
          <a:lstStyle/>
          <a:p>
            <a:fld id="{0A462BAB-280C-409C-8CD2-0EF89F79252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371</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smtClean="0"/>
              <a:t>OS Design Considerations  for Multicore architectures</a:t>
            </a:r>
            <a:endParaRPr lang="en-IN" sz="3600" dirty="0"/>
          </a:p>
        </p:txBody>
      </p:sp>
    </p:spTree>
    <p:extLst>
      <p:ext uri="{BB962C8B-B14F-4D97-AF65-F5344CB8AC3E}">
        <p14:creationId xmlns:p14="http://schemas.microsoft.com/office/powerpoint/2010/main" val="1360675870"/>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smtClean="0"/>
          </a:p>
          <a:p>
            <a:r>
              <a:rPr lang="en-IN" sz="2400" dirty="0" smtClean="0"/>
              <a:t>With </a:t>
            </a:r>
            <a:r>
              <a:rPr lang="en-IN" sz="2400" dirty="0"/>
              <a:t>the </a:t>
            </a:r>
            <a:r>
              <a:rPr lang="en-IN" sz="2400" b="1" dirty="0"/>
              <a:t>ever-increasing number of cores on a chip, </a:t>
            </a:r>
            <a:endParaRPr lang="en-IN" sz="2400" b="1" dirty="0" smtClean="0"/>
          </a:p>
          <a:p>
            <a:pPr lvl="1"/>
            <a:r>
              <a:rPr lang="en-IN" sz="2400" dirty="0" smtClean="0"/>
              <a:t>the </a:t>
            </a:r>
            <a:r>
              <a:rPr lang="en-IN" sz="2400" dirty="0"/>
              <a:t>attempt to </a:t>
            </a:r>
            <a:r>
              <a:rPr lang="en-IN" sz="2400" dirty="0" err="1" smtClean="0"/>
              <a:t>multiprogram</a:t>
            </a:r>
            <a:r>
              <a:rPr lang="en-IN" sz="2400" dirty="0" smtClean="0"/>
              <a:t> individual </a:t>
            </a:r>
            <a:r>
              <a:rPr lang="en-IN" sz="2400" dirty="0"/>
              <a:t>cores </a:t>
            </a:r>
            <a:r>
              <a:rPr lang="en-IN" sz="2400" dirty="0" smtClean="0"/>
              <a:t>to </a:t>
            </a:r>
            <a:r>
              <a:rPr lang="en-IN" sz="2400" dirty="0"/>
              <a:t>support multiple applications </a:t>
            </a:r>
            <a:r>
              <a:rPr lang="en-IN" sz="2400" dirty="0" smtClean="0"/>
              <a:t>may </a:t>
            </a:r>
            <a:r>
              <a:rPr lang="en-IN" sz="2400" dirty="0"/>
              <a:t>be a misplaced use </a:t>
            </a:r>
            <a:r>
              <a:rPr lang="en-IN" sz="2400" dirty="0" smtClean="0"/>
              <a:t>of resources.</a:t>
            </a:r>
          </a:p>
        </p:txBody>
      </p:sp>
      <p:sp>
        <p:nvSpPr>
          <p:cNvPr id="4" name="Date Placeholder 3"/>
          <p:cNvSpPr>
            <a:spLocks noGrp="1"/>
          </p:cNvSpPr>
          <p:nvPr>
            <p:ph type="dt" sz="half" idx="10"/>
          </p:nvPr>
        </p:nvSpPr>
        <p:spPr/>
        <p:txBody>
          <a:bodyPr/>
          <a:lstStyle/>
          <a:p>
            <a:fld id="{20DF21EC-95C3-470D-8500-4F4FC1BA7046}"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372</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smtClean="0"/>
              <a:t>OS Design Considerations  for Multicore architectures</a:t>
            </a:r>
            <a:endParaRPr lang="en-IN" sz="3600" dirty="0"/>
          </a:p>
        </p:txBody>
      </p:sp>
    </p:spTree>
    <p:extLst>
      <p:ext uri="{BB962C8B-B14F-4D97-AF65-F5344CB8AC3E}">
        <p14:creationId xmlns:p14="http://schemas.microsoft.com/office/powerpoint/2010/main" val="411079001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smtClean="0"/>
          </a:p>
          <a:p>
            <a:r>
              <a:rPr lang="en-IN" sz="2400" dirty="0" smtClean="0"/>
              <a:t>If </a:t>
            </a:r>
            <a:r>
              <a:rPr lang="en-IN" sz="2400" dirty="0"/>
              <a:t>instead, </a:t>
            </a:r>
            <a:r>
              <a:rPr lang="en-IN" sz="2400" b="1" dirty="0"/>
              <a:t>we allow one or more cores to be dedicated to </a:t>
            </a:r>
            <a:r>
              <a:rPr lang="en-IN" sz="2400" b="1" dirty="0" smtClean="0"/>
              <a:t>a particular </a:t>
            </a:r>
            <a:r>
              <a:rPr lang="en-IN" sz="2400" b="1" dirty="0"/>
              <a:t>process </a:t>
            </a:r>
            <a:r>
              <a:rPr lang="en-IN" sz="2400" dirty="0"/>
              <a:t>and </a:t>
            </a:r>
            <a:endParaRPr lang="en-IN" sz="2400" dirty="0" smtClean="0"/>
          </a:p>
          <a:p>
            <a:pPr lvl="1"/>
            <a:r>
              <a:rPr lang="en-IN" sz="2400" dirty="0" smtClean="0"/>
              <a:t>then </a:t>
            </a:r>
            <a:r>
              <a:rPr lang="en-IN" sz="2400" b="1" u="sng" dirty="0"/>
              <a:t>leave the processor alone to devote its efforts to </a:t>
            </a:r>
            <a:r>
              <a:rPr lang="en-IN" sz="2400" b="1" u="sng" dirty="0" smtClean="0"/>
              <a:t>that process</a:t>
            </a:r>
            <a:r>
              <a:rPr lang="en-IN" sz="2400" b="1" u="sng" dirty="0"/>
              <a:t>, </a:t>
            </a:r>
            <a:endParaRPr lang="en-IN" sz="2400" b="1" u="sng" dirty="0" smtClean="0"/>
          </a:p>
          <a:p>
            <a:pPr lvl="1"/>
            <a:endParaRPr lang="en-IN" sz="2400" dirty="0" smtClean="0"/>
          </a:p>
          <a:p>
            <a:pPr lvl="1"/>
            <a:r>
              <a:rPr lang="en-IN" sz="2400" dirty="0" smtClean="0"/>
              <a:t>we </a:t>
            </a:r>
            <a:r>
              <a:rPr lang="en-IN" sz="2400" dirty="0"/>
              <a:t>avoid much of the </a:t>
            </a:r>
            <a:r>
              <a:rPr lang="en-IN" sz="2400" b="1" u="sng" dirty="0"/>
              <a:t>overhead of task switching and scheduling decisions</a:t>
            </a:r>
            <a:r>
              <a:rPr lang="en-IN" sz="2400" b="1" u="sng" dirty="0" smtClean="0"/>
              <a:t>.</a:t>
            </a:r>
            <a:endParaRPr lang="en-IN" sz="2400" b="1" u="sng" dirty="0"/>
          </a:p>
        </p:txBody>
      </p:sp>
      <p:sp>
        <p:nvSpPr>
          <p:cNvPr id="4" name="Date Placeholder 3"/>
          <p:cNvSpPr>
            <a:spLocks noGrp="1"/>
          </p:cNvSpPr>
          <p:nvPr>
            <p:ph type="dt" sz="half" idx="10"/>
          </p:nvPr>
        </p:nvSpPr>
        <p:spPr/>
        <p:txBody>
          <a:bodyPr/>
          <a:lstStyle/>
          <a:p>
            <a:fld id="{B3331509-F555-4C20-8BA8-35596F92598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373</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smtClean="0"/>
              <a:t>OS Design Considerations  for Multicore architectures</a:t>
            </a:r>
            <a:endParaRPr lang="en-IN" sz="3600" dirty="0"/>
          </a:p>
        </p:txBody>
      </p:sp>
      <p:sp>
        <p:nvSpPr>
          <p:cNvPr id="7" name="Frame 6"/>
          <p:cNvSpPr/>
          <p:nvPr/>
        </p:nvSpPr>
        <p:spPr>
          <a:xfrm>
            <a:off x="539552" y="4073204"/>
            <a:ext cx="8208912" cy="9361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6708231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r>
              <a:rPr lang="en-IN" sz="2400" dirty="0" smtClean="0"/>
              <a:t>The </a:t>
            </a:r>
            <a:r>
              <a:rPr lang="en-IN" sz="2400" b="1" u="sng" dirty="0"/>
              <a:t>multicore OS could then act as a hypervisor </a:t>
            </a:r>
            <a:endParaRPr lang="en-IN" sz="2400" b="1" u="sng" dirty="0" smtClean="0"/>
          </a:p>
          <a:p>
            <a:pPr lvl="1"/>
            <a:r>
              <a:rPr lang="en-IN" sz="2400" dirty="0" smtClean="0"/>
              <a:t>that </a:t>
            </a:r>
            <a:r>
              <a:rPr lang="en-IN" sz="2400" dirty="0"/>
              <a:t>makes a high-level </a:t>
            </a:r>
            <a:r>
              <a:rPr lang="en-IN" sz="2400" dirty="0" smtClean="0"/>
              <a:t>decision </a:t>
            </a:r>
            <a:r>
              <a:rPr lang="en-IN" sz="2400" b="1" dirty="0" smtClean="0"/>
              <a:t>to </a:t>
            </a:r>
            <a:r>
              <a:rPr lang="en-IN" sz="2400" b="1" dirty="0"/>
              <a:t>allocate cores to applications </a:t>
            </a:r>
            <a:endParaRPr lang="en-IN" sz="2400" b="1" dirty="0" smtClean="0"/>
          </a:p>
          <a:p>
            <a:pPr lvl="1"/>
            <a:r>
              <a:rPr lang="en-IN" sz="2400" dirty="0" smtClean="0"/>
              <a:t>but </a:t>
            </a:r>
            <a:r>
              <a:rPr lang="en-IN" sz="2400" dirty="0"/>
              <a:t>does little in the way of resource </a:t>
            </a:r>
            <a:r>
              <a:rPr lang="en-IN" sz="2400" dirty="0" smtClean="0"/>
              <a:t>allocation beyond </a:t>
            </a:r>
            <a:r>
              <a:rPr lang="en-IN" sz="2400" dirty="0"/>
              <a:t>that.</a:t>
            </a:r>
          </a:p>
        </p:txBody>
      </p:sp>
      <p:sp>
        <p:nvSpPr>
          <p:cNvPr id="4" name="Date Placeholder 3"/>
          <p:cNvSpPr>
            <a:spLocks noGrp="1"/>
          </p:cNvSpPr>
          <p:nvPr>
            <p:ph type="dt" sz="half" idx="10"/>
          </p:nvPr>
        </p:nvSpPr>
        <p:spPr/>
        <p:txBody>
          <a:bodyPr/>
          <a:lstStyle/>
          <a:p>
            <a:fld id="{912BD384-FBD3-4E40-8E0E-FCBDB971C32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374</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smtClean="0"/>
              <a:t>OS Design Considerations  for Multicore architectures</a:t>
            </a:r>
            <a:endParaRPr lang="en-IN" sz="3600" dirty="0"/>
          </a:p>
        </p:txBody>
      </p:sp>
    </p:spTree>
    <p:extLst>
      <p:ext uri="{BB962C8B-B14F-4D97-AF65-F5344CB8AC3E}">
        <p14:creationId xmlns:p14="http://schemas.microsoft.com/office/powerpoint/2010/main" val="9945597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a:t>
            </a:r>
            <a:r>
              <a:rPr lang="en-IN" b="1" dirty="0" smtClean="0"/>
              <a:t>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smtClean="0"/>
              <a:t>}</a:t>
            </a:r>
          </a:p>
          <a:p>
            <a:pPr marL="0" indent="0">
              <a:buNone/>
            </a:pPr>
            <a:r>
              <a:rPr lang="en-IN" b="1" dirty="0" smtClean="0"/>
              <a:t>OUTPUT-</a:t>
            </a:r>
            <a:endParaRPr lang="en-IN" b="1" dirty="0"/>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38</a:t>
            </a:fld>
            <a:endParaRPr lang="en-IN"/>
          </a:p>
        </p:txBody>
      </p:sp>
      <p:pic>
        <p:nvPicPr>
          <p:cNvPr id="10" name="Picture 9"/>
          <p:cNvPicPr/>
          <p:nvPr/>
        </p:nvPicPr>
        <p:blipFill rotWithShape="1">
          <a:blip r:embed="rId2"/>
          <a:srcRect r="61192" b="72956"/>
          <a:stretch/>
        </p:blipFill>
        <p:spPr>
          <a:xfrm>
            <a:off x="4716016" y="4221088"/>
            <a:ext cx="3816424" cy="1872208"/>
          </a:xfrm>
          <a:prstGeom prst="rect">
            <a:avLst/>
          </a:prstGeom>
        </p:spPr>
      </p:pic>
    </p:spTree>
    <p:extLst>
      <p:ext uri="{BB962C8B-B14F-4D97-AF65-F5344CB8AC3E}">
        <p14:creationId xmlns:p14="http://schemas.microsoft.com/office/powerpoint/2010/main" val="4118536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smtClean="0"/>
              <a:t>Linker</a:t>
            </a:r>
            <a:endParaRPr lang="en-IN" dirty="0"/>
          </a:p>
        </p:txBody>
      </p:sp>
      <p:sp>
        <p:nvSpPr>
          <p:cNvPr id="4" name="Date Placeholder 3"/>
          <p:cNvSpPr>
            <a:spLocks noGrp="1"/>
          </p:cNvSpPr>
          <p:nvPr>
            <p:ph type="dt" sz="half" idx="10"/>
          </p:nvPr>
        </p:nvSpPr>
        <p:spPr/>
        <p:txBody>
          <a:bodyPr/>
          <a:lstStyle/>
          <a:p>
            <a:fld id="{33EBD74C-C466-4CA3-BA10-EFD9C81F147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39</a:t>
            </a:fld>
            <a:endParaRPr lang="en-IN"/>
          </a:p>
        </p:txBody>
      </p:sp>
      <p:sp>
        <p:nvSpPr>
          <p:cNvPr id="3" name="Rectangle 2"/>
          <p:cNvSpPr/>
          <p:nvPr/>
        </p:nvSpPr>
        <p:spPr>
          <a:xfrm>
            <a:off x="299980" y="1196752"/>
            <a:ext cx="8520492" cy="2462213"/>
          </a:xfrm>
          <a:prstGeom prst="rect">
            <a:avLst/>
          </a:prstGeom>
        </p:spPr>
        <p:txBody>
          <a:bodyPr wrap="square">
            <a:spAutoFit/>
          </a:bodyPr>
          <a:lstStyle/>
          <a:p>
            <a:pPr marL="342900" indent="-342900">
              <a:buFont typeface="Arial" panose="020B0604020202020204" pitchFamily="34" charset="0"/>
              <a:buChar char="•"/>
            </a:pPr>
            <a:r>
              <a:rPr lang="en-IN" sz="2200" dirty="0" smtClean="0"/>
              <a:t>The major tasks–</a:t>
            </a:r>
          </a:p>
          <a:p>
            <a:pPr marL="800100" lvl="1" indent="-342900">
              <a:buFont typeface="Arial" panose="020B0604020202020204" pitchFamily="34" charset="0"/>
              <a:buChar char="•"/>
            </a:pPr>
            <a:endParaRPr lang="en-IN" sz="2200" dirty="0" smtClean="0"/>
          </a:p>
          <a:p>
            <a:pPr marL="800100" lvl="1" indent="-342900">
              <a:buFont typeface="Arial" panose="020B0604020202020204" pitchFamily="34" charset="0"/>
              <a:buChar char="•"/>
            </a:pPr>
            <a:r>
              <a:rPr lang="en-IN" sz="2200" dirty="0"/>
              <a:t>T</a:t>
            </a:r>
            <a:r>
              <a:rPr lang="en-IN" sz="2200" dirty="0" smtClean="0"/>
              <a:t>o </a:t>
            </a:r>
            <a:r>
              <a:rPr lang="en-IN" sz="2200" b="1" u="sng" dirty="0"/>
              <a:t>search and locate </a:t>
            </a:r>
            <a:r>
              <a:rPr lang="en-IN" sz="2200" b="1" u="sng"/>
              <a:t>referenced </a:t>
            </a:r>
            <a:r>
              <a:rPr lang="en-IN" sz="2200" b="1" u="sng" smtClean="0"/>
              <a:t>routines </a:t>
            </a:r>
            <a:r>
              <a:rPr lang="en-IN" sz="2200" dirty="0"/>
              <a:t>in a program </a:t>
            </a:r>
            <a:endParaRPr lang="en-IN" sz="2200" dirty="0" smtClean="0"/>
          </a:p>
          <a:p>
            <a:pPr marL="800100" lvl="1" indent="-342900">
              <a:buFont typeface="Arial" panose="020B0604020202020204" pitchFamily="34" charset="0"/>
              <a:buChar char="•"/>
            </a:pPr>
            <a:endParaRPr lang="en-IN" sz="2200" dirty="0"/>
          </a:p>
          <a:p>
            <a:pPr marL="1257300" lvl="2" indent="-342900">
              <a:buFont typeface="Arial" panose="020B0604020202020204" pitchFamily="34" charset="0"/>
              <a:buChar char="•"/>
            </a:pPr>
            <a:r>
              <a:rPr lang="en-IN" sz="2200" b="1" u="sng" dirty="0" smtClean="0"/>
              <a:t>Searches </a:t>
            </a:r>
            <a:r>
              <a:rPr lang="en-IN" sz="2200" b="1" u="sng" dirty="0"/>
              <a:t>the program to find library routines used by program, e.g. </a:t>
            </a:r>
            <a:r>
              <a:rPr lang="en-IN" sz="2200" b="1" u="sng" dirty="0" err="1"/>
              <a:t>printf</a:t>
            </a:r>
            <a:r>
              <a:rPr lang="en-IN" sz="2200" b="1" u="sng" dirty="0"/>
              <a:t>(), math routines</a:t>
            </a:r>
            <a:r>
              <a:rPr lang="en-IN" sz="2200" b="1" u="sng" dirty="0" smtClean="0"/>
              <a:t>,...</a:t>
            </a:r>
          </a:p>
          <a:p>
            <a:pPr marL="800100" lvl="1" indent="-342900">
              <a:buFont typeface="Arial" panose="020B0604020202020204" pitchFamily="34" charset="0"/>
              <a:buChar char="•"/>
            </a:pPr>
            <a:endParaRPr lang="en-IN" sz="2200" dirty="0" smtClean="0"/>
          </a:p>
        </p:txBody>
      </p:sp>
    </p:spTree>
    <p:extLst>
      <p:ext uri="{BB962C8B-B14F-4D97-AF65-F5344CB8AC3E}">
        <p14:creationId xmlns:p14="http://schemas.microsoft.com/office/powerpoint/2010/main" val="4175120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4525963"/>
          </a:xfrm>
        </p:spPr>
        <p:txBody>
          <a:bodyPr>
            <a:normAutofit/>
          </a:bodyPr>
          <a:lstStyle/>
          <a:p>
            <a:r>
              <a:rPr lang="en-IN" sz="2400" dirty="0"/>
              <a:t>There are two main types of software: systems software and application software. </a:t>
            </a:r>
            <a:endParaRPr lang="en-IN" sz="2400" dirty="0" smtClean="0"/>
          </a:p>
          <a:p>
            <a:pPr lvl="1"/>
            <a:r>
              <a:rPr lang="en-IN" sz="2000" dirty="0" smtClean="0"/>
              <a:t>Systems </a:t>
            </a:r>
            <a:r>
              <a:rPr lang="en-IN" sz="2000" dirty="0"/>
              <a:t>software includes the programs that are dedicated to managing the computer </a:t>
            </a:r>
            <a:r>
              <a:rPr lang="en-IN" sz="2000" dirty="0" smtClean="0"/>
              <a:t>itself.</a:t>
            </a:r>
            <a:endParaRPr lang="en-IN" sz="2000" dirty="0"/>
          </a:p>
          <a:p>
            <a:pPr lvl="1"/>
            <a:r>
              <a:rPr lang="en-IN" sz="2000" dirty="0" smtClean="0"/>
              <a:t>System </a:t>
            </a:r>
            <a:r>
              <a:rPr lang="en-IN" sz="2000" dirty="0"/>
              <a:t>Software is a set of programs that control and manage the operations of computer hardware. It also helps application programs to execute correctly</a:t>
            </a:r>
            <a:r>
              <a:rPr lang="en-IN" sz="2000" dirty="0" smtClean="0"/>
              <a:t>.</a:t>
            </a:r>
          </a:p>
        </p:txBody>
      </p:sp>
      <p:sp>
        <p:nvSpPr>
          <p:cNvPr id="4" name="Date Placeholder 3"/>
          <p:cNvSpPr>
            <a:spLocks noGrp="1"/>
          </p:cNvSpPr>
          <p:nvPr>
            <p:ph type="dt" sz="half" idx="10"/>
          </p:nvPr>
        </p:nvSpPr>
        <p:spPr/>
        <p:txBody>
          <a:bodyPr/>
          <a:lstStyle/>
          <a:p>
            <a:fld id="{8BCF52BE-CC28-4EE9-AE81-17284B9A678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a:t>
            </a:fld>
            <a:endParaRPr lang="en-IN"/>
          </a:p>
        </p:txBody>
      </p:sp>
      <p:pic>
        <p:nvPicPr>
          <p:cNvPr id="2050" name="Picture 2" descr="https://vivadifferences.com/wp-content/uploads/2019/10/Types-Of-Software.png"/>
          <p:cNvPicPr>
            <a:picLocks noChangeAspect="1" noChangeArrowheads="1"/>
          </p:cNvPicPr>
          <p:nvPr/>
        </p:nvPicPr>
        <p:blipFill rotWithShape="1">
          <a:blip r:embed="rId2">
            <a:extLst>
              <a:ext uri="{28A0092B-C50C-407E-A947-70E740481C1C}">
                <a14:useLocalDpi xmlns:a14="http://schemas.microsoft.com/office/drawing/2010/main" val="0"/>
              </a:ext>
            </a:extLst>
          </a:blip>
          <a:srcRect r="30202"/>
          <a:stretch/>
        </p:blipFill>
        <p:spPr bwMode="auto">
          <a:xfrm>
            <a:off x="4067944" y="2996952"/>
            <a:ext cx="4367926" cy="30384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67544" y="116632"/>
            <a:ext cx="8229600" cy="4900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smtClean="0"/>
              <a:t>System programming</a:t>
            </a:r>
            <a:endParaRPr lang="en-IN" sz="3600" dirty="0"/>
          </a:p>
        </p:txBody>
      </p:sp>
    </p:spTree>
    <p:extLst>
      <p:ext uri="{BB962C8B-B14F-4D97-AF65-F5344CB8AC3E}">
        <p14:creationId xmlns:p14="http://schemas.microsoft.com/office/powerpoint/2010/main" val="35976347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r>
              <a:rPr lang="en-IN" b="1" dirty="0" smtClean="0"/>
              <a:t>++</a:t>
            </a:r>
            <a:endParaRPr lang="en-IN" dirty="0"/>
          </a:p>
        </p:txBody>
      </p:sp>
      <p:sp>
        <p:nvSpPr>
          <p:cNvPr id="3" name="Content Placeholder 2"/>
          <p:cNvSpPr>
            <a:spLocks noGrp="1"/>
          </p:cNvSpPr>
          <p:nvPr>
            <p:ph idx="1"/>
          </p:nvPr>
        </p:nvSpPr>
        <p:spPr/>
        <p:txBody>
          <a:bodyPr>
            <a:normAutofit/>
          </a:bodyPr>
          <a:lstStyle/>
          <a:p>
            <a:r>
              <a:rPr lang="en-IN" sz="2400" b="1" dirty="0" smtClean="0"/>
              <a:t>Loader</a:t>
            </a:r>
            <a:r>
              <a:rPr lang="en-IN" sz="2400" dirty="0" smtClean="0"/>
              <a:t> </a:t>
            </a:r>
            <a:r>
              <a:rPr lang="en-IN" sz="2400" dirty="0"/>
              <a:t>is the program of the </a:t>
            </a:r>
            <a:r>
              <a:rPr lang="en-IN" sz="2400" b="1" dirty="0"/>
              <a:t>operating system</a:t>
            </a:r>
            <a:r>
              <a:rPr lang="en-IN" sz="2400" dirty="0"/>
              <a:t> </a:t>
            </a:r>
            <a:endParaRPr lang="en-IN" sz="2400" dirty="0" smtClean="0"/>
          </a:p>
          <a:p>
            <a:pPr lvl="1"/>
            <a:r>
              <a:rPr lang="en-IN" sz="2400" dirty="0" smtClean="0"/>
              <a:t>which </a:t>
            </a:r>
            <a:r>
              <a:rPr lang="en-IN" sz="2400" b="1" dirty="0"/>
              <a:t>loads the executable from the disk into the primary memory(RAM) for execution</a:t>
            </a:r>
            <a:r>
              <a:rPr lang="en-IN" sz="2400" dirty="0"/>
              <a:t>. </a:t>
            </a:r>
            <a:endParaRPr lang="en-IN" sz="2400" dirty="0" smtClean="0"/>
          </a:p>
          <a:p>
            <a:endParaRPr lang="en-IN" sz="2400" dirty="0" smtClean="0"/>
          </a:p>
          <a:p>
            <a:r>
              <a:rPr lang="en-IN" sz="2400" dirty="0" smtClean="0"/>
              <a:t>It </a:t>
            </a:r>
            <a:r>
              <a:rPr lang="en-IN" sz="2400" b="1" u="sng" dirty="0"/>
              <a:t>allocates the memory space to the executable module in main memory and then transfers control to the beginning instruction of the program . </a:t>
            </a:r>
            <a:endParaRPr lang="en-IN" sz="2400" b="1" u="sng" dirty="0" smtClean="0"/>
          </a:p>
          <a:p>
            <a:endParaRPr lang="en-IN" sz="2400" dirty="0"/>
          </a:p>
          <a:p>
            <a:pPr marL="0" indent="0">
              <a:buNone/>
            </a:pPr>
            <a:endParaRPr lang="en-IN" sz="2400" dirty="0"/>
          </a:p>
        </p:txBody>
      </p:sp>
      <p:sp>
        <p:nvSpPr>
          <p:cNvPr id="4" name="Date Placeholder 3"/>
          <p:cNvSpPr>
            <a:spLocks noGrp="1"/>
          </p:cNvSpPr>
          <p:nvPr>
            <p:ph type="dt" sz="half" idx="10"/>
          </p:nvPr>
        </p:nvSpPr>
        <p:spPr/>
        <p:txBody>
          <a:bodyPr/>
          <a:lstStyle/>
          <a:p>
            <a:fld id="{A0A35FA9-BEC7-45C8-93D6-AF89EC24439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40</a:t>
            </a:fld>
            <a:endParaRPr lang="en-IN"/>
          </a:p>
        </p:txBody>
      </p:sp>
    </p:spTree>
    <p:extLst>
      <p:ext uri="{BB962C8B-B14F-4D97-AF65-F5344CB8AC3E}">
        <p14:creationId xmlns:p14="http://schemas.microsoft.com/office/powerpoint/2010/main" val="3609312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r>
              <a:rPr lang="en-IN" b="1" dirty="0" smtClean="0"/>
              <a:t>++</a:t>
            </a:r>
            <a:endParaRPr lang="en-IN" dirty="0"/>
          </a:p>
        </p:txBody>
      </p:sp>
      <p:sp>
        <p:nvSpPr>
          <p:cNvPr id="3" name="Content Placeholder 2"/>
          <p:cNvSpPr>
            <a:spLocks noGrp="1"/>
          </p:cNvSpPr>
          <p:nvPr>
            <p:ph idx="1"/>
          </p:nvPr>
        </p:nvSpPr>
        <p:spPr/>
        <p:txBody>
          <a:bodyPr>
            <a:noAutofit/>
          </a:bodyPr>
          <a:lstStyle/>
          <a:p>
            <a:r>
              <a:rPr lang="en-IN" sz="2400" dirty="0" smtClean="0"/>
              <a:t>It </a:t>
            </a:r>
            <a:r>
              <a:rPr lang="en-IN" sz="2400" dirty="0"/>
              <a:t>places programs into memory and prepares them for execution. </a:t>
            </a:r>
            <a:endParaRPr lang="en-IN" sz="2400" dirty="0" smtClean="0"/>
          </a:p>
          <a:p>
            <a:r>
              <a:rPr lang="en-IN" sz="2400" dirty="0" smtClean="0"/>
              <a:t>Loading </a:t>
            </a:r>
            <a:r>
              <a:rPr lang="en-IN" sz="2400" dirty="0"/>
              <a:t>a program involves reading the contents of the executable file containing the program instructions </a:t>
            </a:r>
            <a:r>
              <a:rPr lang="en-IN" sz="2400" b="1" u="sng" dirty="0"/>
              <a:t>into memory, </a:t>
            </a:r>
            <a:endParaRPr lang="en-IN" sz="2400" b="1" u="sng" dirty="0" smtClean="0"/>
          </a:p>
          <a:p>
            <a:r>
              <a:rPr lang="en-IN" sz="2400" dirty="0" smtClean="0"/>
              <a:t>Then </a:t>
            </a:r>
            <a:r>
              <a:rPr lang="en-IN" sz="2400" dirty="0"/>
              <a:t>carrying out other required </a:t>
            </a:r>
            <a:r>
              <a:rPr lang="en-IN" sz="2400" b="1" u="sng" dirty="0"/>
              <a:t>preparatory tasks to prepare the executable for running. </a:t>
            </a:r>
            <a:endParaRPr lang="en-IN" sz="2400" b="1" u="sng" dirty="0" smtClean="0"/>
          </a:p>
          <a:p>
            <a:r>
              <a:rPr lang="en-IN" sz="2400" dirty="0" smtClean="0"/>
              <a:t>Once </a:t>
            </a:r>
            <a:r>
              <a:rPr lang="en-IN" sz="2400" dirty="0"/>
              <a:t>loading is complete, the operating system starts the program by passing control to the loaded program code. </a:t>
            </a:r>
          </a:p>
        </p:txBody>
      </p:sp>
      <p:sp>
        <p:nvSpPr>
          <p:cNvPr id="4" name="Date Placeholder 3"/>
          <p:cNvSpPr>
            <a:spLocks noGrp="1"/>
          </p:cNvSpPr>
          <p:nvPr>
            <p:ph type="dt" sz="half" idx="10"/>
          </p:nvPr>
        </p:nvSpPr>
        <p:spPr/>
        <p:txBody>
          <a:bodyPr/>
          <a:lstStyle/>
          <a:p>
            <a:fld id="{50681D67-845F-4AD7-83AF-8BA3B9FDFE95}" type="datetime1">
              <a:rPr lang="en-IN" smtClean="0"/>
              <a:t>06-08-2024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41</a:t>
            </a:fld>
            <a:endParaRPr lang="en-IN"/>
          </a:p>
        </p:txBody>
      </p:sp>
      <p:sp>
        <p:nvSpPr>
          <p:cNvPr id="7" name="Rectangle 6"/>
          <p:cNvSpPr/>
          <p:nvPr/>
        </p:nvSpPr>
        <p:spPr>
          <a:xfrm>
            <a:off x="539552" y="6021288"/>
            <a:ext cx="6246440" cy="307777"/>
          </a:xfrm>
          <a:prstGeom prst="rect">
            <a:avLst/>
          </a:prstGeom>
        </p:spPr>
        <p:txBody>
          <a:bodyPr wrap="square">
            <a:spAutoFit/>
          </a:bodyPr>
          <a:lstStyle/>
          <a:p>
            <a:r>
              <a:rPr lang="en-IN" sz="1400" dirty="0"/>
              <a:t>https://en.wikipedia.org/wiki/Loader_(computing)</a:t>
            </a:r>
          </a:p>
        </p:txBody>
      </p:sp>
    </p:spTree>
    <p:extLst>
      <p:ext uri="{BB962C8B-B14F-4D97-AF65-F5344CB8AC3E}">
        <p14:creationId xmlns:p14="http://schemas.microsoft.com/office/powerpoint/2010/main" val="477856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Relocation</a:t>
            </a:r>
            <a:endParaRPr lang="en-IN" dirty="0"/>
          </a:p>
        </p:txBody>
      </p:sp>
      <p:sp>
        <p:nvSpPr>
          <p:cNvPr id="3" name="Content Placeholder 2"/>
          <p:cNvSpPr>
            <a:spLocks noGrp="1"/>
          </p:cNvSpPr>
          <p:nvPr>
            <p:ph idx="1"/>
          </p:nvPr>
        </p:nvSpPr>
        <p:spPr>
          <a:xfrm>
            <a:off x="457200" y="1340768"/>
            <a:ext cx="8229600" cy="4785395"/>
          </a:xfrm>
        </p:spPr>
        <p:txBody>
          <a:bodyPr>
            <a:normAutofit fontScale="92500" lnSpcReduction="20000"/>
          </a:bodyPr>
          <a:lstStyle/>
          <a:p>
            <a:r>
              <a:rPr lang="en-IN" sz="2600" dirty="0" smtClean="0"/>
              <a:t>The </a:t>
            </a:r>
            <a:r>
              <a:rPr lang="en-IN" sz="2600" dirty="0"/>
              <a:t>available memory is generally shared among a number of processes in a multiprogramming system, </a:t>
            </a:r>
            <a:endParaRPr lang="en-IN" sz="2600" dirty="0" smtClean="0"/>
          </a:p>
          <a:p>
            <a:endParaRPr lang="en-IN" sz="2600" dirty="0" smtClean="0"/>
          </a:p>
          <a:p>
            <a:r>
              <a:rPr lang="en-IN" sz="2600" b="1" u="sng" dirty="0" smtClean="0"/>
              <a:t>So </a:t>
            </a:r>
            <a:r>
              <a:rPr lang="en-IN" sz="2600" b="1" u="sng" dirty="0"/>
              <a:t>it is not possible to know in advance which other programs will be resident in main memory at the time of execution of </a:t>
            </a:r>
            <a:r>
              <a:rPr lang="en-IN" sz="2600" b="1" u="sng" dirty="0" smtClean="0"/>
              <a:t>this </a:t>
            </a:r>
            <a:r>
              <a:rPr lang="en-IN" sz="2600" b="1" u="sng" dirty="0"/>
              <a:t>program</a:t>
            </a:r>
            <a:r>
              <a:rPr lang="en-IN" sz="2600" dirty="0"/>
              <a:t>. </a:t>
            </a:r>
            <a:endParaRPr lang="en-IN" sz="2600" dirty="0" smtClean="0"/>
          </a:p>
          <a:p>
            <a:endParaRPr lang="en-IN" sz="2600" dirty="0" smtClean="0"/>
          </a:p>
          <a:p>
            <a:r>
              <a:rPr lang="en-IN" sz="2600" dirty="0" smtClean="0"/>
              <a:t>Swapping </a:t>
            </a:r>
            <a:r>
              <a:rPr lang="en-IN" sz="2600" dirty="0"/>
              <a:t>the active processes in and out of the main memory enables the operating system to have a larger pool of ready-to-execute process</a:t>
            </a:r>
            <a:r>
              <a:rPr lang="en-IN" sz="2600" dirty="0" smtClean="0"/>
              <a:t>.</a:t>
            </a:r>
          </a:p>
          <a:p>
            <a:endParaRPr lang="en-IN" sz="2600" dirty="0" smtClean="0"/>
          </a:p>
          <a:p>
            <a:pPr marL="0" indent="0">
              <a:buNone/>
            </a:pPr>
            <a:r>
              <a:rPr lang="en-IN" sz="2600" dirty="0" smtClean="0"/>
              <a:t>-</a:t>
            </a:r>
            <a:r>
              <a:rPr lang="en-IN" sz="2600" dirty="0" err="1" smtClean="0"/>
              <a:t>GeeksforGeeks</a:t>
            </a:r>
            <a:r>
              <a:rPr lang="en-IN" sz="2600" dirty="0"/>
              <a:t/>
            </a:r>
            <a:br>
              <a:rPr lang="en-IN" sz="2600" dirty="0"/>
            </a:br>
            <a:r>
              <a:rPr lang="en-IN" sz="2400" dirty="0"/>
              <a:t/>
            </a:r>
            <a:br>
              <a:rPr lang="en-IN" sz="2400" dirty="0"/>
            </a:br>
            <a:endParaRPr lang="en-IN" sz="2400" dirty="0"/>
          </a:p>
        </p:txBody>
      </p:sp>
      <p:sp>
        <p:nvSpPr>
          <p:cNvPr id="4" name="Date Placeholder 3"/>
          <p:cNvSpPr>
            <a:spLocks noGrp="1"/>
          </p:cNvSpPr>
          <p:nvPr>
            <p:ph type="dt" sz="half" idx="10"/>
          </p:nvPr>
        </p:nvSpPr>
        <p:spPr/>
        <p:txBody>
          <a:bodyPr/>
          <a:lstStyle/>
          <a:p>
            <a:fld id="{073FF099-189D-44CB-8057-23A580131FE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42</a:t>
            </a:fld>
            <a:endParaRPr lang="en-IN"/>
          </a:p>
        </p:txBody>
      </p:sp>
    </p:spTree>
    <p:extLst>
      <p:ext uri="{BB962C8B-B14F-4D97-AF65-F5344CB8AC3E}">
        <p14:creationId xmlns:p14="http://schemas.microsoft.com/office/powerpoint/2010/main" val="37975727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Relocation</a:t>
            </a:r>
            <a:endParaRPr lang="en-IN" dirty="0"/>
          </a:p>
        </p:txBody>
      </p:sp>
      <p:sp>
        <p:nvSpPr>
          <p:cNvPr id="3" name="Content Placeholder 2"/>
          <p:cNvSpPr>
            <a:spLocks noGrp="1"/>
          </p:cNvSpPr>
          <p:nvPr>
            <p:ph idx="1"/>
          </p:nvPr>
        </p:nvSpPr>
        <p:spPr/>
        <p:txBody>
          <a:bodyPr>
            <a:noAutofit/>
          </a:bodyPr>
          <a:lstStyle/>
          <a:p>
            <a:r>
              <a:rPr lang="en-IN" sz="2400" b="1" u="sng" dirty="0" smtClean="0"/>
              <a:t>When </a:t>
            </a:r>
            <a:r>
              <a:rPr lang="en-IN" sz="2400" b="1" u="sng" dirty="0"/>
              <a:t>a program gets swapped out to a disk memory, then it is not always possible that when it is swapped back into main memory then it occupies the previous memory location, </a:t>
            </a:r>
            <a:endParaRPr lang="en-IN" sz="2400" b="1" u="sng" dirty="0" smtClean="0"/>
          </a:p>
          <a:p>
            <a:r>
              <a:rPr lang="en-IN" sz="2400" dirty="0" smtClean="0"/>
              <a:t>Since </a:t>
            </a:r>
            <a:r>
              <a:rPr lang="en-IN" sz="2400" dirty="0"/>
              <a:t>the location may still be occupied by another process. </a:t>
            </a:r>
            <a:endParaRPr lang="en-IN" sz="2400" dirty="0" smtClean="0"/>
          </a:p>
          <a:p>
            <a:r>
              <a:rPr lang="en-IN" sz="2400" dirty="0" smtClean="0"/>
              <a:t>We </a:t>
            </a:r>
            <a:r>
              <a:rPr lang="en-IN" sz="2400" dirty="0"/>
              <a:t>may need to </a:t>
            </a:r>
            <a:r>
              <a:rPr lang="en-IN" sz="2400" b="1" u="sng" dirty="0"/>
              <a:t>relocate the process to a different area of memory. Thus there is a possibility that program may be moved in main memory due to swapping</a:t>
            </a:r>
            <a:r>
              <a:rPr lang="en-IN" sz="2400" b="1" u="sng" dirty="0" smtClean="0"/>
              <a:t>.</a:t>
            </a:r>
          </a:p>
          <a:p>
            <a:endParaRPr lang="en-IN" sz="2400" dirty="0"/>
          </a:p>
          <a:p>
            <a:pPr marL="0" indent="0">
              <a:buNone/>
            </a:pPr>
            <a:r>
              <a:rPr lang="en-IN" sz="2400" dirty="0"/>
              <a:t>-</a:t>
            </a:r>
            <a:r>
              <a:rPr lang="en-IN" sz="2400" dirty="0" err="1"/>
              <a:t>GeeksforGeeks</a:t>
            </a:r>
            <a:r>
              <a:rPr lang="en-IN" sz="2400" dirty="0"/>
              <a:t/>
            </a:r>
            <a:br>
              <a:rPr lang="en-IN" sz="2400" dirty="0"/>
            </a:br>
            <a:endParaRPr lang="en-IN" sz="2400" dirty="0"/>
          </a:p>
        </p:txBody>
      </p:sp>
      <p:sp>
        <p:nvSpPr>
          <p:cNvPr id="4" name="Date Placeholder 3"/>
          <p:cNvSpPr>
            <a:spLocks noGrp="1"/>
          </p:cNvSpPr>
          <p:nvPr>
            <p:ph type="dt" sz="half" idx="10"/>
          </p:nvPr>
        </p:nvSpPr>
        <p:spPr/>
        <p:txBody>
          <a:bodyPr/>
          <a:lstStyle/>
          <a:p>
            <a:fld id="{A5E8A15A-A6CE-45FB-8C25-CF76CF0DBBA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43</a:t>
            </a:fld>
            <a:endParaRPr lang="en-IN"/>
          </a:p>
        </p:txBody>
      </p:sp>
      <p:sp>
        <p:nvSpPr>
          <p:cNvPr id="7" name="Rectangle 6"/>
          <p:cNvSpPr/>
          <p:nvPr/>
        </p:nvSpPr>
        <p:spPr>
          <a:xfrm>
            <a:off x="611560" y="5661248"/>
            <a:ext cx="6750496" cy="307777"/>
          </a:xfrm>
          <a:prstGeom prst="rect">
            <a:avLst/>
          </a:prstGeom>
        </p:spPr>
        <p:txBody>
          <a:bodyPr wrap="square">
            <a:spAutoFit/>
          </a:bodyPr>
          <a:lstStyle/>
          <a:p>
            <a:r>
              <a:rPr lang="en-IN" sz="1400" dirty="0"/>
              <a:t>https://www.geeksforgeeks.org/requirements-of-memory-management-system/</a:t>
            </a:r>
          </a:p>
        </p:txBody>
      </p:sp>
    </p:spTree>
    <p:extLst>
      <p:ext uri="{BB962C8B-B14F-4D97-AF65-F5344CB8AC3E}">
        <p14:creationId xmlns:p14="http://schemas.microsoft.com/office/powerpoint/2010/main" val="4887797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Relocation</a:t>
            </a:r>
            <a:endParaRPr lang="en-IN" dirty="0"/>
          </a:p>
        </p:txBody>
      </p:sp>
      <p:sp>
        <p:nvSpPr>
          <p:cNvPr id="3" name="Content Placeholder 2"/>
          <p:cNvSpPr>
            <a:spLocks noGrp="1"/>
          </p:cNvSpPr>
          <p:nvPr>
            <p:ph idx="1"/>
          </p:nvPr>
        </p:nvSpPr>
        <p:spPr/>
        <p:txBody>
          <a:bodyPr>
            <a:normAutofit/>
          </a:bodyPr>
          <a:lstStyle/>
          <a:p>
            <a:r>
              <a:rPr lang="en-IN" sz="2400" b="1" dirty="0"/>
              <a:t>Relocation</a:t>
            </a:r>
            <a:r>
              <a:rPr lang="en-IN" sz="2400" dirty="0"/>
              <a:t> is the process of assigning load addresses for position-dependent code and data of a program and adjusting the code and data to reflect the assigned addresses</a:t>
            </a:r>
            <a:r>
              <a:rPr lang="en-IN" sz="2400" dirty="0" smtClean="0"/>
              <a:t>.</a:t>
            </a:r>
          </a:p>
          <a:p>
            <a:endParaRPr lang="en-IN" sz="2400" dirty="0" smtClean="0"/>
          </a:p>
          <a:p>
            <a:r>
              <a:rPr lang="en-IN" sz="2400" b="1" u="sng" dirty="0"/>
              <a:t>Relocation is typically done by the linker at link time, but it can also be done at load time by a relocating </a:t>
            </a:r>
            <a:r>
              <a:rPr lang="en-IN" sz="2400" b="1" u="sng" dirty="0" smtClean="0"/>
              <a:t>loader.</a:t>
            </a:r>
          </a:p>
          <a:p>
            <a:endParaRPr lang="en-IN" sz="2400" b="1" u="sng" dirty="0"/>
          </a:p>
          <a:p>
            <a:pPr marL="0" indent="0">
              <a:buNone/>
            </a:pPr>
            <a:r>
              <a:rPr lang="en-IN" sz="2400" dirty="0" smtClean="0"/>
              <a:t>-Wikipedia</a:t>
            </a:r>
            <a:endParaRPr lang="en-IN" sz="2400" dirty="0"/>
          </a:p>
        </p:txBody>
      </p:sp>
      <p:sp>
        <p:nvSpPr>
          <p:cNvPr id="4" name="Date Placeholder 3"/>
          <p:cNvSpPr>
            <a:spLocks noGrp="1"/>
          </p:cNvSpPr>
          <p:nvPr>
            <p:ph type="dt" sz="half" idx="10"/>
          </p:nvPr>
        </p:nvSpPr>
        <p:spPr/>
        <p:txBody>
          <a:bodyPr/>
          <a:lstStyle/>
          <a:p>
            <a:fld id="{C150E847-7E82-4843-B617-FF829E367DE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44</a:t>
            </a:fld>
            <a:endParaRPr lang="en-IN"/>
          </a:p>
        </p:txBody>
      </p:sp>
      <p:sp>
        <p:nvSpPr>
          <p:cNvPr id="7" name="Rectangle 6"/>
          <p:cNvSpPr/>
          <p:nvPr/>
        </p:nvSpPr>
        <p:spPr>
          <a:xfrm>
            <a:off x="395536" y="3212976"/>
            <a:ext cx="8280920" cy="100811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04659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C5F330-7A0C-4FBA-9E05-51EE62DD305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45</a:t>
            </a:fld>
            <a:endParaRPr lang="en-IN"/>
          </a:p>
        </p:txBody>
      </p:sp>
      <p:sp>
        <p:nvSpPr>
          <p:cNvPr id="3" name="Content Placeholder 2"/>
          <p:cNvSpPr>
            <a:spLocks noGrp="1"/>
          </p:cNvSpPr>
          <p:nvPr>
            <p:ph idx="4294967295"/>
          </p:nvPr>
        </p:nvSpPr>
        <p:spPr>
          <a:xfrm>
            <a:off x="467544" y="476672"/>
            <a:ext cx="8229600" cy="5606083"/>
          </a:xfrm>
        </p:spPr>
        <p:txBody>
          <a:bodyPr>
            <a:normAutofit/>
          </a:bodyPr>
          <a:lstStyle/>
          <a:p>
            <a:pPr marL="0" indent="0">
              <a:buNone/>
            </a:pPr>
            <a:r>
              <a:rPr lang="en-IN" sz="2400" b="1" dirty="0" smtClean="0"/>
              <a:t>GATE </a:t>
            </a:r>
            <a:r>
              <a:rPr lang="en-IN" sz="2400" b="1" dirty="0"/>
              <a:t>CS 1998 | Question 25</a:t>
            </a:r>
          </a:p>
          <a:p>
            <a:pPr marL="0" indent="0">
              <a:buNone/>
            </a:pPr>
            <a:r>
              <a:rPr lang="en-IN" sz="2400" dirty="0"/>
              <a:t>In a resident- OS computer, which of the following system software must reside in the main memory under all situations?</a:t>
            </a:r>
            <a:br>
              <a:rPr lang="en-IN" sz="2400" dirty="0"/>
            </a:br>
            <a:r>
              <a:rPr lang="en-IN" sz="2400" b="1" dirty="0"/>
              <a:t>(A)</a:t>
            </a:r>
            <a:r>
              <a:rPr lang="en-IN" sz="2400" dirty="0"/>
              <a:t> Assembler</a:t>
            </a:r>
            <a:br>
              <a:rPr lang="en-IN" sz="2400" dirty="0"/>
            </a:br>
            <a:r>
              <a:rPr lang="en-IN" sz="2400" b="1" dirty="0"/>
              <a:t>(B)</a:t>
            </a:r>
            <a:r>
              <a:rPr lang="en-IN" sz="2400" dirty="0"/>
              <a:t> Linker</a:t>
            </a:r>
            <a:br>
              <a:rPr lang="en-IN" sz="2400" dirty="0"/>
            </a:br>
            <a:r>
              <a:rPr lang="en-IN" sz="2400" b="1" dirty="0"/>
              <a:t>(C)</a:t>
            </a:r>
            <a:r>
              <a:rPr lang="en-IN" sz="2400" dirty="0"/>
              <a:t> Loader</a:t>
            </a:r>
            <a:br>
              <a:rPr lang="en-IN" sz="2400" dirty="0"/>
            </a:br>
            <a:r>
              <a:rPr lang="en-IN" sz="2400" b="1" dirty="0"/>
              <a:t>(D)</a:t>
            </a:r>
            <a:r>
              <a:rPr lang="en-IN" sz="2400" dirty="0"/>
              <a:t> Compiler</a:t>
            </a:r>
            <a:br>
              <a:rPr lang="en-IN" sz="2400" dirty="0"/>
            </a:br>
            <a:r>
              <a:rPr lang="en-IN" sz="2400" dirty="0"/>
              <a:t/>
            </a:r>
            <a:br>
              <a:rPr lang="en-IN" sz="2400" dirty="0"/>
            </a:br>
            <a:r>
              <a:rPr lang="en-IN" dirty="0"/>
              <a:t/>
            </a:r>
            <a:br>
              <a:rPr lang="en-IN" dirty="0"/>
            </a:br>
            <a:endParaRPr lang="en-IN" dirty="0"/>
          </a:p>
        </p:txBody>
      </p:sp>
    </p:spTree>
    <p:extLst>
      <p:ext uri="{BB962C8B-B14F-4D97-AF65-F5344CB8AC3E}">
        <p14:creationId xmlns:p14="http://schemas.microsoft.com/office/powerpoint/2010/main" val="15687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3258B-8F14-437C-845E-24851592D3DC}"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46</a:t>
            </a:fld>
            <a:endParaRPr lang="en-IN"/>
          </a:p>
        </p:txBody>
      </p:sp>
      <p:sp>
        <p:nvSpPr>
          <p:cNvPr id="3" name="Content Placeholder 2"/>
          <p:cNvSpPr>
            <a:spLocks noGrp="1"/>
          </p:cNvSpPr>
          <p:nvPr>
            <p:ph idx="4294967295"/>
          </p:nvPr>
        </p:nvSpPr>
        <p:spPr>
          <a:xfrm>
            <a:off x="467544" y="476672"/>
            <a:ext cx="8229600" cy="5606083"/>
          </a:xfrm>
        </p:spPr>
        <p:txBody>
          <a:bodyPr>
            <a:normAutofit fontScale="55000" lnSpcReduction="20000"/>
          </a:bodyPr>
          <a:lstStyle/>
          <a:p>
            <a:pPr marL="0" indent="0">
              <a:buNone/>
            </a:pPr>
            <a:r>
              <a:rPr lang="en-IN" b="1" dirty="0" smtClean="0"/>
              <a:t>GATE </a:t>
            </a:r>
            <a:r>
              <a:rPr lang="en-IN" b="1" dirty="0"/>
              <a:t>CS 1998 | Question 25</a:t>
            </a:r>
          </a:p>
          <a:p>
            <a:pPr marL="0" indent="0">
              <a:buNone/>
            </a:pPr>
            <a:r>
              <a:rPr lang="en-IN" dirty="0"/>
              <a:t>In a resident- OS computer, which of the following system software must reside in the main memory under all situations?</a:t>
            </a:r>
            <a:br>
              <a:rPr lang="en-IN" dirty="0"/>
            </a:br>
            <a:r>
              <a:rPr lang="en-IN" b="1" dirty="0"/>
              <a:t>(A)</a:t>
            </a:r>
            <a:r>
              <a:rPr lang="en-IN" dirty="0"/>
              <a:t> Assembler</a:t>
            </a:r>
            <a:br>
              <a:rPr lang="en-IN" dirty="0"/>
            </a:br>
            <a:r>
              <a:rPr lang="en-IN" b="1" dirty="0"/>
              <a:t>(B)</a:t>
            </a:r>
            <a:r>
              <a:rPr lang="en-IN" dirty="0"/>
              <a:t> Linker</a:t>
            </a:r>
            <a:br>
              <a:rPr lang="en-IN" dirty="0"/>
            </a:br>
            <a:r>
              <a:rPr lang="en-IN" b="1" dirty="0"/>
              <a:t>(C)</a:t>
            </a:r>
            <a:r>
              <a:rPr lang="en-IN" dirty="0"/>
              <a:t> Loader</a:t>
            </a:r>
            <a:br>
              <a:rPr lang="en-IN" dirty="0"/>
            </a:br>
            <a:r>
              <a:rPr lang="en-IN" b="1" dirty="0"/>
              <a:t>(D)</a:t>
            </a:r>
            <a:r>
              <a:rPr lang="en-IN" dirty="0"/>
              <a:t> Compiler</a:t>
            </a:r>
            <a:br>
              <a:rPr lang="en-IN" dirty="0"/>
            </a:br>
            <a:r>
              <a:rPr lang="en-IN" dirty="0"/>
              <a:t/>
            </a:r>
            <a:br>
              <a:rPr lang="en-IN" dirty="0"/>
            </a:br>
            <a:r>
              <a:rPr lang="en-IN" dirty="0"/>
              <a:t/>
            </a:r>
            <a:br>
              <a:rPr lang="en-IN" dirty="0"/>
            </a:br>
            <a:r>
              <a:rPr lang="en-IN" b="1" dirty="0"/>
              <a:t>Answer:</a:t>
            </a:r>
            <a:r>
              <a:rPr lang="en-IN" dirty="0"/>
              <a:t> </a:t>
            </a:r>
            <a:r>
              <a:rPr lang="en-IN" b="1" dirty="0"/>
              <a:t>(C)</a:t>
            </a:r>
            <a:r>
              <a:rPr lang="en-IN" dirty="0"/>
              <a:t> </a:t>
            </a:r>
            <a:br>
              <a:rPr lang="en-IN" dirty="0"/>
            </a:br>
            <a:r>
              <a:rPr lang="en-IN" dirty="0"/>
              <a:t/>
            </a:r>
            <a:br>
              <a:rPr lang="en-IN" dirty="0"/>
            </a:br>
            <a:r>
              <a:rPr lang="en-IN" b="1" dirty="0"/>
              <a:t>Explanation:</a:t>
            </a:r>
            <a:r>
              <a:rPr lang="en-IN" dirty="0"/>
              <a:t> Loader is the part of an operating system that is responsible for loading programs and libraries. it places the programs into memory and also prepares them for execution.</a:t>
            </a:r>
          </a:p>
          <a:p>
            <a:pPr marL="0" indent="0">
              <a:buNone/>
            </a:pPr>
            <a:r>
              <a:rPr lang="en-IN" dirty="0"/>
              <a:t>Loading a program involves tasks such as reading the contents of the executable file containing the program instructions into memory, and then carrying out other required preparatory tasks to prepare the executable for running so any software must reside in the main memory under all situations.</a:t>
            </a:r>
          </a:p>
          <a:p>
            <a:pPr marL="0" indent="0">
              <a:buNone/>
            </a:pPr>
            <a:r>
              <a:rPr lang="en-IN" dirty="0"/>
              <a:t>The operating system starts the program by passing control to the loaded program code once the loading process is completed.</a:t>
            </a:r>
          </a:p>
          <a:p>
            <a:pPr marL="0" indent="0">
              <a:buNone/>
            </a:pPr>
            <a:r>
              <a:rPr lang="en-IN" dirty="0"/>
              <a:t>Option (C) is correct.</a:t>
            </a:r>
            <a:br>
              <a:rPr lang="en-IN" dirty="0"/>
            </a:br>
            <a:endParaRPr lang="en-IN" dirty="0"/>
          </a:p>
          <a:p>
            <a:pPr marL="0" indent="0">
              <a:buNone/>
            </a:pPr>
            <a:endParaRPr lang="en-IN" dirty="0"/>
          </a:p>
        </p:txBody>
      </p:sp>
    </p:spTree>
    <p:extLst>
      <p:ext uri="{BB962C8B-B14F-4D97-AF65-F5344CB8AC3E}">
        <p14:creationId xmlns:p14="http://schemas.microsoft.com/office/powerpoint/2010/main" val="21832907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2C55F-3C93-42BC-93E6-7A8D4CB8456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47</a:t>
            </a:fld>
            <a:endParaRPr lang="en-IN"/>
          </a:p>
        </p:txBody>
      </p:sp>
      <p:sp>
        <p:nvSpPr>
          <p:cNvPr id="6" name="Rectangle 5"/>
          <p:cNvSpPr/>
          <p:nvPr/>
        </p:nvSpPr>
        <p:spPr>
          <a:xfrm>
            <a:off x="579853" y="836712"/>
            <a:ext cx="7488832" cy="3416320"/>
          </a:xfrm>
          <a:prstGeom prst="rect">
            <a:avLst/>
          </a:prstGeom>
        </p:spPr>
        <p:txBody>
          <a:bodyPr wrap="square">
            <a:spAutoFit/>
          </a:bodyPr>
          <a:lstStyle/>
          <a:p>
            <a:r>
              <a:rPr lang="en-IN" sz="2400" dirty="0" smtClean="0"/>
              <a:t>Q) A </a:t>
            </a:r>
            <a:r>
              <a:rPr lang="en-IN" sz="2400" dirty="0"/>
              <a:t>linker program</a:t>
            </a:r>
          </a:p>
          <a:p>
            <a:r>
              <a:rPr lang="en-IN" sz="2400" dirty="0" smtClean="0"/>
              <a:t>a. places </a:t>
            </a:r>
            <a:r>
              <a:rPr lang="en-IN" sz="2400" dirty="0"/>
              <a:t>the program in the memory for the purpose of execution.</a:t>
            </a:r>
          </a:p>
          <a:p>
            <a:r>
              <a:rPr lang="en-IN" sz="2400" dirty="0" smtClean="0"/>
              <a:t>b. relocates </a:t>
            </a:r>
            <a:r>
              <a:rPr lang="en-IN" sz="2400" dirty="0"/>
              <a:t>the program to execute from the specific memory area allocated to it.</a:t>
            </a:r>
          </a:p>
          <a:p>
            <a:r>
              <a:rPr lang="en-IN" sz="2400" dirty="0" smtClean="0"/>
              <a:t>c. links </a:t>
            </a:r>
            <a:r>
              <a:rPr lang="en-IN" sz="2400" dirty="0"/>
              <a:t>the program with other programs needed for its execution.</a:t>
            </a:r>
          </a:p>
          <a:p>
            <a:r>
              <a:rPr lang="en-IN" sz="2400" dirty="0" smtClean="0"/>
              <a:t>d. interfaces </a:t>
            </a:r>
            <a:r>
              <a:rPr lang="en-IN" sz="2400" dirty="0"/>
              <a:t>the program with the entities generating its input data.</a:t>
            </a:r>
          </a:p>
        </p:txBody>
      </p:sp>
    </p:spTree>
    <p:extLst>
      <p:ext uri="{BB962C8B-B14F-4D97-AF65-F5344CB8AC3E}">
        <p14:creationId xmlns:p14="http://schemas.microsoft.com/office/powerpoint/2010/main" val="3923429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C7BCCE-189B-4E28-8D72-1CE53F20D41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48</a:t>
            </a:fld>
            <a:endParaRPr lang="en-IN"/>
          </a:p>
        </p:txBody>
      </p:sp>
      <p:sp>
        <p:nvSpPr>
          <p:cNvPr id="6" name="Rectangle 5"/>
          <p:cNvSpPr/>
          <p:nvPr/>
        </p:nvSpPr>
        <p:spPr>
          <a:xfrm>
            <a:off x="579853" y="836712"/>
            <a:ext cx="7488832" cy="4154984"/>
          </a:xfrm>
          <a:prstGeom prst="rect">
            <a:avLst/>
          </a:prstGeom>
        </p:spPr>
        <p:txBody>
          <a:bodyPr wrap="square">
            <a:spAutoFit/>
          </a:bodyPr>
          <a:lstStyle/>
          <a:p>
            <a:r>
              <a:rPr lang="en-IN" sz="2400" dirty="0" smtClean="0"/>
              <a:t>Q) A </a:t>
            </a:r>
            <a:r>
              <a:rPr lang="en-IN" sz="2400" dirty="0"/>
              <a:t>linker program</a:t>
            </a:r>
          </a:p>
          <a:p>
            <a:r>
              <a:rPr lang="en-IN" sz="2400" dirty="0" smtClean="0"/>
              <a:t>a. places </a:t>
            </a:r>
            <a:r>
              <a:rPr lang="en-IN" sz="2400" dirty="0"/>
              <a:t>the program in the memory for the purpose of execution.</a:t>
            </a:r>
          </a:p>
          <a:p>
            <a:r>
              <a:rPr lang="en-IN" sz="2400" dirty="0" smtClean="0"/>
              <a:t>b. relocates </a:t>
            </a:r>
            <a:r>
              <a:rPr lang="en-IN" sz="2400" dirty="0"/>
              <a:t>the program to execute from the specific memory area allocated to it.</a:t>
            </a:r>
          </a:p>
          <a:p>
            <a:r>
              <a:rPr lang="en-IN" sz="2400" dirty="0" smtClean="0"/>
              <a:t>c. links </a:t>
            </a:r>
            <a:r>
              <a:rPr lang="en-IN" sz="2400" dirty="0"/>
              <a:t>the program with other programs needed for its execution.</a:t>
            </a:r>
          </a:p>
          <a:p>
            <a:r>
              <a:rPr lang="en-IN" sz="2400" dirty="0" smtClean="0"/>
              <a:t>d. interfaces </a:t>
            </a:r>
            <a:r>
              <a:rPr lang="en-IN" sz="2400" dirty="0"/>
              <a:t>the program with the entities generating its input data</a:t>
            </a:r>
            <a:r>
              <a:rPr lang="en-IN" sz="2400" dirty="0" smtClean="0"/>
              <a:t>.</a:t>
            </a:r>
          </a:p>
          <a:p>
            <a:endParaRPr lang="en-IN" sz="2400" dirty="0"/>
          </a:p>
          <a:p>
            <a:r>
              <a:rPr lang="en-IN" sz="2400" dirty="0" err="1" smtClean="0"/>
              <a:t>Ans</a:t>
            </a:r>
            <a:r>
              <a:rPr lang="en-IN" sz="2400" dirty="0" smtClean="0"/>
              <a:t>) c)</a:t>
            </a:r>
            <a:endParaRPr lang="en-IN" sz="2400" dirty="0"/>
          </a:p>
        </p:txBody>
      </p:sp>
    </p:spTree>
    <p:extLst>
      <p:ext uri="{BB962C8B-B14F-4D97-AF65-F5344CB8AC3E}">
        <p14:creationId xmlns:p14="http://schemas.microsoft.com/office/powerpoint/2010/main" val="2910726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899592" y="2708920"/>
            <a:ext cx="7723187" cy="576262"/>
          </a:xfrm>
        </p:spPr>
        <p:txBody>
          <a:bodyPr>
            <a:normAutofit fontScale="90000"/>
          </a:bodyPr>
          <a:lstStyle/>
          <a:p>
            <a:pPr eaLnBrk="1" hangingPunct="1"/>
            <a:r>
              <a:rPr lang="en-US" altLang="en-US" dirty="0" smtClean="0"/>
              <a:t>What is an Operating System?</a:t>
            </a:r>
          </a:p>
        </p:txBody>
      </p:sp>
      <p:sp>
        <p:nvSpPr>
          <p:cNvPr id="2" name="Date Placeholder 1"/>
          <p:cNvSpPr>
            <a:spLocks noGrp="1"/>
          </p:cNvSpPr>
          <p:nvPr>
            <p:ph type="dt" sz="half" idx="10"/>
          </p:nvPr>
        </p:nvSpPr>
        <p:spPr/>
        <p:txBody>
          <a:bodyPr/>
          <a:lstStyle/>
          <a:p>
            <a:fld id="{E854B331-5CBB-4635-82BD-9585B3DFBB2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49</a:t>
            </a:fld>
            <a:endParaRPr lang="en-IN"/>
          </a:p>
        </p:txBody>
      </p:sp>
    </p:spTree>
    <p:extLst>
      <p:ext uri="{BB962C8B-B14F-4D97-AF65-F5344CB8AC3E}">
        <p14:creationId xmlns:p14="http://schemas.microsoft.com/office/powerpoint/2010/main" val="486224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System Programs</a:t>
            </a:r>
            <a:endParaRPr lang="en-IN" dirty="0"/>
          </a:p>
        </p:txBody>
      </p:sp>
      <p:sp>
        <p:nvSpPr>
          <p:cNvPr id="3" name="Content Placeholder 2"/>
          <p:cNvSpPr>
            <a:spLocks noGrp="1"/>
          </p:cNvSpPr>
          <p:nvPr>
            <p:ph idx="1"/>
          </p:nvPr>
        </p:nvSpPr>
        <p:spPr/>
        <p:txBody>
          <a:bodyPr>
            <a:noAutofit/>
          </a:bodyPr>
          <a:lstStyle/>
          <a:p>
            <a:pPr marL="0" indent="0">
              <a:buNone/>
            </a:pPr>
            <a:r>
              <a:rPr lang="en-IN" sz="2400" dirty="0" smtClean="0"/>
              <a:t>Various System Programs are :</a:t>
            </a:r>
          </a:p>
          <a:p>
            <a:r>
              <a:rPr lang="en-IN" sz="2400" dirty="0" smtClean="0"/>
              <a:t>Assemblers</a:t>
            </a:r>
          </a:p>
          <a:p>
            <a:r>
              <a:rPr lang="en-IN" sz="2400" dirty="0" smtClean="0"/>
              <a:t>Loaders</a:t>
            </a:r>
          </a:p>
          <a:p>
            <a:r>
              <a:rPr lang="en-IN" sz="2400" dirty="0" smtClean="0"/>
              <a:t>Linkers</a:t>
            </a:r>
          </a:p>
          <a:p>
            <a:r>
              <a:rPr lang="en-IN" sz="2400" dirty="0" smtClean="0"/>
              <a:t>Macro processor</a:t>
            </a:r>
          </a:p>
          <a:p>
            <a:r>
              <a:rPr lang="en-IN" sz="2400" dirty="0" smtClean="0"/>
              <a:t>Compiler</a:t>
            </a:r>
          </a:p>
          <a:p>
            <a:r>
              <a:rPr lang="en-IN" sz="2400" dirty="0" smtClean="0"/>
              <a:t>Interpreter</a:t>
            </a:r>
          </a:p>
          <a:p>
            <a:r>
              <a:rPr lang="en-IN" sz="2400" dirty="0" smtClean="0"/>
              <a:t>Operating System</a:t>
            </a:r>
          </a:p>
          <a:p>
            <a:r>
              <a:rPr lang="en-IN" sz="2400" dirty="0" smtClean="0"/>
              <a:t>Device drivers</a:t>
            </a:r>
            <a:endParaRPr lang="en-IN" sz="2400" dirty="0"/>
          </a:p>
        </p:txBody>
      </p:sp>
      <p:sp>
        <p:nvSpPr>
          <p:cNvPr id="4" name="Date Placeholder 3"/>
          <p:cNvSpPr>
            <a:spLocks noGrp="1"/>
          </p:cNvSpPr>
          <p:nvPr>
            <p:ph type="dt" sz="half" idx="10"/>
          </p:nvPr>
        </p:nvSpPr>
        <p:spPr/>
        <p:txBody>
          <a:bodyPr/>
          <a:lstStyle/>
          <a:p>
            <a:fld id="{956FEB12-40B5-4E07-80E8-92622D2D921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5</a:t>
            </a:fld>
            <a:endParaRPr lang="en-IN"/>
          </a:p>
        </p:txBody>
      </p:sp>
    </p:spTree>
    <p:extLst>
      <p:ext uri="{BB962C8B-B14F-4D97-AF65-F5344CB8AC3E}">
        <p14:creationId xmlns:p14="http://schemas.microsoft.com/office/powerpoint/2010/main" val="32753867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smtClean="0"/>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400" dirty="0" smtClean="0"/>
              <a:t>A program that acts as an </a:t>
            </a:r>
            <a:r>
              <a:rPr lang="en-US" altLang="en-US" sz="2400" b="1" u="sng" dirty="0" smtClean="0"/>
              <a:t>intermediary between a user of a computer and the computer hardware.</a:t>
            </a:r>
          </a:p>
          <a:p>
            <a:endParaRPr lang="en-US" altLang="en-US" sz="2400" dirty="0" smtClean="0"/>
          </a:p>
          <a:p>
            <a:r>
              <a:rPr lang="en-US" altLang="en-US" sz="2400" dirty="0" smtClean="0"/>
              <a:t>Provides </a:t>
            </a:r>
            <a:r>
              <a:rPr lang="en-US" altLang="en-US" sz="2400" b="1" u="sng" dirty="0" smtClean="0"/>
              <a:t>an environment in which a user can execute programs </a:t>
            </a:r>
            <a:r>
              <a:rPr lang="en-US" altLang="en-US" sz="2400" dirty="0" smtClean="0"/>
              <a:t>in a convenient and efficient manner.</a:t>
            </a:r>
          </a:p>
          <a:p>
            <a:endParaRPr lang="en-US" altLang="en-US" sz="2400" dirty="0" smtClean="0"/>
          </a:p>
        </p:txBody>
      </p:sp>
      <p:sp>
        <p:nvSpPr>
          <p:cNvPr id="2" name="Date Placeholder 1"/>
          <p:cNvSpPr>
            <a:spLocks noGrp="1"/>
          </p:cNvSpPr>
          <p:nvPr>
            <p:ph type="dt" sz="half" idx="10"/>
          </p:nvPr>
        </p:nvSpPr>
        <p:spPr/>
        <p:txBody>
          <a:bodyPr/>
          <a:lstStyle/>
          <a:p>
            <a:fld id="{7C31C2B7-799C-4396-82C8-6DC5EAB4A0F4}"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50</a:t>
            </a:fld>
            <a:endParaRPr lang="en-IN"/>
          </a:p>
        </p:txBody>
      </p:sp>
    </p:spTree>
    <p:extLst>
      <p:ext uri="{BB962C8B-B14F-4D97-AF65-F5344CB8AC3E}">
        <p14:creationId xmlns:p14="http://schemas.microsoft.com/office/powerpoint/2010/main" val="454055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smtClean="0"/>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800" dirty="0" smtClean="0"/>
              <a:t>Operating system goals:</a:t>
            </a:r>
          </a:p>
          <a:p>
            <a:pPr lvl="1"/>
            <a:r>
              <a:rPr lang="en-US" altLang="en-US" sz="2400" dirty="0" smtClean="0">
                <a:solidFill>
                  <a:srgbClr val="FF0000"/>
                </a:solidFill>
              </a:rPr>
              <a:t>Execute user programs and make solving user problems easier</a:t>
            </a:r>
          </a:p>
          <a:p>
            <a:pPr lvl="1"/>
            <a:r>
              <a:rPr lang="en-US" altLang="en-US" sz="2400" dirty="0" smtClean="0"/>
              <a:t>Make the computer system convenient to use</a:t>
            </a:r>
          </a:p>
          <a:p>
            <a:pPr lvl="1"/>
            <a:r>
              <a:rPr lang="en-US" altLang="en-US" sz="2400" dirty="0" smtClean="0">
                <a:solidFill>
                  <a:srgbClr val="FF0000"/>
                </a:solidFill>
              </a:rPr>
              <a:t>Use the computer hardware in an efficient manner</a:t>
            </a:r>
          </a:p>
        </p:txBody>
      </p:sp>
      <p:sp>
        <p:nvSpPr>
          <p:cNvPr id="2" name="Date Placeholder 1"/>
          <p:cNvSpPr>
            <a:spLocks noGrp="1"/>
          </p:cNvSpPr>
          <p:nvPr>
            <p:ph type="dt" sz="half" idx="10"/>
          </p:nvPr>
        </p:nvSpPr>
        <p:spPr/>
        <p:txBody>
          <a:bodyPr/>
          <a:lstStyle/>
          <a:p>
            <a:fld id="{66572580-D2D4-45D1-AFB3-2AC7A621F091}"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51</a:t>
            </a:fld>
            <a:endParaRPr lang="en-IN"/>
          </a:p>
        </p:txBody>
      </p:sp>
    </p:spTree>
    <p:extLst>
      <p:ext uri="{BB962C8B-B14F-4D97-AF65-F5344CB8AC3E}">
        <p14:creationId xmlns:p14="http://schemas.microsoft.com/office/powerpoint/2010/main" val="484308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smtClean="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1556792"/>
            <a:ext cx="54483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B40087E-BC3D-4DE9-87EB-4CC3F45D315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52</a:t>
            </a:fld>
            <a:endParaRPr lang="en-IN"/>
          </a:p>
        </p:txBody>
      </p:sp>
    </p:spTree>
    <p:extLst>
      <p:ext uri="{BB962C8B-B14F-4D97-AF65-F5344CB8AC3E}">
        <p14:creationId xmlns:p14="http://schemas.microsoft.com/office/powerpoint/2010/main" val="28532836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smtClean="0"/>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400" dirty="0" smtClean="0"/>
              <a:t>Computer system can be divided into four components:</a:t>
            </a:r>
          </a:p>
          <a:p>
            <a:pPr lvl="1"/>
            <a:r>
              <a:rPr lang="en-US" altLang="en-US" sz="2400" dirty="0" smtClean="0"/>
              <a:t>Hardware </a:t>
            </a:r>
          </a:p>
          <a:p>
            <a:pPr lvl="1"/>
            <a:r>
              <a:rPr lang="en-US" altLang="en-US" sz="2400" dirty="0" smtClean="0"/>
              <a:t>Operating system</a:t>
            </a:r>
          </a:p>
          <a:p>
            <a:pPr lvl="1"/>
            <a:r>
              <a:rPr lang="en-US" altLang="en-US" sz="2400" dirty="0" smtClean="0"/>
              <a:t>System &amp; Application </a:t>
            </a:r>
            <a:r>
              <a:rPr lang="en-US" altLang="en-US" sz="2400" dirty="0"/>
              <a:t>programs </a:t>
            </a:r>
          </a:p>
          <a:p>
            <a:pPr lvl="1"/>
            <a:r>
              <a:rPr lang="en-US" altLang="en-US" sz="2400" dirty="0"/>
              <a:t>Users</a:t>
            </a:r>
          </a:p>
          <a:p>
            <a:pPr lvl="1"/>
            <a:endParaRPr lang="en-US" altLang="en-US" sz="1800" dirty="0" smtClean="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D4AE29E-9515-498B-933B-3DC9097BC536}"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53</a:t>
            </a:fld>
            <a:endParaRPr lang="en-IN"/>
          </a:p>
        </p:txBody>
      </p:sp>
    </p:spTree>
    <p:extLst>
      <p:ext uri="{BB962C8B-B14F-4D97-AF65-F5344CB8AC3E}">
        <p14:creationId xmlns:p14="http://schemas.microsoft.com/office/powerpoint/2010/main" val="9517325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smtClean="0"/>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smtClean="0"/>
              <a:t>Hardware – provides basic computing resources</a:t>
            </a:r>
          </a:p>
          <a:p>
            <a:pPr lvl="1"/>
            <a:r>
              <a:rPr lang="en-US" altLang="en-US" sz="2200" dirty="0" smtClean="0"/>
              <a:t>CPU, </a:t>
            </a:r>
          </a:p>
          <a:p>
            <a:pPr lvl="1"/>
            <a:r>
              <a:rPr lang="en-US" altLang="en-US" sz="2200" dirty="0" smtClean="0"/>
              <a:t>memory, </a:t>
            </a:r>
          </a:p>
          <a:p>
            <a:pPr lvl="1"/>
            <a:r>
              <a:rPr lang="en-US" altLang="en-US" sz="2200" dirty="0" smtClean="0"/>
              <a:t>I/O devices</a:t>
            </a:r>
          </a:p>
          <a:p>
            <a:endParaRPr lang="en-US" altLang="en-US" sz="2200" dirty="0" smtClean="0"/>
          </a:p>
          <a:p>
            <a:r>
              <a:rPr lang="en-US" altLang="en-US" sz="2200" dirty="0" smtClean="0"/>
              <a:t>Operating system</a:t>
            </a:r>
          </a:p>
          <a:p>
            <a:pPr lvl="1"/>
            <a:r>
              <a:rPr lang="en-US" altLang="en-US" sz="2200" dirty="0" smtClean="0"/>
              <a:t>Controls and </a:t>
            </a:r>
          </a:p>
          <a:p>
            <a:pPr lvl="1"/>
            <a:r>
              <a:rPr lang="en-US" altLang="en-US" sz="2200" dirty="0" smtClean="0"/>
              <a:t>Coordinates use of hardware among various applications and users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0017B14-2048-4319-9E63-C63F23F2D68D}"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54</a:t>
            </a:fld>
            <a:endParaRPr lang="en-IN"/>
          </a:p>
        </p:txBody>
      </p:sp>
    </p:spTree>
    <p:extLst>
      <p:ext uri="{BB962C8B-B14F-4D97-AF65-F5344CB8AC3E}">
        <p14:creationId xmlns:p14="http://schemas.microsoft.com/office/powerpoint/2010/main" val="31428742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smtClean="0"/>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smtClean="0"/>
              <a:t>Application programs </a:t>
            </a:r>
            <a:endParaRPr lang="en-US" altLang="en-US" sz="2200" dirty="0"/>
          </a:p>
          <a:p>
            <a:pPr lvl="1"/>
            <a:r>
              <a:rPr lang="en-US" altLang="en-US" sz="2200" dirty="0" smtClean="0"/>
              <a:t> define the ways in which the system resources are used </a:t>
            </a:r>
          </a:p>
          <a:p>
            <a:pPr lvl="1"/>
            <a:r>
              <a:rPr lang="en-US" altLang="en-US" sz="2200" dirty="0" smtClean="0"/>
              <a:t>to solve the computing problems of the users</a:t>
            </a:r>
          </a:p>
          <a:p>
            <a:pPr lvl="2"/>
            <a:r>
              <a:rPr lang="en-US" altLang="en-US" sz="2200" dirty="0" smtClean="0"/>
              <a:t>Word processors, </a:t>
            </a:r>
          </a:p>
          <a:p>
            <a:pPr lvl="2"/>
            <a:r>
              <a:rPr lang="en-US" altLang="en-US" sz="2200" dirty="0" smtClean="0"/>
              <a:t>web browsers, </a:t>
            </a:r>
          </a:p>
          <a:p>
            <a:pPr lvl="2"/>
            <a:r>
              <a:rPr lang="en-US" altLang="en-US" sz="2200" dirty="0" smtClean="0"/>
              <a:t>database systems, </a:t>
            </a:r>
          </a:p>
          <a:p>
            <a:pPr lvl="2"/>
            <a:r>
              <a:rPr lang="en-US" altLang="en-US" sz="2200" dirty="0" smtClean="0"/>
              <a:t>video games</a:t>
            </a:r>
          </a:p>
          <a:p>
            <a:r>
              <a:rPr lang="en-US" altLang="en-US" sz="2200" dirty="0" smtClean="0"/>
              <a:t>Users</a:t>
            </a:r>
          </a:p>
          <a:p>
            <a:pPr lvl="1"/>
            <a:r>
              <a:rPr lang="en-US" altLang="en-US" sz="2200" dirty="0" smtClean="0"/>
              <a:t>People, machines, other computers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9396709-DA8B-4666-89C6-D1A1B677413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55</a:t>
            </a:fld>
            <a:endParaRPr lang="en-IN"/>
          </a:p>
        </p:txBody>
      </p:sp>
    </p:spTree>
    <p:extLst>
      <p:ext uri="{BB962C8B-B14F-4D97-AF65-F5344CB8AC3E}">
        <p14:creationId xmlns:p14="http://schemas.microsoft.com/office/powerpoint/2010/main" val="4284400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smtClean="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08721"/>
            <a:ext cx="748883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27584" y="4581128"/>
            <a:ext cx="7992888" cy="646331"/>
          </a:xfrm>
          <a:prstGeom prst="rect">
            <a:avLst/>
          </a:prstGeom>
          <a:noFill/>
        </p:spPr>
        <p:txBody>
          <a:bodyPr wrap="square" rtlCol="0">
            <a:spAutoFit/>
          </a:bodyPr>
          <a:lstStyle/>
          <a:p>
            <a:r>
              <a:rPr lang="en-IN" dirty="0" smtClean="0"/>
              <a:t>OS controls and coordinates the use of hardware among the various application programs for the various users.</a:t>
            </a:r>
            <a:endParaRPr lang="en-IN" dirty="0"/>
          </a:p>
        </p:txBody>
      </p:sp>
      <p:sp>
        <p:nvSpPr>
          <p:cNvPr id="3" name="Date Placeholder 2"/>
          <p:cNvSpPr>
            <a:spLocks noGrp="1"/>
          </p:cNvSpPr>
          <p:nvPr>
            <p:ph type="dt" sz="half" idx="10"/>
          </p:nvPr>
        </p:nvSpPr>
        <p:spPr/>
        <p:txBody>
          <a:bodyPr/>
          <a:lstStyle/>
          <a:p>
            <a:fld id="{739A477E-D4EB-44EC-8EEF-6CCF2DD101B5}"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56</a:t>
            </a:fld>
            <a:endParaRPr lang="en-IN"/>
          </a:p>
        </p:txBody>
      </p:sp>
    </p:spTree>
    <p:extLst>
      <p:ext uri="{BB962C8B-B14F-4D97-AF65-F5344CB8AC3E}">
        <p14:creationId xmlns:p14="http://schemas.microsoft.com/office/powerpoint/2010/main" val="23662082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smtClean="0"/>
              <a:t>Evolution of Operating System</a:t>
            </a:r>
            <a:endParaRPr lang="en-IN" dirty="0"/>
          </a:p>
        </p:txBody>
      </p:sp>
      <p:sp>
        <p:nvSpPr>
          <p:cNvPr id="6" name="Content Placeholder 5"/>
          <p:cNvSpPr>
            <a:spLocks noGrp="1"/>
          </p:cNvSpPr>
          <p:nvPr>
            <p:ph idx="1"/>
          </p:nvPr>
        </p:nvSpPr>
        <p:spPr>
          <a:xfrm>
            <a:off x="457200" y="1052736"/>
            <a:ext cx="8229600" cy="5073427"/>
          </a:xfrm>
        </p:spPr>
        <p:txBody>
          <a:bodyPr>
            <a:normAutofit fontScale="62500" lnSpcReduction="20000"/>
          </a:bodyPr>
          <a:lstStyle/>
          <a:p>
            <a:r>
              <a:rPr lang="en-IN" dirty="0" smtClean="0"/>
              <a:t>Mainframe System</a:t>
            </a:r>
          </a:p>
          <a:p>
            <a:pPr lvl="1"/>
            <a:r>
              <a:rPr lang="en-IN" dirty="0" smtClean="0"/>
              <a:t>Batch Systems</a:t>
            </a:r>
          </a:p>
          <a:p>
            <a:pPr lvl="1"/>
            <a:r>
              <a:rPr lang="en-IN" dirty="0" err="1" smtClean="0"/>
              <a:t>Multiprogrammed</a:t>
            </a:r>
            <a:r>
              <a:rPr lang="en-IN" dirty="0" smtClean="0"/>
              <a:t> Systems</a:t>
            </a:r>
          </a:p>
          <a:p>
            <a:pPr lvl="1"/>
            <a:r>
              <a:rPr lang="en-IN" dirty="0" smtClean="0"/>
              <a:t>Time Sharing Systems</a:t>
            </a:r>
          </a:p>
          <a:p>
            <a:r>
              <a:rPr lang="en-IN" dirty="0" smtClean="0"/>
              <a:t>Desktop Systems</a:t>
            </a:r>
          </a:p>
          <a:p>
            <a:pPr lvl="1"/>
            <a:r>
              <a:rPr lang="en-IN" dirty="0" smtClean="0"/>
              <a:t>Multiprocessor Systems</a:t>
            </a:r>
          </a:p>
          <a:p>
            <a:pPr lvl="2"/>
            <a:r>
              <a:rPr lang="en-IN" dirty="0" smtClean="0"/>
              <a:t>Symmetric Multiprocessor</a:t>
            </a:r>
          </a:p>
          <a:p>
            <a:pPr lvl="2"/>
            <a:r>
              <a:rPr lang="en-IN" dirty="0" smtClean="0"/>
              <a:t>Asymmetric </a:t>
            </a:r>
            <a:r>
              <a:rPr lang="en-IN" dirty="0"/>
              <a:t>Multiprocessor</a:t>
            </a:r>
          </a:p>
          <a:p>
            <a:pPr lvl="1"/>
            <a:r>
              <a:rPr lang="en-IN" dirty="0" smtClean="0"/>
              <a:t>Distributed Systems</a:t>
            </a:r>
          </a:p>
          <a:p>
            <a:pPr lvl="2"/>
            <a:r>
              <a:rPr lang="en-IN" dirty="0" smtClean="0"/>
              <a:t>Client Server Systems</a:t>
            </a:r>
          </a:p>
          <a:p>
            <a:pPr lvl="2"/>
            <a:r>
              <a:rPr lang="en-IN" dirty="0" smtClean="0"/>
              <a:t>Peer to Peer Systems</a:t>
            </a:r>
          </a:p>
          <a:p>
            <a:pPr lvl="1"/>
            <a:r>
              <a:rPr lang="en-IN" dirty="0" smtClean="0"/>
              <a:t>Clustered Systems</a:t>
            </a:r>
          </a:p>
          <a:p>
            <a:pPr lvl="2"/>
            <a:r>
              <a:rPr lang="en-IN" dirty="0" smtClean="0"/>
              <a:t>Asymmetric clustering</a:t>
            </a:r>
          </a:p>
          <a:p>
            <a:pPr lvl="2"/>
            <a:r>
              <a:rPr lang="en-IN" dirty="0" smtClean="0"/>
              <a:t>Symmetric clustering</a:t>
            </a:r>
          </a:p>
          <a:p>
            <a:pPr lvl="1"/>
            <a:r>
              <a:rPr lang="en-IN" dirty="0" smtClean="0"/>
              <a:t>Real Systems</a:t>
            </a:r>
          </a:p>
          <a:p>
            <a:pPr lvl="2"/>
            <a:r>
              <a:rPr lang="en-IN" dirty="0" smtClean="0"/>
              <a:t>Hard Real Time System</a:t>
            </a:r>
          </a:p>
          <a:p>
            <a:pPr lvl="2"/>
            <a:r>
              <a:rPr lang="en-IN" dirty="0" smtClean="0"/>
              <a:t>Soft Real Time System</a:t>
            </a:r>
          </a:p>
          <a:p>
            <a:r>
              <a:rPr lang="en-IN" dirty="0" err="1" smtClean="0"/>
              <a:t>HandHeld</a:t>
            </a:r>
            <a:r>
              <a:rPr lang="en-IN" dirty="0" smtClean="0"/>
              <a:t> Systems</a:t>
            </a:r>
            <a:endParaRPr lang="en-IN" dirty="0"/>
          </a:p>
        </p:txBody>
      </p:sp>
      <p:sp>
        <p:nvSpPr>
          <p:cNvPr id="2" name="Date Placeholder 1"/>
          <p:cNvSpPr>
            <a:spLocks noGrp="1"/>
          </p:cNvSpPr>
          <p:nvPr>
            <p:ph type="dt" sz="half" idx="10"/>
          </p:nvPr>
        </p:nvSpPr>
        <p:spPr/>
        <p:txBody>
          <a:bodyPr/>
          <a:lstStyle/>
          <a:p>
            <a:fld id="{63E4664A-F6ED-41B1-BEA3-690BD135286E}"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57</a:t>
            </a:fld>
            <a:endParaRPr lang="en-IN"/>
          </a:p>
        </p:txBody>
      </p:sp>
      <p:sp>
        <p:nvSpPr>
          <p:cNvPr id="9" name="Down Arrow 8"/>
          <p:cNvSpPr/>
          <p:nvPr/>
        </p:nvSpPr>
        <p:spPr>
          <a:xfrm>
            <a:off x="6084168" y="1124744"/>
            <a:ext cx="360040" cy="44644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50128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a:t>Mainframe System</a:t>
            </a:r>
          </a:p>
        </p:txBody>
      </p:sp>
      <p:sp>
        <p:nvSpPr>
          <p:cNvPr id="6" name="Content Placeholder 5"/>
          <p:cNvSpPr>
            <a:spLocks noGrp="1"/>
          </p:cNvSpPr>
          <p:nvPr>
            <p:ph idx="1"/>
          </p:nvPr>
        </p:nvSpPr>
        <p:spPr>
          <a:xfrm>
            <a:off x="457200" y="1052736"/>
            <a:ext cx="8229600" cy="5073427"/>
          </a:xfrm>
        </p:spPr>
        <p:txBody>
          <a:bodyPr>
            <a:normAutofit/>
          </a:bodyPr>
          <a:lstStyle/>
          <a:p>
            <a:r>
              <a:rPr lang="en-IN" sz="2400" dirty="0" smtClean="0"/>
              <a:t>First computers to tackle commercial and scientific applications.</a:t>
            </a:r>
          </a:p>
          <a:p>
            <a:r>
              <a:rPr lang="en-IN" sz="2400" dirty="0" smtClean="0"/>
              <a:t>Growth from Batch systems to Multi-programmed to Timesharing(Multitasking system)</a:t>
            </a:r>
          </a:p>
          <a:p>
            <a:endParaRPr lang="en-IN" sz="2400" dirty="0" smtClean="0"/>
          </a:p>
          <a:p>
            <a:endParaRPr lang="en-IN" dirty="0" smtClean="0"/>
          </a:p>
          <a:p>
            <a:endParaRPr lang="en-IN" dirty="0" smtClean="0"/>
          </a:p>
        </p:txBody>
      </p:sp>
      <p:sp>
        <p:nvSpPr>
          <p:cNvPr id="2" name="Date Placeholder 1"/>
          <p:cNvSpPr>
            <a:spLocks noGrp="1"/>
          </p:cNvSpPr>
          <p:nvPr>
            <p:ph type="dt" sz="half" idx="10"/>
          </p:nvPr>
        </p:nvSpPr>
        <p:spPr/>
        <p:txBody>
          <a:bodyPr/>
          <a:lstStyle/>
          <a:p>
            <a:fld id="{ABBC95A4-362B-47E7-9AAF-A9CACE2F439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58</a:t>
            </a:fld>
            <a:endParaRPr lang="en-IN"/>
          </a:p>
        </p:txBody>
      </p:sp>
    </p:spTree>
    <p:extLst>
      <p:ext uri="{BB962C8B-B14F-4D97-AF65-F5344CB8AC3E}">
        <p14:creationId xmlns:p14="http://schemas.microsoft.com/office/powerpoint/2010/main" val="10921218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IN" dirty="0"/>
          </a:p>
        </p:txBody>
      </p:sp>
      <p:sp>
        <p:nvSpPr>
          <p:cNvPr id="4" name="Date Placeholder 3"/>
          <p:cNvSpPr>
            <a:spLocks noGrp="1"/>
          </p:cNvSpPr>
          <p:nvPr>
            <p:ph type="dt" sz="half" idx="10"/>
          </p:nvPr>
        </p:nvSpPr>
        <p:spPr/>
        <p:txBody>
          <a:bodyPr/>
          <a:lstStyle/>
          <a:p>
            <a:fld id="{782C4413-6EB7-49FE-BBE0-D5A360B0F57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59</a:t>
            </a:fld>
            <a:endParaRPr lang="en-IN"/>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1484785"/>
            <a:ext cx="381642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541339"/>
            <a:ext cx="4104456" cy="2751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541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Macro Processors or Pre Processors</a:t>
            </a:r>
            <a:endParaRPr lang="en-IN" sz="3200" b="1" dirty="0"/>
          </a:p>
        </p:txBody>
      </p:sp>
      <p:sp>
        <p:nvSpPr>
          <p:cNvPr id="3" name="Content Placeholder 2"/>
          <p:cNvSpPr>
            <a:spLocks noGrp="1"/>
          </p:cNvSpPr>
          <p:nvPr>
            <p:ph idx="1"/>
          </p:nvPr>
        </p:nvSpPr>
        <p:spPr/>
        <p:txBody>
          <a:bodyPr/>
          <a:lstStyle/>
          <a:p>
            <a:r>
              <a:rPr lang="en-IN" sz="2400" dirty="0"/>
              <a:t>As the name suggests </a:t>
            </a:r>
            <a:r>
              <a:rPr lang="en-IN" sz="2400" dirty="0" err="1"/>
              <a:t>Preprocessors</a:t>
            </a:r>
            <a:r>
              <a:rPr lang="en-IN" sz="2400" dirty="0"/>
              <a:t> are programs that process our source code before compilation</a:t>
            </a:r>
            <a:r>
              <a:rPr lang="en-IN" sz="2800" dirty="0"/>
              <a:t>. </a:t>
            </a:r>
            <a:endParaRPr lang="en-IN" sz="2800" dirty="0" smtClean="0"/>
          </a:p>
          <a:p>
            <a:endParaRPr lang="en-IN" dirty="0"/>
          </a:p>
        </p:txBody>
      </p:sp>
      <p:sp>
        <p:nvSpPr>
          <p:cNvPr id="4" name="Date Placeholder 3"/>
          <p:cNvSpPr>
            <a:spLocks noGrp="1"/>
          </p:cNvSpPr>
          <p:nvPr>
            <p:ph type="dt" sz="half" idx="10"/>
          </p:nvPr>
        </p:nvSpPr>
        <p:spPr/>
        <p:txBody>
          <a:bodyPr/>
          <a:lstStyle/>
          <a:p>
            <a:fld id="{E8A6AC31-427C-46DD-AF4E-92DFB57B761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a:t>
            </a:fld>
            <a:endParaRPr lang="en-IN"/>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0" y="2708920"/>
            <a:ext cx="869496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2017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endParaRPr lang="en-IN" dirty="0"/>
          </a:p>
        </p:txBody>
      </p:sp>
      <p:sp>
        <p:nvSpPr>
          <p:cNvPr id="4" name="Date Placeholder 3"/>
          <p:cNvSpPr>
            <a:spLocks noGrp="1"/>
          </p:cNvSpPr>
          <p:nvPr>
            <p:ph type="dt" sz="half" idx="10"/>
          </p:nvPr>
        </p:nvSpPr>
        <p:spPr/>
        <p:txBody>
          <a:bodyPr/>
          <a:lstStyle/>
          <a:p>
            <a:fld id="{D0610E66-E30B-4ABE-80EF-66EFA29E2ED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60</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4392488"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s://obsoletemedia.org/wp-content/uploads/2019/08/QIC-SLR-fro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3" y="1484785"/>
            <a:ext cx="3888431" cy="28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38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Batch system</a:t>
            </a:r>
            <a:endParaRPr lang="en-IN" dirty="0"/>
          </a:p>
        </p:txBody>
      </p:sp>
      <p:sp>
        <p:nvSpPr>
          <p:cNvPr id="3" name="Content Placeholder 2"/>
          <p:cNvSpPr>
            <a:spLocks noGrp="1"/>
          </p:cNvSpPr>
          <p:nvPr>
            <p:ph idx="1"/>
          </p:nvPr>
        </p:nvSpPr>
        <p:spPr/>
        <p:txBody>
          <a:bodyPr>
            <a:normAutofit/>
          </a:bodyPr>
          <a:lstStyle/>
          <a:p>
            <a:r>
              <a:rPr lang="en-IN" sz="2800" dirty="0" smtClean="0"/>
              <a:t>Early computers were physically enormous machines run from a console. </a:t>
            </a:r>
          </a:p>
          <a:p>
            <a:pPr lvl="1"/>
            <a:r>
              <a:rPr lang="en-IN" sz="2400" dirty="0" smtClean="0"/>
              <a:t>Input devices –</a:t>
            </a:r>
          </a:p>
          <a:p>
            <a:pPr lvl="2"/>
            <a:r>
              <a:rPr lang="en-IN" sz="1800" dirty="0"/>
              <a:t>C</a:t>
            </a:r>
            <a:r>
              <a:rPr lang="en-IN" sz="1800" dirty="0" smtClean="0"/>
              <a:t>ard readers and </a:t>
            </a:r>
          </a:p>
          <a:p>
            <a:pPr lvl="2"/>
            <a:r>
              <a:rPr lang="en-IN" sz="1800" dirty="0"/>
              <a:t>T</a:t>
            </a:r>
            <a:r>
              <a:rPr lang="en-IN" sz="1800" dirty="0" smtClean="0"/>
              <a:t>ape drivers.</a:t>
            </a:r>
          </a:p>
          <a:p>
            <a:pPr lvl="1"/>
            <a:r>
              <a:rPr lang="en-IN" sz="2400" dirty="0" smtClean="0"/>
              <a:t>O/P devices- </a:t>
            </a:r>
            <a:endParaRPr lang="en-IN" sz="2400" dirty="0"/>
          </a:p>
          <a:p>
            <a:pPr lvl="2"/>
            <a:r>
              <a:rPr lang="en-IN" sz="1800" dirty="0" smtClean="0"/>
              <a:t>Line printers, </a:t>
            </a:r>
          </a:p>
          <a:p>
            <a:pPr lvl="2"/>
            <a:r>
              <a:rPr lang="en-IN" sz="1800" dirty="0" smtClean="0"/>
              <a:t>Tape drivers, </a:t>
            </a:r>
          </a:p>
          <a:p>
            <a:pPr lvl="2"/>
            <a:r>
              <a:rPr lang="en-IN" sz="1800" dirty="0" smtClean="0"/>
              <a:t>Card Punches.</a:t>
            </a:r>
          </a:p>
        </p:txBody>
      </p:sp>
      <p:sp>
        <p:nvSpPr>
          <p:cNvPr id="4" name="Date Placeholder 3"/>
          <p:cNvSpPr>
            <a:spLocks noGrp="1"/>
          </p:cNvSpPr>
          <p:nvPr>
            <p:ph type="dt" sz="half" idx="10"/>
          </p:nvPr>
        </p:nvSpPr>
        <p:spPr/>
        <p:txBody>
          <a:bodyPr/>
          <a:lstStyle/>
          <a:p>
            <a:fld id="{5C971CAF-9980-4A58-B8C1-09F8D34E8E02}"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61</a:t>
            </a:fld>
            <a:endParaRPr lang="en-IN"/>
          </a:p>
        </p:txBody>
      </p:sp>
    </p:spTree>
    <p:extLst>
      <p:ext uri="{BB962C8B-B14F-4D97-AF65-F5344CB8AC3E}">
        <p14:creationId xmlns:p14="http://schemas.microsoft.com/office/powerpoint/2010/main" val="1810985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smtClean="0"/>
              <a:t>Tape drives</a:t>
            </a:r>
            <a:endParaRPr lang="en-IN" dirty="0"/>
          </a:p>
        </p:txBody>
      </p:sp>
      <p:sp>
        <p:nvSpPr>
          <p:cNvPr id="3" name="Content Placeholder 2"/>
          <p:cNvSpPr>
            <a:spLocks noGrp="1"/>
          </p:cNvSpPr>
          <p:nvPr>
            <p:ph idx="1"/>
          </p:nvPr>
        </p:nvSpPr>
        <p:spPr>
          <a:xfrm>
            <a:off x="323528" y="620688"/>
            <a:ext cx="8229600" cy="4525963"/>
          </a:xfrm>
        </p:spPr>
        <p:txBody>
          <a:bodyPr>
            <a:normAutofit/>
          </a:bodyPr>
          <a:lstStyle/>
          <a:p>
            <a:r>
              <a:rPr lang="en-IN" sz="2200" dirty="0"/>
              <a:t>A tape drive is a data storage device that reads and writes data on a magnetic tape. </a:t>
            </a:r>
            <a:endParaRPr lang="en-IN" sz="2200" dirty="0" smtClean="0"/>
          </a:p>
          <a:p>
            <a:pPr lvl="1"/>
            <a:r>
              <a:rPr lang="en-IN" sz="2200" dirty="0" smtClean="0"/>
              <a:t>Magnetic </a:t>
            </a:r>
            <a:r>
              <a:rPr lang="en-IN" sz="2200" dirty="0"/>
              <a:t>tape data storage is typically used </a:t>
            </a:r>
            <a:r>
              <a:rPr lang="en-IN" sz="2200" b="1" dirty="0"/>
              <a:t>for offline, archival data storage. </a:t>
            </a:r>
            <a:endParaRPr lang="en-IN" sz="2200" b="1" dirty="0" smtClean="0"/>
          </a:p>
          <a:p>
            <a:pPr lvl="1"/>
            <a:r>
              <a:rPr lang="en-IN" sz="2200" dirty="0" smtClean="0"/>
              <a:t>Tape </a:t>
            </a:r>
            <a:r>
              <a:rPr lang="en-IN" sz="2200" dirty="0"/>
              <a:t>media generally has a </a:t>
            </a:r>
            <a:r>
              <a:rPr lang="en-IN" sz="2200" b="1" dirty="0" err="1"/>
              <a:t>favorable</a:t>
            </a:r>
            <a:r>
              <a:rPr lang="en-IN" sz="2200" b="1" dirty="0"/>
              <a:t> unit cost and a long archival </a:t>
            </a:r>
            <a:r>
              <a:rPr lang="en-IN" sz="2200" b="1" dirty="0" smtClean="0"/>
              <a:t>stability.</a:t>
            </a:r>
          </a:p>
          <a:p>
            <a:endParaRPr lang="en-IN" sz="2200" dirty="0" smtClean="0"/>
          </a:p>
          <a:p>
            <a:r>
              <a:rPr lang="en-IN" sz="2200" b="1" dirty="0" smtClean="0"/>
              <a:t>Magnetic </a:t>
            </a:r>
            <a:r>
              <a:rPr lang="en-IN" sz="2200" b="1" dirty="0"/>
              <a:t>tapes are typically placed in plastic covers referred to as cassettes. </a:t>
            </a:r>
            <a:endParaRPr lang="en-IN" sz="2200" b="1" dirty="0" smtClean="0"/>
          </a:p>
        </p:txBody>
      </p:sp>
      <p:sp>
        <p:nvSpPr>
          <p:cNvPr id="4" name="Date Placeholder 3"/>
          <p:cNvSpPr>
            <a:spLocks noGrp="1"/>
          </p:cNvSpPr>
          <p:nvPr>
            <p:ph type="dt" sz="half" idx="10"/>
          </p:nvPr>
        </p:nvSpPr>
        <p:spPr/>
        <p:txBody>
          <a:bodyPr/>
          <a:lstStyle/>
          <a:p>
            <a:fld id="{08979D05-CA68-409A-86CC-5E0DB716EA1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62</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136" y="3883868"/>
            <a:ext cx="6690320" cy="249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6321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smtClean="0"/>
              <a:t>Tape drives</a:t>
            </a:r>
            <a:endParaRPr lang="en-IN" dirty="0"/>
          </a:p>
        </p:txBody>
      </p:sp>
      <p:sp>
        <p:nvSpPr>
          <p:cNvPr id="3" name="Content Placeholder 2"/>
          <p:cNvSpPr>
            <a:spLocks noGrp="1"/>
          </p:cNvSpPr>
          <p:nvPr>
            <p:ph idx="1"/>
          </p:nvPr>
        </p:nvSpPr>
        <p:spPr>
          <a:xfrm>
            <a:off x="323528" y="620688"/>
            <a:ext cx="8229600" cy="4525963"/>
          </a:xfrm>
        </p:spPr>
        <p:txBody>
          <a:bodyPr>
            <a:noAutofit/>
          </a:bodyPr>
          <a:lstStyle/>
          <a:p>
            <a:r>
              <a:rPr lang="en-IN" sz="2000" dirty="0" smtClean="0"/>
              <a:t>A </a:t>
            </a:r>
            <a:r>
              <a:rPr lang="en-IN" sz="2000" dirty="0"/>
              <a:t>tape drive provides sequential access storage, unlike a hard disk drive, which provides direct access storage. </a:t>
            </a:r>
            <a:endParaRPr lang="en-IN" sz="2000" dirty="0" smtClean="0"/>
          </a:p>
          <a:p>
            <a:pPr lvl="1"/>
            <a:endParaRPr lang="en-IN" sz="2000" dirty="0" smtClean="0"/>
          </a:p>
          <a:p>
            <a:pPr lvl="1"/>
            <a:r>
              <a:rPr lang="en-IN" sz="2000" dirty="0" smtClean="0"/>
              <a:t>A </a:t>
            </a:r>
            <a:r>
              <a:rPr lang="en-IN" sz="2000" dirty="0"/>
              <a:t>disk drive can move to any position on the disk in a few milliseconds, </a:t>
            </a:r>
            <a:endParaRPr lang="en-IN" sz="2000" dirty="0" smtClean="0"/>
          </a:p>
          <a:p>
            <a:pPr lvl="2"/>
            <a:r>
              <a:rPr lang="en-IN" sz="2000" dirty="0" smtClean="0"/>
              <a:t>but </a:t>
            </a:r>
            <a:r>
              <a:rPr lang="en-IN" sz="2000" dirty="0"/>
              <a:t>a tape drive </a:t>
            </a:r>
            <a:r>
              <a:rPr lang="en-IN" sz="2000" b="1" dirty="0"/>
              <a:t>must physically wind tape between reels to read any one particular piece of data. </a:t>
            </a:r>
            <a:endParaRPr lang="en-IN" sz="2000" b="1" dirty="0" smtClean="0"/>
          </a:p>
          <a:p>
            <a:pPr lvl="1"/>
            <a:endParaRPr lang="en-IN" sz="2000" dirty="0" smtClean="0"/>
          </a:p>
          <a:p>
            <a:pPr lvl="1"/>
            <a:r>
              <a:rPr lang="en-IN" sz="2000" dirty="0" smtClean="0"/>
              <a:t>As </a:t>
            </a:r>
            <a:r>
              <a:rPr lang="en-IN" sz="2000" dirty="0"/>
              <a:t>a result, tape drives have very large average access times. </a:t>
            </a:r>
            <a:endParaRPr lang="en-IN" sz="2000" dirty="0" smtClean="0"/>
          </a:p>
          <a:p>
            <a:pPr lvl="2"/>
            <a:r>
              <a:rPr lang="en-IN" sz="2000" b="1" dirty="0" smtClean="0"/>
              <a:t>However</a:t>
            </a:r>
            <a:r>
              <a:rPr lang="en-IN" sz="2000" b="1" dirty="0"/>
              <a:t>, tape drives can stream data very quickly off a tape when the required position has been reached. </a:t>
            </a:r>
            <a:endParaRPr lang="en-IN" sz="2000" b="1" dirty="0" smtClean="0"/>
          </a:p>
          <a:p>
            <a:pPr lvl="1"/>
            <a:endParaRPr lang="en-IN" sz="2000" dirty="0" smtClean="0"/>
          </a:p>
        </p:txBody>
      </p:sp>
      <p:sp>
        <p:nvSpPr>
          <p:cNvPr id="4" name="Date Placeholder 3"/>
          <p:cNvSpPr>
            <a:spLocks noGrp="1"/>
          </p:cNvSpPr>
          <p:nvPr>
            <p:ph type="dt" sz="half" idx="10"/>
          </p:nvPr>
        </p:nvSpPr>
        <p:spPr/>
        <p:txBody>
          <a:bodyPr/>
          <a:lstStyle/>
          <a:p>
            <a:fld id="{3D6FA348-251A-4E56-9CED-9C1D4A9B80BB}"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63</a:t>
            </a:fld>
            <a:endParaRPr lang="en-IN"/>
          </a:p>
        </p:txBody>
      </p:sp>
    </p:spTree>
    <p:extLst>
      <p:ext uri="{BB962C8B-B14F-4D97-AF65-F5344CB8AC3E}">
        <p14:creationId xmlns:p14="http://schemas.microsoft.com/office/powerpoint/2010/main" val="37768432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smtClean="0"/>
              <a:t>Punch card/</a:t>
            </a:r>
            <a:r>
              <a:rPr lang="en-IN" sz="3200" dirty="0"/>
              <a:t>A punched card </a:t>
            </a:r>
          </a:p>
        </p:txBody>
      </p:sp>
      <p:sp>
        <p:nvSpPr>
          <p:cNvPr id="3" name="Content Placeholder 2"/>
          <p:cNvSpPr>
            <a:spLocks noGrp="1"/>
          </p:cNvSpPr>
          <p:nvPr>
            <p:ph idx="1"/>
          </p:nvPr>
        </p:nvSpPr>
        <p:spPr>
          <a:xfrm>
            <a:off x="395536" y="836712"/>
            <a:ext cx="8229600" cy="4525963"/>
          </a:xfrm>
        </p:spPr>
        <p:txBody>
          <a:bodyPr>
            <a:normAutofit/>
          </a:bodyPr>
          <a:lstStyle/>
          <a:p>
            <a:r>
              <a:rPr lang="en-IN" sz="2100" dirty="0" smtClean="0"/>
              <a:t>Is </a:t>
            </a:r>
            <a:r>
              <a:rPr lang="en-IN" sz="2100" dirty="0"/>
              <a:t>a piece of stiff paper that can be used </a:t>
            </a:r>
            <a:r>
              <a:rPr lang="en-IN" sz="2100" dirty="0" smtClean="0"/>
              <a:t>to </a:t>
            </a:r>
            <a:r>
              <a:rPr lang="en-IN" sz="2100" dirty="0"/>
              <a:t>contain digital data </a:t>
            </a:r>
            <a:endParaRPr lang="en-IN" sz="2100" dirty="0" smtClean="0"/>
          </a:p>
          <a:p>
            <a:pPr lvl="1"/>
            <a:r>
              <a:rPr lang="en-IN" sz="2100" dirty="0" smtClean="0"/>
              <a:t>represented </a:t>
            </a:r>
            <a:r>
              <a:rPr lang="en-IN" sz="2100" dirty="0"/>
              <a:t>by the presence or absence of holes in predefined positions</a:t>
            </a:r>
            <a:r>
              <a:rPr lang="en-IN" sz="2100" dirty="0" smtClean="0"/>
              <a:t>.</a:t>
            </a:r>
          </a:p>
          <a:p>
            <a:endParaRPr lang="en-IN" sz="2100" dirty="0" smtClean="0"/>
          </a:p>
          <a:p>
            <a:r>
              <a:rPr lang="en-IN" sz="2100" dirty="0" smtClean="0"/>
              <a:t>Punched </a:t>
            </a:r>
            <a:r>
              <a:rPr lang="en-IN" sz="2100" dirty="0"/>
              <a:t>cards were widely used through much of the 20th century </a:t>
            </a:r>
            <a:r>
              <a:rPr lang="en-IN" sz="2100" dirty="0" smtClean="0"/>
              <a:t>for</a:t>
            </a:r>
          </a:p>
          <a:p>
            <a:pPr lvl="1"/>
            <a:r>
              <a:rPr lang="en-IN" sz="2100" dirty="0" smtClean="0"/>
              <a:t>data </a:t>
            </a:r>
            <a:r>
              <a:rPr lang="en-IN" sz="2100" dirty="0"/>
              <a:t>input, output, and storage</a:t>
            </a:r>
            <a:r>
              <a:rPr lang="en-IN" sz="2100" dirty="0" smtClean="0"/>
              <a:t>.</a:t>
            </a:r>
          </a:p>
          <a:p>
            <a:endParaRPr lang="en-IN" sz="2800" dirty="0" smtClean="0"/>
          </a:p>
        </p:txBody>
      </p:sp>
      <p:sp>
        <p:nvSpPr>
          <p:cNvPr id="4" name="Date Placeholder 3"/>
          <p:cNvSpPr>
            <a:spLocks noGrp="1"/>
          </p:cNvSpPr>
          <p:nvPr>
            <p:ph type="dt" sz="half" idx="10"/>
          </p:nvPr>
        </p:nvSpPr>
        <p:spPr/>
        <p:txBody>
          <a:bodyPr/>
          <a:lstStyle/>
          <a:p>
            <a:fld id="{538004FC-C5BE-4CF3-81D4-19CD5D2AE777}"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64</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84984"/>
            <a:ext cx="7344816" cy="2877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055768" y="2638653"/>
            <a:ext cx="2088232" cy="646331"/>
          </a:xfrm>
          <a:prstGeom prst="rect">
            <a:avLst/>
          </a:prstGeom>
        </p:spPr>
        <p:txBody>
          <a:bodyPr wrap="square">
            <a:spAutoFit/>
          </a:bodyPr>
          <a:lstStyle/>
          <a:p>
            <a:r>
              <a:rPr lang="en-IN" i="1" dirty="0"/>
              <a:t>Card from a Fortran </a:t>
            </a:r>
            <a:r>
              <a:rPr lang="en-IN" i="1" dirty="0" smtClean="0"/>
              <a:t>program</a:t>
            </a:r>
            <a:endParaRPr lang="en-IN" dirty="0"/>
          </a:p>
        </p:txBody>
      </p:sp>
    </p:spTree>
    <p:extLst>
      <p:ext uri="{BB962C8B-B14F-4D97-AF65-F5344CB8AC3E}">
        <p14:creationId xmlns:p14="http://schemas.microsoft.com/office/powerpoint/2010/main" val="27769361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smtClean="0"/>
              <a:t>Punch card/</a:t>
            </a:r>
            <a:r>
              <a:rPr lang="en-IN" sz="3200" dirty="0"/>
              <a:t>A punched card </a:t>
            </a:r>
          </a:p>
        </p:txBody>
      </p:sp>
      <p:sp>
        <p:nvSpPr>
          <p:cNvPr id="3" name="Content Placeholder 2"/>
          <p:cNvSpPr>
            <a:spLocks noGrp="1"/>
          </p:cNvSpPr>
          <p:nvPr>
            <p:ph idx="1"/>
          </p:nvPr>
        </p:nvSpPr>
        <p:spPr>
          <a:xfrm>
            <a:off x="323528" y="764704"/>
            <a:ext cx="8229600" cy="4525963"/>
          </a:xfrm>
        </p:spPr>
        <p:txBody>
          <a:bodyPr>
            <a:normAutofit/>
          </a:bodyPr>
          <a:lstStyle/>
          <a:p>
            <a:r>
              <a:rPr lang="en-IN" sz="2000" dirty="0" smtClean="0"/>
              <a:t>Many </a:t>
            </a:r>
            <a:r>
              <a:rPr lang="en-IN" sz="2000" dirty="0"/>
              <a:t>early digital computers used punched cards </a:t>
            </a:r>
            <a:r>
              <a:rPr lang="en-IN" sz="2000" dirty="0" smtClean="0"/>
              <a:t>for </a:t>
            </a:r>
            <a:r>
              <a:rPr lang="en-IN" sz="2000" dirty="0"/>
              <a:t>input of both </a:t>
            </a:r>
            <a:endParaRPr lang="en-IN" sz="2000" dirty="0" smtClean="0"/>
          </a:p>
          <a:p>
            <a:pPr lvl="1"/>
            <a:r>
              <a:rPr lang="en-IN" sz="1800" dirty="0" smtClean="0"/>
              <a:t>computer </a:t>
            </a:r>
            <a:r>
              <a:rPr lang="en-IN" sz="1800" dirty="0"/>
              <a:t>programs and </a:t>
            </a:r>
            <a:endParaRPr lang="en-IN" sz="1800" dirty="0" smtClean="0"/>
          </a:p>
          <a:p>
            <a:pPr lvl="1"/>
            <a:r>
              <a:rPr lang="en-IN" sz="1800" dirty="0" smtClean="0"/>
              <a:t>data</a:t>
            </a:r>
            <a:r>
              <a:rPr lang="en-IN" sz="1800" dirty="0"/>
              <a:t>.</a:t>
            </a:r>
          </a:p>
          <a:p>
            <a:endParaRPr lang="en-IN" sz="2000" dirty="0" smtClean="0"/>
          </a:p>
          <a:p>
            <a:r>
              <a:rPr lang="en-IN" sz="2000" b="1" dirty="0" smtClean="0"/>
              <a:t>While </a:t>
            </a:r>
            <a:r>
              <a:rPr lang="en-IN" sz="2000" b="1" dirty="0"/>
              <a:t>punched cards are now obsolete as a storage medium, </a:t>
            </a:r>
            <a:r>
              <a:rPr lang="en-IN" sz="2000" b="1" dirty="0" smtClean="0"/>
              <a:t>as </a:t>
            </a:r>
            <a:r>
              <a:rPr lang="en-IN" sz="2000" b="1" dirty="0"/>
              <a:t>of 2012, some voting machines still use punched cards to record votes</a:t>
            </a:r>
            <a:r>
              <a:rPr lang="en-IN" sz="2000" b="1" dirty="0" smtClean="0"/>
              <a:t>.</a:t>
            </a:r>
            <a:endParaRPr lang="en-IN" sz="2000" b="1" dirty="0"/>
          </a:p>
        </p:txBody>
      </p:sp>
      <p:sp>
        <p:nvSpPr>
          <p:cNvPr id="4" name="Date Placeholder 3"/>
          <p:cNvSpPr>
            <a:spLocks noGrp="1"/>
          </p:cNvSpPr>
          <p:nvPr>
            <p:ph type="dt" sz="half" idx="10"/>
          </p:nvPr>
        </p:nvSpPr>
        <p:spPr/>
        <p:txBody>
          <a:bodyPr/>
          <a:lstStyle/>
          <a:p>
            <a:fld id="{CA174888-4991-419D-B4C3-3E896B15E013}"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65</a:t>
            </a:fld>
            <a:endParaRPr lang="en-IN"/>
          </a:p>
        </p:txBody>
      </p:sp>
      <p:pic>
        <p:nvPicPr>
          <p:cNvPr id="7170" name="Picture 2" descr="Punch card reader and punch card wri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16" y="3284984"/>
            <a:ext cx="5524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8997" y="4310579"/>
            <a:ext cx="2408509" cy="1200329"/>
          </a:xfrm>
          <a:prstGeom prst="rect">
            <a:avLst/>
          </a:prstGeom>
        </p:spPr>
        <p:txBody>
          <a:bodyPr wrap="square">
            <a:spAutoFit/>
          </a:bodyPr>
          <a:lstStyle/>
          <a:p>
            <a:r>
              <a:rPr lang="en-IN" b="1" i="1" dirty="0"/>
              <a:t>Above left:</a:t>
            </a:r>
            <a:r>
              <a:rPr lang="en-IN" i="1" dirty="0"/>
              <a:t> Punch card reader. </a:t>
            </a:r>
            <a:endParaRPr lang="en-IN" i="1" dirty="0" smtClean="0"/>
          </a:p>
          <a:p>
            <a:r>
              <a:rPr lang="en-IN" b="1" i="1" dirty="0" smtClean="0"/>
              <a:t>Above </a:t>
            </a:r>
            <a:r>
              <a:rPr lang="en-IN" b="1" i="1" dirty="0"/>
              <a:t>right:</a:t>
            </a:r>
            <a:r>
              <a:rPr lang="en-IN" i="1" dirty="0"/>
              <a:t> Punch card writer.</a:t>
            </a:r>
            <a:endParaRPr lang="en-IN" dirty="0"/>
          </a:p>
        </p:txBody>
      </p:sp>
    </p:spTree>
    <p:extLst>
      <p:ext uri="{BB962C8B-B14F-4D97-AF65-F5344CB8AC3E}">
        <p14:creationId xmlns:p14="http://schemas.microsoft.com/office/powerpoint/2010/main" val="898365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29B515-C9FC-42F0-A1EB-1E165585CECE}"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66</a:t>
            </a:fld>
            <a:endParaRPr lang="en-IN"/>
          </a:p>
        </p:txBody>
      </p:sp>
      <p:sp>
        <p:nvSpPr>
          <p:cNvPr id="7" name="Content Placeholder 6"/>
          <p:cNvSpPr>
            <a:spLocks noGrp="1"/>
          </p:cNvSpPr>
          <p:nvPr>
            <p:ph idx="1"/>
          </p:nvPr>
        </p:nvSpPr>
        <p:spPr/>
        <p:txBody>
          <a:bodyPr/>
          <a:lstStyle/>
          <a:p>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720"/>
            <a:ext cx="2990850" cy="2362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3271291"/>
            <a:ext cx="2958573" cy="2792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72618" y="6145559"/>
            <a:ext cx="7339742" cy="307777"/>
          </a:xfrm>
          <a:prstGeom prst="rect">
            <a:avLst/>
          </a:prstGeom>
        </p:spPr>
        <p:txBody>
          <a:bodyPr wrap="square">
            <a:spAutoFit/>
          </a:bodyPr>
          <a:lstStyle/>
          <a:p>
            <a:r>
              <a:rPr lang="en-IN" sz="1400" dirty="0" smtClean="0"/>
              <a:t>Courtesy :https</a:t>
            </a:r>
            <a:r>
              <a:rPr lang="en-IN" sz="1400" dirty="0"/>
              <a:t>://</a:t>
            </a:r>
            <a:r>
              <a:rPr lang="en-IN" sz="1400" dirty="0" smtClean="0"/>
              <a:t>www.ibiblio.org/comphist/node/57,https</a:t>
            </a:r>
            <a:r>
              <a:rPr lang="en-IN" sz="1400" dirty="0"/>
              <a:t>://</a:t>
            </a:r>
            <a:r>
              <a:rPr lang="en-IN" sz="1400" dirty="0" smtClean="0"/>
              <a:t>en.wikipedia.org/wiki/Punched_card</a:t>
            </a:r>
            <a:endParaRPr lang="en-IN" dirty="0"/>
          </a:p>
        </p:txBody>
      </p:sp>
      <p:pic>
        <p:nvPicPr>
          <p:cNvPr id="2054" name="Picture 6" descr="Card reader/pu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117" y="908720"/>
            <a:ext cx="5250339" cy="49701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82577" y="5805264"/>
            <a:ext cx="1993879" cy="369332"/>
          </a:xfrm>
          <a:prstGeom prst="rect">
            <a:avLst/>
          </a:prstGeom>
        </p:spPr>
        <p:txBody>
          <a:bodyPr wrap="none">
            <a:spAutoFit/>
          </a:bodyPr>
          <a:lstStyle/>
          <a:p>
            <a:r>
              <a:rPr lang="en-IN" b="1" dirty="0"/>
              <a:t>Card </a:t>
            </a:r>
            <a:r>
              <a:rPr lang="en-IN" b="1" dirty="0" smtClean="0"/>
              <a:t>reader/punch</a:t>
            </a:r>
            <a:endParaRPr lang="en-IN" b="1" dirty="0"/>
          </a:p>
        </p:txBody>
      </p:sp>
      <p:sp>
        <p:nvSpPr>
          <p:cNvPr id="15" name="Title 1"/>
          <p:cNvSpPr>
            <a:spLocks noGrp="1"/>
          </p:cNvSpPr>
          <p:nvPr>
            <p:ph type="title"/>
          </p:nvPr>
        </p:nvSpPr>
        <p:spPr>
          <a:xfrm>
            <a:off x="457200" y="274638"/>
            <a:ext cx="8229600" cy="490066"/>
          </a:xfrm>
        </p:spPr>
        <p:txBody>
          <a:bodyPr>
            <a:normAutofit fontScale="90000"/>
          </a:bodyPr>
          <a:lstStyle/>
          <a:p>
            <a:r>
              <a:rPr lang="en-IN" sz="3200" dirty="0" smtClean="0"/>
              <a:t>Punch card Reader, A </a:t>
            </a:r>
            <a:r>
              <a:rPr lang="en-IN" sz="3200" dirty="0"/>
              <a:t>punched card </a:t>
            </a:r>
          </a:p>
        </p:txBody>
      </p:sp>
    </p:spTree>
    <p:extLst>
      <p:ext uri="{BB962C8B-B14F-4D97-AF65-F5344CB8AC3E}">
        <p14:creationId xmlns:p14="http://schemas.microsoft.com/office/powerpoint/2010/main" val="2642627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Batch system</a:t>
            </a:r>
            <a:endParaRPr lang="en-IN" dirty="0"/>
          </a:p>
        </p:txBody>
      </p:sp>
      <p:sp>
        <p:nvSpPr>
          <p:cNvPr id="3" name="Content Placeholder 2"/>
          <p:cNvSpPr>
            <a:spLocks noGrp="1"/>
          </p:cNvSpPr>
          <p:nvPr>
            <p:ph idx="1"/>
          </p:nvPr>
        </p:nvSpPr>
        <p:spPr>
          <a:xfrm>
            <a:off x="457200" y="1268760"/>
            <a:ext cx="8229600" cy="4525963"/>
          </a:xfrm>
        </p:spPr>
        <p:txBody>
          <a:bodyPr>
            <a:noAutofit/>
          </a:bodyPr>
          <a:lstStyle/>
          <a:p>
            <a:r>
              <a:rPr lang="en-IN" sz="2200" dirty="0" smtClean="0"/>
              <a:t>User did not interact with the computer systems.</a:t>
            </a:r>
          </a:p>
          <a:p>
            <a:pPr lvl="1"/>
            <a:r>
              <a:rPr lang="en-IN" sz="2200" dirty="0" smtClean="0"/>
              <a:t>User prepared a job which consisted of </a:t>
            </a:r>
          </a:p>
          <a:p>
            <a:pPr lvl="2"/>
            <a:r>
              <a:rPr lang="en-IN" sz="2200" dirty="0" smtClean="0"/>
              <a:t>the programs,</a:t>
            </a:r>
          </a:p>
          <a:p>
            <a:pPr lvl="2"/>
            <a:r>
              <a:rPr lang="en-IN" sz="2200" dirty="0" smtClean="0"/>
              <a:t> data and </a:t>
            </a:r>
          </a:p>
          <a:p>
            <a:pPr lvl="2"/>
            <a:r>
              <a:rPr lang="en-IN" sz="2200" dirty="0" smtClean="0"/>
              <a:t>control information ,</a:t>
            </a:r>
          </a:p>
          <a:p>
            <a:pPr lvl="1"/>
            <a:r>
              <a:rPr lang="en-IN" sz="2200" dirty="0" smtClean="0"/>
              <a:t>submitted it to the computer operator. </a:t>
            </a:r>
          </a:p>
          <a:p>
            <a:pPr lvl="1"/>
            <a:r>
              <a:rPr lang="en-IN" sz="2200" dirty="0" smtClean="0"/>
              <a:t>The job was usually in the form of punch cards.</a:t>
            </a:r>
          </a:p>
          <a:p>
            <a:r>
              <a:rPr lang="en-IN" sz="2200" dirty="0" smtClean="0"/>
              <a:t>At some later time, the output appeared.</a:t>
            </a:r>
          </a:p>
          <a:p>
            <a:pPr lvl="1"/>
            <a:r>
              <a:rPr lang="en-IN" sz="2200" dirty="0" smtClean="0"/>
              <a:t>The o/p consisted of </a:t>
            </a:r>
          </a:p>
          <a:p>
            <a:pPr lvl="2"/>
            <a:r>
              <a:rPr lang="en-IN" sz="2200" dirty="0" smtClean="0"/>
              <a:t>result of the program, as well as</a:t>
            </a:r>
          </a:p>
          <a:p>
            <a:pPr lvl="2"/>
            <a:r>
              <a:rPr lang="en-IN" sz="2200" dirty="0" smtClean="0"/>
              <a:t> a dump of the final memory and </a:t>
            </a:r>
          </a:p>
          <a:p>
            <a:pPr lvl="2"/>
            <a:r>
              <a:rPr lang="en-IN" sz="2200" dirty="0" smtClean="0"/>
              <a:t>register contents for debugging.</a:t>
            </a:r>
          </a:p>
        </p:txBody>
      </p:sp>
      <p:sp>
        <p:nvSpPr>
          <p:cNvPr id="4" name="Date Placeholder 3"/>
          <p:cNvSpPr>
            <a:spLocks noGrp="1"/>
          </p:cNvSpPr>
          <p:nvPr>
            <p:ph type="dt" sz="half" idx="10"/>
          </p:nvPr>
        </p:nvSpPr>
        <p:spPr/>
        <p:txBody>
          <a:bodyPr/>
          <a:lstStyle/>
          <a:p>
            <a:fld id="{9056F72D-0720-4772-8BD4-F4700916CB5F}"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67</a:t>
            </a:fld>
            <a:endParaRPr lang="en-IN"/>
          </a:p>
        </p:txBody>
      </p:sp>
    </p:spTree>
    <p:extLst>
      <p:ext uri="{BB962C8B-B14F-4D97-AF65-F5344CB8AC3E}">
        <p14:creationId xmlns:p14="http://schemas.microsoft.com/office/powerpoint/2010/main" val="30316977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Batch system</a:t>
            </a:r>
            <a:endParaRPr lang="en-IN" dirty="0"/>
          </a:p>
        </p:txBody>
      </p:sp>
      <p:sp>
        <p:nvSpPr>
          <p:cNvPr id="3" name="Content Placeholder 2"/>
          <p:cNvSpPr>
            <a:spLocks noGrp="1"/>
          </p:cNvSpPr>
          <p:nvPr>
            <p:ph idx="1"/>
          </p:nvPr>
        </p:nvSpPr>
        <p:spPr/>
        <p:txBody>
          <a:bodyPr>
            <a:normAutofit/>
          </a:bodyPr>
          <a:lstStyle/>
          <a:p>
            <a:r>
              <a:rPr lang="en-IN" sz="2400" dirty="0" smtClean="0"/>
              <a:t>To speed up processing, </a:t>
            </a:r>
          </a:p>
          <a:p>
            <a:pPr lvl="1"/>
            <a:endParaRPr lang="en-IN" sz="2400" dirty="0" smtClean="0"/>
          </a:p>
          <a:p>
            <a:pPr lvl="1"/>
            <a:r>
              <a:rPr lang="en-IN" sz="2400" dirty="0" smtClean="0"/>
              <a:t>operators batched together jobs with similar needs and </a:t>
            </a:r>
          </a:p>
          <a:p>
            <a:pPr lvl="1"/>
            <a:endParaRPr lang="en-IN" sz="2400" dirty="0" smtClean="0"/>
          </a:p>
          <a:p>
            <a:pPr lvl="1"/>
            <a:r>
              <a:rPr lang="en-IN" sz="2400" dirty="0" smtClean="0"/>
              <a:t>ran them throughout the computer as a group.</a:t>
            </a:r>
          </a:p>
        </p:txBody>
      </p:sp>
      <p:sp>
        <p:nvSpPr>
          <p:cNvPr id="4" name="Date Placeholder 3"/>
          <p:cNvSpPr>
            <a:spLocks noGrp="1"/>
          </p:cNvSpPr>
          <p:nvPr>
            <p:ph type="dt" sz="half" idx="10"/>
          </p:nvPr>
        </p:nvSpPr>
        <p:spPr/>
        <p:txBody>
          <a:bodyPr/>
          <a:lstStyle/>
          <a:p>
            <a:fld id="{B8E3DBBF-B264-42A8-86F2-0FA9B00FE168}"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68</a:t>
            </a:fld>
            <a:endParaRPr lang="en-IN"/>
          </a:p>
        </p:txBody>
      </p:sp>
    </p:spTree>
    <p:extLst>
      <p:ext uri="{BB962C8B-B14F-4D97-AF65-F5344CB8AC3E}">
        <p14:creationId xmlns:p14="http://schemas.microsoft.com/office/powerpoint/2010/main" val="39056057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Batch system</a:t>
            </a:r>
            <a:endParaRPr lang="en-IN" dirty="0"/>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IN" sz="2400" dirty="0" smtClean="0"/>
              <a:t>The programmers would leave their programs with the operator. </a:t>
            </a:r>
          </a:p>
          <a:p>
            <a:pPr marL="457200" indent="-457200">
              <a:buFont typeface="+mj-lt"/>
              <a:buAutoNum type="arabicParenR"/>
            </a:pPr>
            <a:endParaRPr lang="en-IN" sz="2400" dirty="0" smtClean="0"/>
          </a:p>
          <a:p>
            <a:pPr marL="457200" indent="-457200">
              <a:buFont typeface="+mj-lt"/>
              <a:buAutoNum type="arabicParenR"/>
            </a:pPr>
            <a:r>
              <a:rPr lang="en-IN" sz="2400" dirty="0" smtClean="0"/>
              <a:t>The operator would </a:t>
            </a:r>
          </a:p>
          <a:p>
            <a:pPr marL="914400" lvl="1" indent="-457200">
              <a:buFont typeface="+mj-lt"/>
              <a:buAutoNum type="arabicParenR"/>
            </a:pPr>
            <a:r>
              <a:rPr lang="en-IN" sz="2000" dirty="0" smtClean="0"/>
              <a:t>sort programs into batches with similar requirements and </a:t>
            </a:r>
          </a:p>
          <a:p>
            <a:pPr marL="914400" lvl="1" indent="-457200">
              <a:buFont typeface="+mj-lt"/>
              <a:buAutoNum type="arabicParenR"/>
            </a:pPr>
            <a:r>
              <a:rPr lang="en-IN" sz="2000" dirty="0" smtClean="0"/>
              <a:t>would run each batch as the computer became available.</a:t>
            </a:r>
          </a:p>
          <a:p>
            <a:pPr marL="457200" indent="-457200">
              <a:buFont typeface="+mj-lt"/>
              <a:buAutoNum type="arabicParenR"/>
            </a:pPr>
            <a:endParaRPr lang="en-IN" sz="2400" dirty="0" smtClean="0"/>
          </a:p>
          <a:p>
            <a:pPr marL="457200" indent="-457200">
              <a:buFont typeface="+mj-lt"/>
              <a:buAutoNum type="arabicParenR"/>
            </a:pPr>
            <a:r>
              <a:rPr lang="en-IN" sz="2400" dirty="0" smtClean="0"/>
              <a:t>The O/P would be sent back to the appropriate programmer</a:t>
            </a:r>
          </a:p>
        </p:txBody>
      </p:sp>
      <p:sp>
        <p:nvSpPr>
          <p:cNvPr id="4" name="Date Placeholder 3"/>
          <p:cNvSpPr>
            <a:spLocks noGrp="1"/>
          </p:cNvSpPr>
          <p:nvPr>
            <p:ph type="dt" sz="half" idx="10"/>
          </p:nvPr>
        </p:nvSpPr>
        <p:spPr/>
        <p:txBody>
          <a:bodyPr/>
          <a:lstStyle/>
          <a:p>
            <a:fld id="{37F64C59-C2FF-4153-9E1E-58822A1007F0}"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69</a:t>
            </a:fld>
            <a:endParaRPr lang="en-IN"/>
          </a:p>
        </p:txBody>
      </p:sp>
    </p:spTree>
    <p:extLst>
      <p:ext uri="{BB962C8B-B14F-4D97-AF65-F5344CB8AC3E}">
        <p14:creationId xmlns:p14="http://schemas.microsoft.com/office/powerpoint/2010/main" val="2517167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Macro Processors or Pre Processors</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t>There are 4 main types of </a:t>
            </a:r>
            <a:r>
              <a:rPr lang="en-IN" sz="2400" b="1" dirty="0" smtClean="0"/>
              <a:t>pre-processor </a:t>
            </a:r>
            <a:r>
              <a:rPr lang="en-IN" sz="2400" b="1" dirty="0"/>
              <a:t>directives:</a:t>
            </a:r>
            <a:endParaRPr lang="en-IN" sz="2400" dirty="0"/>
          </a:p>
          <a:p>
            <a:r>
              <a:rPr lang="en-IN" sz="2400" dirty="0" smtClean="0"/>
              <a:t>Macros</a:t>
            </a:r>
            <a:endParaRPr lang="en-IN" sz="2400" dirty="0"/>
          </a:p>
          <a:p>
            <a:r>
              <a:rPr lang="en-IN" sz="2400" dirty="0"/>
              <a:t>File Inclusion</a:t>
            </a:r>
          </a:p>
          <a:p>
            <a:r>
              <a:rPr lang="en-IN" sz="2400" dirty="0"/>
              <a:t>Conditional Compilation</a:t>
            </a:r>
          </a:p>
          <a:p>
            <a:r>
              <a:rPr lang="en-IN" sz="2400" dirty="0"/>
              <a:t>Other directives</a:t>
            </a:r>
          </a:p>
          <a:p>
            <a:endParaRPr lang="en-IN" dirty="0"/>
          </a:p>
        </p:txBody>
      </p:sp>
      <p:sp>
        <p:nvSpPr>
          <p:cNvPr id="4" name="Date Placeholder 3"/>
          <p:cNvSpPr>
            <a:spLocks noGrp="1"/>
          </p:cNvSpPr>
          <p:nvPr>
            <p:ph type="dt" sz="half" idx="10"/>
          </p:nvPr>
        </p:nvSpPr>
        <p:spPr/>
        <p:txBody>
          <a:bodyPr/>
          <a:lstStyle/>
          <a:p>
            <a:fld id="{99091AAD-B11C-4337-8B99-51305FDC424A}"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7</a:t>
            </a:fld>
            <a:endParaRPr lang="en-IN"/>
          </a:p>
        </p:txBody>
      </p:sp>
    </p:spTree>
    <p:extLst>
      <p:ext uri="{BB962C8B-B14F-4D97-AF65-F5344CB8AC3E}">
        <p14:creationId xmlns:p14="http://schemas.microsoft.com/office/powerpoint/2010/main" val="40783842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033463" y="198438"/>
            <a:ext cx="8229600" cy="576262"/>
          </a:xfrm>
        </p:spPr>
        <p:txBody>
          <a:bodyPr/>
          <a:lstStyle/>
          <a:p>
            <a:pPr eaLnBrk="1" hangingPunct="1"/>
            <a:r>
              <a:rPr lang="en-US" altLang="en-US" sz="2800" smtClean="0"/>
              <a:t>Memory Layout for Multiprogrammed System</a:t>
            </a:r>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747" y="1230313"/>
            <a:ext cx="2814637"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73D8470-65C8-41CA-86BF-B0C3E1B480F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70</a:t>
            </a:fld>
            <a:endParaRPr lang="en-IN"/>
          </a:p>
        </p:txBody>
      </p:sp>
      <p:sp>
        <p:nvSpPr>
          <p:cNvPr id="7" name="Rectangle 3"/>
          <p:cNvSpPr txBox="1">
            <a:spLocks noChangeArrowheads="1"/>
          </p:cNvSpPr>
          <p:nvPr/>
        </p:nvSpPr>
        <p:spPr>
          <a:xfrm>
            <a:off x="683569" y="548680"/>
            <a:ext cx="4392488" cy="54625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Monotype Sorts" pitchFamily="-84" charset="2"/>
              <a:buNone/>
            </a:pPr>
            <a:endParaRPr lang="en-US" altLang="en-US" sz="2800" dirty="0" smtClean="0"/>
          </a:p>
          <a:p>
            <a:pPr>
              <a:lnSpc>
                <a:spcPct val="90000"/>
              </a:lnSpc>
            </a:pPr>
            <a:r>
              <a:rPr lang="en-US" altLang="en-US" sz="2800" b="1" dirty="0" smtClean="0"/>
              <a:t>Bring multiple programs in RAM</a:t>
            </a:r>
          </a:p>
          <a:p>
            <a:pPr>
              <a:lnSpc>
                <a:spcPct val="90000"/>
              </a:lnSpc>
            </a:pPr>
            <a:endParaRPr lang="en-US" altLang="en-US" sz="2800" b="1" dirty="0"/>
          </a:p>
          <a:p>
            <a:pPr marL="0" indent="0">
              <a:lnSpc>
                <a:spcPct val="90000"/>
              </a:lnSpc>
              <a:buNone/>
            </a:pPr>
            <a:r>
              <a:rPr lang="en-US" altLang="en-US" sz="2800" b="1" dirty="0" smtClean="0"/>
              <a:t>Now, </a:t>
            </a:r>
          </a:p>
          <a:p>
            <a:pPr>
              <a:lnSpc>
                <a:spcPct val="90000"/>
              </a:lnSpc>
            </a:pPr>
            <a:r>
              <a:rPr lang="en-US" altLang="en-US" sz="2800" b="1" dirty="0" smtClean="0"/>
              <a:t>How to execute these programs?</a:t>
            </a:r>
            <a:endParaRPr lang="en-US" altLang="en-US" sz="2800" dirty="0" smtClean="0"/>
          </a:p>
        </p:txBody>
      </p:sp>
    </p:spTree>
    <p:extLst>
      <p:ext uri="{BB962C8B-B14F-4D97-AF65-F5344CB8AC3E}">
        <p14:creationId xmlns:p14="http://schemas.microsoft.com/office/powerpoint/2010/main" val="2021716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marL="0" indent="0">
              <a:buNone/>
            </a:pPr>
            <a:r>
              <a:rPr lang="en-IN" sz="2400" b="1" dirty="0" smtClean="0"/>
              <a:t>Multi programmed –Non-</a:t>
            </a:r>
            <a:r>
              <a:rPr lang="en-IN" sz="2400" b="1" dirty="0" err="1" smtClean="0"/>
              <a:t>Preemptive</a:t>
            </a:r>
            <a:r>
              <a:rPr lang="en-IN" sz="2400" b="1" dirty="0" smtClean="0"/>
              <a:t>?</a:t>
            </a:r>
          </a:p>
          <a:p>
            <a:pPr marL="0" indent="0">
              <a:buNone/>
            </a:pPr>
            <a:endParaRPr lang="en-IN" sz="2400" b="1" dirty="0" smtClean="0"/>
          </a:p>
          <a:p>
            <a:pPr marL="0" indent="0">
              <a:buNone/>
            </a:pPr>
            <a:endParaRPr lang="en-IN" sz="2400" b="1" dirty="0"/>
          </a:p>
          <a:p>
            <a:pPr marL="0" indent="0">
              <a:buNone/>
            </a:pPr>
            <a:r>
              <a:rPr lang="en-IN" sz="2400" b="1" dirty="0" smtClean="0"/>
              <a:t>Multitasking-</a:t>
            </a:r>
            <a:r>
              <a:rPr lang="en-IN" sz="2400" b="1" dirty="0" err="1" smtClean="0"/>
              <a:t>Preemptive</a:t>
            </a:r>
            <a:r>
              <a:rPr lang="en-IN" sz="2400" b="1" dirty="0" smtClean="0"/>
              <a:t>?</a:t>
            </a:r>
            <a:endParaRPr lang="en-IN" sz="2400" b="1" dirty="0"/>
          </a:p>
          <a:p>
            <a:pPr marL="0" indent="0">
              <a:buNone/>
            </a:pPr>
            <a:endParaRPr lang="en-IN" sz="2400" dirty="0" smtClean="0"/>
          </a:p>
          <a:p>
            <a:pPr marL="0" indent="0">
              <a:buNone/>
            </a:pPr>
            <a:endParaRPr lang="en-IN" sz="2400" dirty="0"/>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71</a:t>
            </a:fld>
            <a:endParaRPr lang="en-IN"/>
          </a:p>
        </p:txBody>
      </p:sp>
    </p:spTree>
    <p:extLst>
      <p:ext uri="{BB962C8B-B14F-4D97-AF65-F5344CB8AC3E}">
        <p14:creationId xmlns:p14="http://schemas.microsoft.com/office/powerpoint/2010/main" val="41369084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marL="0" indent="0">
              <a:buNone/>
            </a:pPr>
            <a:endParaRPr lang="en-IN" sz="2400" dirty="0"/>
          </a:p>
          <a:p>
            <a:pPr marL="0" indent="0">
              <a:buNone/>
            </a:pPr>
            <a:r>
              <a:rPr lang="en-IN" sz="2400" b="1" dirty="0" smtClean="0"/>
              <a:t>Class-Student Example?</a:t>
            </a:r>
            <a:endParaRPr lang="en-IN" sz="2400" b="1" dirty="0"/>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72</a:t>
            </a:fld>
            <a:endParaRPr lang="en-IN"/>
          </a:p>
        </p:txBody>
      </p:sp>
      <p:sp>
        <p:nvSpPr>
          <p:cNvPr id="5" name="TextBox 4"/>
          <p:cNvSpPr txBox="1"/>
          <p:nvPr/>
        </p:nvSpPr>
        <p:spPr>
          <a:xfrm>
            <a:off x="755576"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S1</a:t>
            </a:r>
            <a:endParaRPr lang="en-IN" b="1" dirty="0"/>
          </a:p>
        </p:txBody>
      </p:sp>
      <p:sp>
        <p:nvSpPr>
          <p:cNvPr id="8" name="TextBox 7"/>
          <p:cNvSpPr txBox="1"/>
          <p:nvPr/>
        </p:nvSpPr>
        <p:spPr>
          <a:xfrm>
            <a:off x="767152" y="328498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S6</a:t>
            </a:r>
            <a:endParaRPr lang="en-IN" b="1" dirty="0"/>
          </a:p>
        </p:txBody>
      </p:sp>
      <p:sp>
        <p:nvSpPr>
          <p:cNvPr id="9" name="TextBox 8"/>
          <p:cNvSpPr txBox="1"/>
          <p:nvPr/>
        </p:nvSpPr>
        <p:spPr>
          <a:xfrm>
            <a:off x="81724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S10</a:t>
            </a:r>
            <a:endParaRPr lang="en-IN" b="1" dirty="0"/>
          </a:p>
        </p:txBody>
      </p:sp>
      <p:sp>
        <p:nvSpPr>
          <p:cNvPr id="10" name="TextBox 9"/>
          <p:cNvSpPr txBox="1"/>
          <p:nvPr/>
        </p:nvSpPr>
        <p:spPr>
          <a:xfrm>
            <a:off x="63722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S9</a:t>
            </a:r>
            <a:endParaRPr lang="en-IN" b="1" dirty="0"/>
          </a:p>
        </p:txBody>
      </p:sp>
      <p:sp>
        <p:nvSpPr>
          <p:cNvPr id="11" name="TextBox 10"/>
          <p:cNvSpPr txBox="1"/>
          <p:nvPr/>
        </p:nvSpPr>
        <p:spPr>
          <a:xfrm>
            <a:off x="4355976"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S8</a:t>
            </a:r>
            <a:endParaRPr lang="en-IN" b="1" dirty="0"/>
          </a:p>
        </p:txBody>
      </p:sp>
      <p:sp>
        <p:nvSpPr>
          <p:cNvPr id="12" name="TextBox 11"/>
          <p:cNvSpPr txBox="1"/>
          <p:nvPr/>
        </p:nvSpPr>
        <p:spPr>
          <a:xfrm>
            <a:off x="2377392"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S7</a:t>
            </a:r>
            <a:endParaRPr lang="en-IN" b="1" dirty="0"/>
          </a:p>
        </p:txBody>
      </p:sp>
      <p:sp>
        <p:nvSpPr>
          <p:cNvPr id="13" name="TextBox 12"/>
          <p:cNvSpPr txBox="1"/>
          <p:nvPr/>
        </p:nvSpPr>
        <p:spPr>
          <a:xfrm>
            <a:off x="8172400" y="2043015"/>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S5</a:t>
            </a:r>
            <a:endParaRPr lang="en-IN" b="1" dirty="0"/>
          </a:p>
        </p:txBody>
      </p:sp>
      <p:sp>
        <p:nvSpPr>
          <p:cNvPr id="14" name="TextBox 13"/>
          <p:cNvSpPr txBox="1"/>
          <p:nvPr/>
        </p:nvSpPr>
        <p:spPr>
          <a:xfrm>
            <a:off x="6372200" y="2032258"/>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S4</a:t>
            </a:r>
            <a:endParaRPr lang="en-IN" b="1" dirty="0"/>
          </a:p>
        </p:txBody>
      </p:sp>
      <p:sp>
        <p:nvSpPr>
          <p:cNvPr id="15" name="TextBox 14"/>
          <p:cNvSpPr txBox="1"/>
          <p:nvPr/>
        </p:nvSpPr>
        <p:spPr>
          <a:xfrm>
            <a:off x="4355976" y="201282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S3</a:t>
            </a:r>
            <a:endParaRPr lang="en-IN" b="1" dirty="0"/>
          </a:p>
        </p:txBody>
      </p:sp>
      <p:sp>
        <p:nvSpPr>
          <p:cNvPr id="16" name="TextBox 15"/>
          <p:cNvSpPr txBox="1"/>
          <p:nvPr/>
        </p:nvSpPr>
        <p:spPr>
          <a:xfrm>
            <a:off x="2377392"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S2</a:t>
            </a:r>
            <a:endParaRPr lang="en-IN" b="1" dirty="0"/>
          </a:p>
        </p:txBody>
      </p:sp>
    </p:spTree>
    <p:extLst>
      <p:ext uri="{BB962C8B-B14F-4D97-AF65-F5344CB8AC3E}">
        <p14:creationId xmlns:p14="http://schemas.microsoft.com/office/powerpoint/2010/main" val="3447588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solidFill>
                  <a:srgbClr val="3366FF"/>
                </a:solidFill>
              </a:rPr>
              <a:t>Multitasking</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marL="0" indent="0">
              <a:buNone/>
            </a:pPr>
            <a:endParaRPr lang="en-IN" sz="2400" dirty="0"/>
          </a:p>
          <a:p>
            <a:pPr marL="0" indent="0">
              <a:buNone/>
            </a:pPr>
            <a:r>
              <a:rPr lang="en-IN" sz="2400" b="1" dirty="0" smtClean="0"/>
              <a:t>Class-Student Example?</a:t>
            </a:r>
            <a:endParaRPr lang="en-IN" sz="2400" b="1" dirty="0"/>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73</a:t>
            </a:fld>
            <a:endParaRPr lang="en-IN"/>
          </a:p>
        </p:txBody>
      </p:sp>
      <p:sp>
        <p:nvSpPr>
          <p:cNvPr id="5" name="TextBox 4"/>
          <p:cNvSpPr txBox="1"/>
          <p:nvPr/>
        </p:nvSpPr>
        <p:spPr>
          <a:xfrm>
            <a:off x="755576"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S1</a:t>
            </a:r>
            <a:endParaRPr lang="en-IN" b="1" dirty="0"/>
          </a:p>
        </p:txBody>
      </p:sp>
      <p:sp>
        <p:nvSpPr>
          <p:cNvPr id="8" name="TextBox 7"/>
          <p:cNvSpPr txBox="1"/>
          <p:nvPr/>
        </p:nvSpPr>
        <p:spPr>
          <a:xfrm>
            <a:off x="767152" y="328498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S6</a:t>
            </a:r>
            <a:endParaRPr lang="en-IN" b="1" dirty="0"/>
          </a:p>
        </p:txBody>
      </p:sp>
      <p:sp>
        <p:nvSpPr>
          <p:cNvPr id="9" name="TextBox 8"/>
          <p:cNvSpPr txBox="1"/>
          <p:nvPr/>
        </p:nvSpPr>
        <p:spPr>
          <a:xfrm>
            <a:off x="81724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S10</a:t>
            </a:r>
            <a:endParaRPr lang="en-IN" b="1" dirty="0"/>
          </a:p>
        </p:txBody>
      </p:sp>
      <p:sp>
        <p:nvSpPr>
          <p:cNvPr id="10" name="TextBox 9"/>
          <p:cNvSpPr txBox="1"/>
          <p:nvPr/>
        </p:nvSpPr>
        <p:spPr>
          <a:xfrm>
            <a:off x="63722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S9</a:t>
            </a:r>
            <a:endParaRPr lang="en-IN" b="1" dirty="0"/>
          </a:p>
        </p:txBody>
      </p:sp>
      <p:sp>
        <p:nvSpPr>
          <p:cNvPr id="11" name="TextBox 10"/>
          <p:cNvSpPr txBox="1"/>
          <p:nvPr/>
        </p:nvSpPr>
        <p:spPr>
          <a:xfrm>
            <a:off x="4355976"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S8</a:t>
            </a:r>
            <a:endParaRPr lang="en-IN" b="1" dirty="0"/>
          </a:p>
        </p:txBody>
      </p:sp>
      <p:sp>
        <p:nvSpPr>
          <p:cNvPr id="12" name="TextBox 11"/>
          <p:cNvSpPr txBox="1"/>
          <p:nvPr/>
        </p:nvSpPr>
        <p:spPr>
          <a:xfrm>
            <a:off x="2377392"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S7</a:t>
            </a:r>
            <a:endParaRPr lang="en-IN" b="1" dirty="0"/>
          </a:p>
        </p:txBody>
      </p:sp>
      <p:sp>
        <p:nvSpPr>
          <p:cNvPr id="13" name="TextBox 12"/>
          <p:cNvSpPr txBox="1"/>
          <p:nvPr/>
        </p:nvSpPr>
        <p:spPr>
          <a:xfrm>
            <a:off x="8172400" y="2043015"/>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S5</a:t>
            </a:r>
            <a:endParaRPr lang="en-IN" b="1" dirty="0"/>
          </a:p>
        </p:txBody>
      </p:sp>
      <p:sp>
        <p:nvSpPr>
          <p:cNvPr id="14" name="TextBox 13"/>
          <p:cNvSpPr txBox="1"/>
          <p:nvPr/>
        </p:nvSpPr>
        <p:spPr>
          <a:xfrm>
            <a:off x="6372200" y="2032258"/>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S4</a:t>
            </a:r>
            <a:endParaRPr lang="en-IN" b="1" dirty="0"/>
          </a:p>
        </p:txBody>
      </p:sp>
      <p:sp>
        <p:nvSpPr>
          <p:cNvPr id="15" name="TextBox 14"/>
          <p:cNvSpPr txBox="1"/>
          <p:nvPr/>
        </p:nvSpPr>
        <p:spPr>
          <a:xfrm>
            <a:off x="4355976" y="201282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S3</a:t>
            </a:r>
            <a:endParaRPr lang="en-IN" b="1" dirty="0"/>
          </a:p>
        </p:txBody>
      </p:sp>
      <p:sp>
        <p:nvSpPr>
          <p:cNvPr id="16" name="TextBox 15"/>
          <p:cNvSpPr txBox="1"/>
          <p:nvPr/>
        </p:nvSpPr>
        <p:spPr>
          <a:xfrm>
            <a:off x="2377392"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S2</a:t>
            </a:r>
            <a:endParaRPr lang="en-IN" b="1" dirty="0"/>
          </a:p>
        </p:txBody>
      </p:sp>
    </p:spTree>
    <p:extLst>
      <p:ext uri="{BB962C8B-B14F-4D97-AF65-F5344CB8AC3E}">
        <p14:creationId xmlns:p14="http://schemas.microsoft.com/office/powerpoint/2010/main" val="35122770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Non-multi programmed system</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marL="0" indent="0">
              <a:buNone/>
            </a:pPr>
            <a:r>
              <a:rPr lang="en-IN" sz="2400" b="1" dirty="0"/>
              <a:t>Non-multi programmed system’s working –</a:t>
            </a:r>
            <a:endParaRPr lang="en-IN" sz="2400" dirty="0"/>
          </a:p>
          <a:p>
            <a:r>
              <a:rPr lang="en-IN" sz="2400" dirty="0" smtClean="0"/>
              <a:t>As </a:t>
            </a:r>
            <a:r>
              <a:rPr lang="en-IN" sz="2400" dirty="0"/>
              <a:t>soon as one job leaves the CPU and goes for </a:t>
            </a:r>
            <a:r>
              <a:rPr lang="en-IN" sz="2400" dirty="0" smtClean="0"/>
              <a:t>I/O task </a:t>
            </a:r>
            <a:r>
              <a:rPr lang="en-IN" sz="2400" dirty="0"/>
              <a:t>the CPU becomes idle. </a:t>
            </a:r>
            <a:endParaRPr lang="en-IN" sz="2400" dirty="0" smtClean="0"/>
          </a:p>
          <a:p>
            <a:r>
              <a:rPr lang="en-IN" sz="2400" b="1" dirty="0" smtClean="0"/>
              <a:t>The </a:t>
            </a:r>
            <a:r>
              <a:rPr lang="en-IN" sz="2400" b="1" dirty="0"/>
              <a:t>CPU keeps waiting and waiting until this job (which was executing earlier) comes back and resumes its execution with the CPU. </a:t>
            </a:r>
            <a:r>
              <a:rPr lang="en-IN" sz="2400" dirty="0" smtClean="0"/>
              <a:t>So </a:t>
            </a:r>
            <a:r>
              <a:rPr lang="en-IN" sz="2400" dirty="0"/>
              <a:t>CPU remains free for all this while.</a:t>
            </a:r>
          </a:p>
          <a:p>
            <a:r>
              <a:rPr lang="en-IN" sz="2400" dirty="0"/>
              <a:t>Now it has a </a:t>
            </a:r>
            <a:r>
              <a:rPr lang="en-IN" sz="2400" b="1" dirty="0"/>
              <a:t>drawback that the CPU remains idle for a very long period of time</a:t>
            </a:r>
            <a:r>
              <a:rPr lang="en-IN" sz="2400" dirty="0"/>
              <a:t>. Also, other jobs which are waiting to be executed might not get a chance to execute because the CPU is still allocated to the earlier job.</a:t>
            </a:r>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74</a:t>
            </a:fld>
            <a:endParaRPr lang="en-IN"/>
          </a:p>
        </p:txBody>
      </p:sp>
    </p:spTree>
    <p:extLst>
      <p:ext uri="{BB962C8B-B14F-4D97-AF65-F5344CB8AC3E}">
        <p14:creationId xmlns:p14="http://schemas.microsoft.com/office/powerpoint/2010/main" val="9906393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marL="0" indent="0">
              <a:buNone/>
            </a:pPr>
            <a:r>
              <a:rPr lang="en-IN" sz="2400" b="1" dirty="0"/>
              <a:t>Multi programmed system’s working –</a:t>
            </a:r>
            <a:endParaRPr lang="en-IN" sz="2400" dirty="0"/>
          </a:p>
          <a:p>
            <a:r>
              <a:rPr lang="en-IN" sz="2400" dirty="0"/>
              <a:t>In a multi-programmed system, as soon as one job goes for an I/O task, the Operating System interrupts that job, chooses another job from the job </a:t>
            </a:r>
            <a:r>
              <a:rPr lang="en-IN" sz="2400" dirty="0" smtClean="0"/>
              <a:t>pool, </a:t>
            </a:r>
            <a:r>
              <a:rPr lang="en-IN" sz="2400" dirty="0"/>
              <a:t>gives CPU to this new job and starts its execution. </a:t>
            </a:r>
            <a:endParaRPr lang="en-IN" sz="2400" dirty="0" smtClean="0"/>
          </a:p>
          <a:p>
            <a:r>
              <a:rPr lang="en-IN" sz="2400" dirty="0" smtClean="0"/>
              <a:t>The </a:t>
            </a:r>
            <a:r>
              <a:rPr lang="en-IN" sz="2400" dirty="0"/>
              <a:t>previous job keeps doing its I/O operation while this new job does CPU bound tasks. </a:t>
            </a:r>
            <a:endParaRPr lang="en-IN" sz="2400" dirty="0" smtClean="0"/>
          </a:p>
          <a:p>
            <a:r>
              <a:rPr lang="en-IN" sz="2400" dirty="0" smtClean="0"/>
              <a:t>Now </a:t>
            </a:r>
            <a:r>
              <a:rPr lang="en-IN" sz="2400" dirty="0"/>
              <a:t>say the second job also goes for an I/O task, the CPU chooses a third job and starts executing it. </a:t>
            </a:r>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75</a:t>
            </a:fld>
            <a:endParaRPr lang="en-IN"/>
          </a:p>
        </p:txBody>
      </p:sp>
    </p:spTree>
    <p:extLst>
      <p:ext uri="{BB962C8B-B14F-4D97-AF65-F5344CB8AC3E}">
        <p14:creationId xmlns:p14="http://schemas.microsoft.com/office/powerpoint/2010/main" val="39814626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a:lnSpc>
                <a:spcPct val="90000"/>
              </a:lnSpc>
            </a:pPr>
            <a:r>
              <a:rPr lang="en-US" altLang="en-US" b="1" dirty="0" smtClean="0"/>
              <a:t>Multiprogramming</a:t>
            </a:r>
            <a:r>
              <a:rPr lang="en-US" altLang="en-US" sz="1600" dirty="0" smtClean="0"/>
              <a:t> </a:t>
            </a:r>
            <a:r>
              <a:rPr lang="en-US" altLang="en-US" sz="2400" dirty="0" smtClean="0"/>
              <a:t>needed for efficiency</a:t>
            </a:r>
          </a:p>
          <a:p>
            <a:pPr lvl="1">
              <a:lnSpc>
                <a:spcPct val="90000"/>
              </a:lnSpc>
            </a:pPr>
            <a:r>
              <a:rPr lang="en-US" altLang="en-US" sz="2400" dirty="0" smtClean="0"/>
              <a:t>Single Program cannot keep CPU and I/O devices busy at all times</a:t>
            </a:r>
          </a:p>
          <a:p>
            <a:pPr lvl="1">
              <a:lnSpc>
                <a:spcPct val="90000"/>
              </a:lnSpc>
            </a:pPr>
            <a:r>
              <a:rPr lang="en-US" altLang="en-US" sz="2400" dirty="0" smtClean="0"/>
              <a:t>Multiprogramming increases CPU utilization by organizing jobs (code and data) so that CPU always has one to execute.</a:t>
            </a:r>
          </a:p>
          <a:p>
            <a:pPr lvl="1">
              <a:lnSpc>
                <a:spcPct val="90000"/>
              </a:lnSpc>
            </a:pPr>
            <a:r>
              <a:rPr lang="en-US" altLang="en-US" sz="2400" dirty="0" smtClean="0"/>
              <a:t>A subset of total jobs in system is kept in memory</a:t>
            </a:r>
          </a:p>
          <a:p>
            <a:pPr lvl="1">
              <a:lnSpc>
                <a:spcPct val="90000"/>
              </a:lnSpc>
            </a:pPr>
            <a:r>
              <a:rPr lang="en-US" altLang="en-US" sz="2400" dirty="0" smtClean="0"/>
              <a:t>One job selected and run via </a:t>
            </a:r>
            <a:r>
              <a:rPr lang="en-US" altLang="en-US" sz="4000" b="1" dirty="0" smtClean="0"/>
              <a:t>job scheduling</a:t>
            </a:r>
          </a:p>
          <a:p>
            <a:pPr lvl="1">
              <a:lnSpc>
                <a:spcPct val="90000"/>
              </a:lnSpc>
            </a:pPr>
            <a:r>
              <a:rPr lang="en-US" altLang="en-US" sz="2400" dirty="0" smtClean="0"/>
              <a:t>When it has to wait for some task, such as I/O,  OS switches to another job</a:t>
            </a:r>
          </a:p>
          <a:p>
            <a:pPr lvl="1">
              <a:lnSpc>
                <a:spcPct val="90000"/>
              </a:lnSpc>
            </a:pPr>
            <a:r>
              <a:rPr lang="en-US" altLang="en-US" sz="2400" dirty="0" smtClean="0"/>
              <a:t>In non- </a:t>
            </a:r>
            <a:r>
              <a:rPr lang="en-US" altLang="en-US" sz="2400" dirty="0" err="1" smtClean="0"/>
              <a:t>multiprogrammed</a:t>
            </a:r>
            <a:r>
              <a:rPr lang="en-US" altLang="en-US" sz="2400" dirty="0" smtClean="0"/>
              <a:t> system, The CPU would sit idle.</a:t>
            </a:r>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76</a:t>
            </a:fld>
            <a:endParaRPr lang="en-IN"/>
          </a:p>
        </p:txBody>
      </p:sp>
    </p:spTree>
    <p:extLst>
      <p:ext uri="{BB962C8B-B14F-4D97-AF65-F5344CB8AC3E}">
        <p14:creationId xmlns:p14="http://schemas.microsoft.com/office/powerpoint/2010/main" val="2825247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smtClean="0"/>
          </a:p>
        </p:txBody>
      </p:sp>
      <p:sp>
        <p:nvSpPr>
          <p:cNvPr id="31747" name="Rectangle 3"/>
          <p:cNvSpPr>
            <a:spLocks noGrp="1" noChangeArrowheads="1"/>
          </p:cNvSpPr>
          <p:nvPr>
            <p:ph type="body" idx="4294967295"/>
          </p:nvPr>
        </p:nvSpPr>
        <p:spPr>
          <a:xfrm>
            <a:off x="683568" y="1196752"/>
            <a:ext cx="7832725" cy="4814516"/>
          </a:xfrm>
        </p:spPr>
        <p:txBody>
          <a:bodyPr>
            <a:normAutofit/>
          </a:bodyPr>
          <a:lstStyle/>
          <a:p>
            <a:pPr>
              <a:lnSpc>
                <a:spcPct val="90000"/>
              </a:lnSpc>
            </a:pPr>
            <a:r>
              <a:rPr lang="en-IN" altLang="en-US" sz="2400" dirty="0" smtClean="0"/>
              <a:t>Program </a:t>
            </a:r>
            <a:r>
              <a:rPr lang="en-IN" altLang="en-US" sz="2400" dirty="0"/>
              <a:t>A runs for some time and then goes to waiting state. In the mean time program B begins its execution. </a:t>
            </a:r>
            <a:endParaRPr lang="en-IN" altLang="en-US" sz="2400" dirty="0" smtClean="0"/>
          </a:p>
          <a:p>
            <a:pPr>
              <a:lnSpc>
                <a:spcPct val="90000"/>
              </a:lnSpc>
            </a:pPr>
            <a:endParaRPr lang="en-IN" altLang="en-US" sz="2400" dirty="0"/>
          </a:p>
          <a:p>
            <a:pPr>
              <a:lnSpc>
                <a:spcPct val="90000"/>
              </a:lnSpc>
            </a:pPr>
            <a:endParaRPr lang="en-IN" altLang="en-US" sz="2400" dirty="0" smtClean="0"/>
          </a:p>
          <a:p>
            <a:pPr>
              <a:lnSpc>
                <a:spcPct val="90000"/>
              </a:lnSpc>
            </a:pPr>
            <a:endParaRPr lang="en-IN" altLang="en-US" sz="2400" dirty="0"/>
          </a:p>
          <a:p>
            <a:pPr>
              <a:lnSpc>
                <a:spcPct val="90000"/>
              </a:lnSpc>
            </a:pPr>
            <a:endParaRPr lang="en-IN" altLang="en-US" sz="2400" dirty="0" smtClean="0"/>
          </a:p>
          <a:p>
            <a:pPr>
              <a:lnSpc>
                <a:spcPct val="90000"/>
              </a:lnSpc>
            </a:pPr>
            <a:endParaRPr lang="en-IN" altLang="en-US" sz="2400" dirty="0"/>
          </a:p>
          <a:p>
            <a:pPr>
              <a:lnSpc>
                <a:spcPct val="90000"/>
              </a:lnSpc>
            </a:pPr>
            <a:endParaRPr lang="en-IN" altLang="en-US" sz="2400" dirty="0" smtClean="0"/>
          </a:p>
          <a:p>
            <a:pPr>
              <a:lnSpc>
                <a:spcPct val="90000"/>
              </a:lnSpc>
            </a:pPr>
            <a:endParaRPr lang="en-IN" altLang="en-US" sz="2400" dirty="0"/>
          </a:p>
          <a:p>
            <a:pPr>
              <a:lnSpc>
                <a:spcPct val="90000"/>
              </a:lnSpc>
            </a:pPr>
            <a:endParaRPr lang="en-IN" altLang="en-US" sz="2400" dirty="0" smtClean="0"/>
          </a:p>
          <a:p>
            <a:pPr>
              <a:lnSpc>
                <a:spcPct val="90000"/>
              </a:lnSpc>
            </a:pPr>
            <a:r>
              <a:rPr lang="en-IN" altLang="en-US" sz="2400" dirty="0" smtClean="0"/>
              <a:t>So </a:t>
            </a:r>
            <a:r>
              <a:rPr lang="en-IN" altLang="en-US" sz="2400" dirty="0"/>
              <a:t>the CPU does not waste its resources and gives program B an opportunity to run.</a:t>
            </a:r>
          </a:p>
          <a:p>
            <a:pPr>
              <a:lnSpc>
                <a:spcPct val="90000"/>
              </a:lnSpc>
              <a:buFont typeface="Monotype Sorts" pitchFamily="-84" charset="2"/>
              <a:buNone/>
            </a:pPr>
            <a:endParaRPr lang="en-IN" altLang="en-US" sz="1600" dirty="0"/>
          </a:p>
          <a:p>
            <a:pPr>
              <a:lnSpc>
                <a:spcPct val="90000"/>
              </a:lnSpc>
              <a:buFont typeface="Monotype Sorts" pitchFamily="-84" charset="2"/>
              <a:buNone/>
            </a:pPr>
            <a:endParaRPr lang="en-US" altLang="en-US" sz="1600" dirty="0" smtClean="0"/>
          </a:p>
        </p:txBody>
      </p:sp>
      <p:sp>
        <p:nvSpPr>
          <p:cNvPr id="2" name="Date Placeholder 1"/>
          <p:cNvSpPr>
            <a:spLocks noGrp="1"/>
          </p:cNvSpPr>
          <p:nvPr>
            <p:ph type="dt" sz="half" idx="10"/>
          </p:nvPr>
        </p:nvSpPr>
        <p:spPr/>
        <p:txBody>
          <a:bodyPr/>
          <a:lstStyle/>
          <a:p>
            <a:fld id="{18D28BE8-A16D-4049-B0FD-EE568C0F25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77</a:t>
            </a:fld>
            <a:endParaRPr lang="en-I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00238"/>
            <a:ext cx="5181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84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Drawbacks </a:t>
            </a:r>
            <a:endParaRPr lang="en-IN" dirty="0"/>
          </a:p>
        </p:txBody>
      </p:sp>
      <p:sp>
        <p:nvSpPr>
          <p:cNvPr id="3" name="Content Placeholder 2"/>
          <p:cNvSpPr>
            <a:spLocks noGrp="1"/>
          </p:cNvSpPr>
          <p:nvPr>
            <p:ph idx="1"/>
          </p:nvPr>
        </p:nvSpPr>
        <p:spPr/>
        <p:txBody>
          <a:bodyPr>
            <a:normAutofit/>
          </a:bodyPr>
          <a:lstStyle/>
          <a:p>
            <a:pPr>
              <a:lnSpc>
                <a:spcPct val="90000"/>
              </a:lnSpc>
            </a:pPr>
            <a:r>
              <a:rPr lang="en-US" altLang="en-US" sz="2400" dirty="0" err="1"/>
              <a:t>Multiprogrammed</a:t>
            </a:r>
            <a:r>
              <a:rPr lang="en-US" altLang="en-US" sz="2400" dirty="0"/>
              <a:t> ,batched system provided an environment </a:t>
            </a:r>
          </a:p>
          <a:p>
            <a:pPr lvl="1">
              <a:lnSpc>
                <a:spcPct val="90000"/>
              </a:lnSpc>
            </a:pPr>
            <a:endParaRPr lang="en-US" altLang="en-US" sz="2000" dirty="0" smtClean="0"/>
          </a:p>
          <a:p>
            <a:pPr lvl="1">
              <a:lnSpc>
                <a:spcPct val="90000"/>
              </a:lnSpc>
            </a:pPr>
            <a:r>
              <a:rPr lang="en-US" altLang="en-US" sz="2000" dirty="0" smtClean="0"/>
              <a:t>where </a:t>
            </a:r>
            <a:r>
              <a:rPr lang="en-US" altLang="en-US" sz="2000" dirty="0"/>
              <a:t>the various system resources were utilized effectively, </a:t>
            </a:r>
          </a:p>
          <a:p>
            <a:pPr lvl="1">
              <a:lnSpc>
                <a:spcPct val="90000"/>
              </a:lnSpc>
            </a:pPr>
            <a:endParaRPr lang="en-US" altLang="en-US" sz="2000" dirty="0" smtClean="0"/>
          </a:p>
          <a:p>
            <a:pPr lvl="1">
              <a:lnSpc>
                <a:spcPct val="90000"/>
              </a:lnSpc>
            </a:pPr>
            <a:r>
              <a:rPr lang="en-US" altLang="en-US" sz="2000" b="1" dirty="0" smtClean="0"/>
              <a:t>but </a:t>
            </a:r>
            <a:r>
              <a:rPr lang="en-US" altLang="en-US" sz="2000" b="1" dirty="0"/>
              <a:t>it did not provide for user interaction with the computer system.</a:t>
            </a:r>
          </a:p>
          <a:p>
            <a:pPr marL="0" indent="0">
              <a:buNone/>
            </a:pPr>
            <a:endParaRPr lang="en-IN" sz="3600" b="1" dirty="0"/>
          </a:p>
        </p:txBody>
      </p:sp>
      <p:sp>
        <p:nvSpPr>
          <p:cNvPr id="4" name="Date Placeholder 3"/>
          <p:cNvSpPr>
            <a:spLocks noGrp="1"/>
          </p:cNvSpPr>
          <p:nvPr>
            <p:ph type="dt" sz="half" idx="10"/>
          </p:nvPr>
        </p:nvSpPr>
        <p:spPr/>
        <p:txBody>
          <a:bodyPr/>
          <a:lstStyle/>
          <a:p>
            <a:fld id="{015FB832-820A-4F30-B611-DC1ABD27E74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78</a:t>
            </a:fld>
            <a:endParaRPr lang="en-IN"/>
          </a:p>
        </p:txBody>
      </p:sp>
    </p:spTree>
    <p:extLst>
      <p:ext uri="{BB962C8B-B14F-4D97-AF65-F5344CB8AC3E}">
        <p14:creationId xmlns:p14="http://schemas.microsoft.com/office/powerpoint/2010/main" val="1984751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43608" y="26296"/>
            <a:ext cx="7616825" cy="309984"/>
          </a:xfrm>
        </p:spPr>
        <p:txBody>
          <a:bodyPr>
            <a:noAutofit/>
          </a:bodyPr>
          <a:lstStyle/>
          <a:p>
            <a:r>
              <a:rPr lang="en-US" altLang="en-US" sz="3200" b="1" dirty="0"/>
              <a:t>Timesharing </a:t>
            </a:r>
            <a:r>
              <a:rPr lang="en-US" altLang="en-US" sz="1800" dirty="0"/>
              <a:t>(</a:t>
            </a:r>
            <a:r>
              <a:rPr lang="en-US" altLang="en-US" sz="3200" b="1" dirty="0"/>
              <a:t>multitasking</a:t>
            </a:r>
            <a:r>
              <a:rPr lang="en-US" altLang="en-US" sz="1800" dirty="0"/>
              <a:t>)</a:t>
            </a:r>
            <a:endParaRPr lang="en-US" altLang="en-US" sz="3200" dirty="0" smtClean="0"/>
          </a:p>
        </p:txBody>
      </p:sp>
      <p:sp>
        <p:nvSpPr>
          <p:cNvPr id="31747" name="Rectangle 3"/>
          <p:cNvSpPr>
            <a:spLocks noGrp="1" noChangeArrowheads="1"/>
          </p:cNvSpPr>
          <p:nvPr>
            <p:ph type="body" idx="4294967295"/>
          </p:nvPr>
        </p:nvSpPr>
        <p:spPr>
          <a:xfrm>
            <a:off x="611560" y="332656"/>
            <a:ext cx="7832725" cy="5462588"/>
          </a:xfrm>
        </p:spPr>
        <p:txBody>
          <a:bodyPr>
            <a:normAutofit/>
          </a:bodyPr>
          <a:lstStyle/>
          <a:p>
            <a:pPr>
              <a:lnSpc>
                <a:spcPct val="90000"/>
              </a:lnSpc>
            </a:pPr>
            <a:r>
              <a:rPr lang="en-US" altLang="en-US" sz="2400" b="1" dirty="0" smtClean="0">
                <a:solidFill>
                  <a:srgbClr val="3366FF"/>
                </a:solidFill>
              </a:rPr>
              <a:t>Timesharing </a:t>
            </a:r>
            <a:r>
              <a:rPr lang="en-US" altLang="en-US" sz="2400" dirty="0" smtClean="0"/>
              <a:t>(</a:t>
            </a:r>
            <a:r>
              <a:rPr lang="en-US" altLang="en-US" sz="2400" b="1" dirty="0" smtClean="0">
                <a:solidFill>
                  <a:srgbClr val="3366FF"/>
                </a:solidFill>
              </a:rPr>
              <a:t>multitasking</a:t>
            </a:r>
            <a:r>
              <a:rPr lang="en-US" altLang="en-US" sz="2400" dirty="0" smtClean="0"/>
              <a:t>)</a:t>
            </a:r>
            <a:r>
              <a:rPr lang="en-US" altLang="en-US" sz="2400" b="1" dirty="0" smtClean="0">
                <a:solidFill>
                  <a:srgbClr val="3366FF"/>
                </a:solidFill>
              </a:rPr>
              <a:t> </a:t>
            </a:r>
            <a:r>
              <a:rPr lang="en-US" altLang="en-US" sz="2400" dirty="0" smtClean="0"/>
              <a:t>is logical extension of multiprogramming </a:t>
            </a:r>
          </a:p>
          <a:p>
            <a:pPr>
              <a:lnSpc>
                <a:spcPct val="90000"/>
              </a:lnSpc>
            </a:pPr>
            <a:r>
              <a:rPr lang="en-US" altLang="en-US" sz="2400" dirty="0" smtClean="0"/>
              <a:t>CPU switches jobs so frequently that users can interact with each job while it is running, creating </a:t>
            </a:r>
            <a:r>
              <a:rPr lang="en-US" altLang="en-US" sz="2400" b="1" dirty="0" smtClean="0">
                <a:solidFill>
                  <a:srgbClr val="3366FF"/>
                </a:solidFill>
              </a:rPr>
              <a:t>interactive</a:t>
            </a:r>
            <a:r>
              <a:rPr lang="en-US" altLang="en-US" sz="2400" dirty="0" smtClean="0"/>
              <a:t> computing.</a:t>
            </a:r>
          </a:p>
          <a:p>
            <a:pPr marL="0" indent="0" algn="r">
              <a:lnSpc>
                <a:spcPct val="90000"/>
              </a:lnSpc>
              <a:buNone/>
            </a:pPr>
            <a:r>
              <a:rPr lang="en-US" altLang="en-US" sz="2400" dirty="0" smtClean="0"/>
              <a:t>-Galvin</a:t>
            </a:r>
          </a:p>
          <a:p>
            <a:pPr>
              <a:lnSpc>
                <a:spcPct val="90000"/>
              </a:lnSpc>
            </a:pPr>
            <a:r>
              <a:rPr lang="en-IN" sz="2400" dirty="0" smtClean="0"/>
              <a:t>CPU </a:t>
            </a:r>
            <a:r>
              <a:rPr lang="en-IN" sz="2400" dirty="0"/>
              <a:t>executes multiple jobs by switching among them typically using a small time </a:t>
            </a:r>
            <a:r>
              <a:rPr lang="en-IN" sz="2400" dirty="0" smtClean="0"/>
              <a:t>quantum</a:t>
            </a:r>
          </a:p>
          <a:p>
            <a:pPr>
              <a:lnSpc>
                <a:spcPct val="90000"/>
              </a:lnSpc>
            </a:pPr>
            <a:r>
              <a:rPr lang="en-IN" sz="2400" b="1" dirty="0" smtClean="0"/>
              <a:t>The </a:t>
            </a:r>
            <a:r>
              <a:rPr lang="en-IN" sz="2400" b="1" dirty="0"/>
              <a:t>switches occur so frequently that the users can interact with each program while it is running. </a:t>
            </a:r>
            <a:endParaRPr lang="en-IN" sz="2400" b="1" dirty="0" smtClean="0"/>
          </a:p>
          <a:p>
            <a:pPr marL="0" indent="0" algn="r">
              <a:lnSpc>
                <a:spcPct val="90000"/>
              </a:lnSpc>
              <a:buNone/>
            </a:pPr>
            <a:r>
              <a:rPr lang="en-IN" altLang="en-US" sz="2400" dirty="0" smtClean="0"/>
              <a:t>- </a:t>
            </a:r>
            <a:r>
              <a:rPr lang="en-IN" altLang="en-US" sz="2400" dirty="0" err="1" smtClean="0"/>
              <a:t>GeeksforGeeks</a:t>
            </a:r>
            <a:endParaRPr lang="en-US" altLang="en-US" sz="2400" dirty="0" smtClean="0"/>
          </a:p>
        </p:txBody>
      </p:sp>
      <p:pic>
        <p:nvPicPr>
          <p:cNvPr id="2050" name="Picture 2" descr="https://media.geeksforgeeks.org/wp-content/uploads/20200426073127/Multitasking1-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000500"/>
            <a:ext cx="3744416" cy="218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834" y="6582715"/>
            <a:ext cx="6966520" cy="276999"/>
          </a:xfrm>
          <a:prstGeom prst="rect">
            <a:avLst/>
          </a:prstGeom>
        </p:spPr>
        <p:txBody>
          <a:bodyPr wrap="square">
            <a:spAutoFit/>
          </a:bodyPr>
          <a:lstStyle/>
          <a:p>
            <a:r>
              <a:rPr lang="en-IN" sz="1200" dirty="0"/>
              <a:t>https://www.geeksforgeeks.org/difference-between-multiprogramming-and-multitasking/</a:t>
            </a:r>
          </a:p>
        </p:txBody>
      </p:sp>
      <p:sp>
        <p:nvSpPr>
          <p:cNvPr id="3" name="Date Placeholder 2"/>
          <p:cNvSpPr>
            <a:spLocks noGrp="1"/>
          </p:cNvSpPr>
          <p:nvPr>
            <p:ph type="dt" sz="half" idx="10"/>
          </p:nvPr>
        </p:nvSpPr>
        <p:spPr/>
        <p:txBody>
          <a:bodyPr/>
          <a:lstStyle/>
          <a:p>
            <a:fld id="{AC8CB6F7-D498-4C32-8189-5380D392BFEB}"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79</a:t>
            </a:fld>
            <a:endParaRPr lang="en-IN"/>
          </a:p>
        </p:txBody>
      </p:sp>
    </p:spTree>
    <p:extLst>
      <p:ext uri="{BB962C8B-B14F-4D97-AF65-F5344CB8AC3E}">
        <p14:creationId xmlns:p14="http://schemas.microsoft.com/office/powerpoint/2010/main" val="4164400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Macros</a:t>
            </a:r>
            <a:endParaRPr lang="en-IN" dirty="0"/>
          </a:p>
        </p:txBody>
      </p:sp>
      <p:sp>
        <p:nvSpPr>
          <p:cNvPr id="3" name="Content Placeholder 2"/>
          <p:cNvSpPr>
            <a:spLocks noGrp="1"/>
          </p:cNvSpPr>
          <p:nvPr>
            <p:ph idx="1"/>
          </p:nvPr>
        </p:nvSpPr>
        <p:spPr>
          <a:xfrm>
            <a:off x="457200" y="1600200"/>
            <a:ext cx="7859216" cy="4525963"/>
          </a:xfrm>
        </p:spPr>
        <p:txBody>
          <a:bodyPr>
            <a:normAutofit/>
          </a:bodyPr>
          <a:lstStyle/>
          <a:p>
            <a:r>
              <a:rPr lang="en-IN" sz="2400" dirty="0" smtClean="0"/>
              <a:t>Macros </a:t>
            </a:r>
            <a:r>
              <a:rPr lang="en-IN" sz="2400" dirty="0"/>
              <a:t>are a piece of code in a program which is given some name. </a:t>
            </a:r>
            <a:endParaRPr lang="en-IN" sz="2400" dirty="0" smtClean="0"/>
          </a:p>
          <a:p>
            <a:pPr lvl="1"/>
            <a:r>
              <a:rPr lang="en-IN" sz="2400" dirty="0" smtClean="0"/>
              <a:t>Whenever </a:t>
            </a:r>
            <a:r>
              <a:rPr lang="en-IN" sz="2400" dirty="0"/>
              <a:t>this name is encountered by the compiler </a:t>
            </a:r>
            <a:endParaRPr lang="en-IN" sz="2400" dirty="0" smtClean="0"/>
          </a:p>
          <a:p>
            <a:pPr lvl="1"/>
            <a:r>
              <a:rPr lang="en-IN" sz="2400" dirty="0" smtClean="0"/>
              <a:t>The </a:t>
            </a:r>
            <a:r>
              <a:rPr lang="en-IN" sz="2400" dirty="0"/>
              <a:t>compiler replaces the name with the actual piece of code. </a:t>
            </a:r>
            <a:endParaRPr lang="en-IN" sz="2400" dirty="0" smtClean="0"/>
          </a:p>
          <a:p>
            <a:pPr lvl="1"/>
            <a:r>
              <a:rPr lang="en-IN" sz="2400" dirty="0" smtClean="0"/>
              <a:t>I.E. It </a:t>
            </a:r>
            <a:r>
              <a:rPr lang="en-IN" sz="2400" dirty="0"/>
              <a:t>replaces the name with the definition of the macro</a:t>
            </a:r>
          </a:p>
          <a:p>
            <a:r>
              <a:rPr lang="en-IN" sz="2400" dirty="0" smtClean="0">
                <a:solidFill>
                  <a:srgbClr val="FF0000"/>
                </a:solidFill>
              </a:rPr>
              <a:t>The </a:t>
            </a:r>
            <a:r>
              <a:rPr lang="en-IN" sz="2400" dirty="0">
                <a:solidFill>
                  <a:srgbClr val="FF0000"/>
                </a:solidFill>
              </a:rPr>
              <a:t>‘#define’ directive is used to define a macro</a:t>
            </a:r>
            <a:r>
              <a:rPr lang="en-IN" sz="2400" dirty="0" smtClean="0">
                <a:solidFill>
                  <a:srgbClr val="FF0000"/>
                </a:solidFill>
              </a:rPr>
              <a:t>.</a:t>
            </a:r>
          </a:p>
          <a:p>
            <a:r>
              <a:rPr lang="en-IN" sz="2400" dirty="0"/>
              <a:t>Macro definitions need not be terminated by semi-colon(</a:t>
            </a:r>
            <a:r>
              <a:rPr lang="en-IN" sz="2400" b="1" dirty="0"/>
              <a:t>;</a:t>
            </a:r>
            <a:r>
              <a:rPr lang="en-IN" sz="2400" dirty="0"/>
              <a:t>).</a:t>
            </a:r>
            <a:endParaRPr lang="en-IN" sz="2400" dirty="0" smtClean="0"/>
          </a:p>
          <a:p>
            <a:pPr marL="0" indent="0">
              <a:buNone/>
            </a:pPr>
            <a:endParaRPr lang="en-IN" sz="2400" dirty="0" smtClean="0"/>
          </a:p>
          <a:p>
            <a:pPr marL="0" indent="0">
              <a:buNone/>
            </a:pPr>
            <a:endParaRPr lang="en-IN" dirty="0"/>
          </a:p>
        </p:txBody>
      </p:sp>
      <p:sp>
        <p:nvSpPr>
          <p:cNvPr id="4" name="Date Placeholder 3"/>
          <p:cNvSpPr>
            <a:spLocks noGrp="1"/>
          </p:cNvSpPr>
          <p:nvPr>
            <p:ph type="dt" sz="half" idx="10"/>
          </p:nvPr>
        </p:nvSpPr>
        <p:spPr/>
        <p:txBody>
          <a:bodyPr/>
          <a:lstStyle/>
          <a:p>
            <a:fld id="{AC687BE8-12DF-4CA7-90C6-ABEDD0D69051}"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8</a:t>
            </a:fld>
            <a:endParaRPr lang="en-IN"/>
          </a:p>
        </p:txBody>
      </p:sp>
    </p:spTree>
    <p:extLst>
      <p:ext uri="{BB962C8B-B14F-4D97-AF65-F5344CB8AC3E}">
        <p14:creationId xmlns:p14="http://schemas.microsoft.com/office/powerpoint/2010/main" val="19404895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a:lnSpc>
                <a:spcPct val="90000"/>
              </a:lnSpc>
            </a:pPr>
            <a:endParaRPr lang="en-US" altLang="en-US" sz="2200" dirty="0" smtClean="0"/>
          </a:p>
          <a:p>
            <a:pPr>
              <a:lnSpc>
                <a:spcPct val="90000"/>
              </a:lnSpc>
            </a:pPr>
            <a:r>
              <a:rPr lang="en-US" altLang="en-US" sz="2000" dirty="0" smtClean="0"/>
              <a:t>An interactive computer system provides direct communication between the user and the system.</a:t>
            </a:r>
          </a:p>
          <a:p>
            <a:pPr>
              <a:lnSpc>
                <a:spcPct val="90000"/>
              </a:lnSpc>
            </a:pPr>
            <a:r>
              <a:rPr lang="en-US" altLang="en-US" b="1" dirty="0" smtClean="0">
                <a:solidFill>
                  <a:srgbClr val="3366FF"/>
                </a:solidFill>
              </a:rPr>
              <a:t>Response time </a:t>
            </a:r>
            <a:r>
              <a:rPr lang="en-US" altLang="en-US" sz="2000" dirty="0" smtClean="0"/>
              <a:t>should be short , &lt; 1 second</a:t>
            </a:r>
          </a:p>
          <a:p>
            <a:pPr>
              <a:lnSpc>
                <a:spcPct val="90000"/>
              </a:lnSpc>
            </a:pPr>
            <a:r>
              <a:rPr lang="en-US" altLang="en-US" sz="2000" dirty="0" smtClean="0"/>
              <a:t>Each user has at least one program executing in memory </a:t>
            </a:r>
            <a:r>
              <a:rPr lang="en-US" altLang="en-US" sz="2000" dirty="0" smtClean="0">
                <a:sym typeface="Wingdings 3" pitchFamily="18" charset="2"/>
              </a:rPr>
              <a:t></a:t>
            </a:r>
            <a:r>
              <a:rPr lang="en-US" altLang="en-US" b="1" dirty="0" smtClean="0">
                <a:solidFill>
                  <a:srgbClr val="3366FF"/>
                </a:solidFill>
                <a:sym typeface="Wingdings 3" pitchFamily="18" charset="2"/>
              </a:rPr>
              <a:t>process</a:t>
            </a:r>
          </a:p>
          <a:p>
            <a:pPr>
              <a:lnSpc>
                <a:spcPct val="90000"/>
              </a:lnSpc>
            </a:pPr>
            <a:r>
              <a:rPr lang="en-US" altLang="en-US" sz="2000" dirty="0" smtClean="0">
                <a:sym typeface="Wingdings 3" pitchFamily="18" charset="2"/>
              </a:rPr>
              <a:t>If several jobs ready to run at the same time  </a:t>
            </a:r>
            <a:r>
              <a:rPr lang="en-US" altLang="en-US" b="1" dirty="0" smtClean="0">
                <a:solidFill>
                  <a:srgbClr val="3366FF"/>
                </a:solidFill>
                <a:sym typeface="Wingdings 3" pitchFamily="18" charset="2"/>
              </a:rPr>
              <a:t>CPU scheduling</a:t>
            </a:r>
          </a:p>
          <a:p>
            <a:pPr>
              <a:lnSpc>
                <a:spcPct val="90000"/>
              </a:lnSpc>
            </a:pPr>
            <a:r>
              <a:rPr lang="en-US" altLang="en-US" sz="2000" dirty="0" smtClean="0">
                <a:sym typeface="Wingdings 3" pitchFamily="18" charset="2"/>
              </a:rPr>
              <a:t>If processes don</a:t>
            </a:r>
            <a:r>
              <a:rPr lang="ja-JP" altLang="en-US" sz="2000" dirty="0" smtClean="0">
                <a:sym typeface="Wingdings 3" pitchFamily="18" charset="2"/>
              </a:rPr>
              <a:t>’</a:t>
            </a:r>
            <a:r>
              <a:rPr lang="en-US" altLang="ja-JP" sz="2000" dirty="0" smtClean="0">
                <a:sym typeface="Wingdings 3" pitchFamily="18" charset="2"/>
              </a:rPr>
              <a:t>t fit in memory, </a:t>
            </a:r>
            <a:r>
              <a:rPr lang="en-US" altLang="ja-JP" b="1" dirty="0" smtClean="0">
                <a:solidFill>
                  <a:srgbClr val="3366FF"/>
                </a:solidFill>
                <a:sym typeface="Wingdings 3" pitchFamily="18" charset="2"/>
              </a:rPr>
              <a:t>swapping</a:t>
            </a:r>
            <a:r>
              <a:rPr lang="en-US" altLang="ja-JP" sz="2000" dirty="0" smtClean="0">
                <a:sym typeface="Wingdings 3" pitchFamily="18" charset="2"/>
              </a:rPr>
              <a:t> moves them in and out to run</a:t>
            </a:r>
          </a:p>
          <a:p>
            <a:pPr>
              <a:lnSpc>
                <a:spcPct val="90000"/>
              </a:lnSpc>
            </a:pPr>
            <a:r>
              <a:rPr lang="en-US" altLang="en-US" b="1" dirty="0" smtClean="0">
                <a:solidFill>
                  <a:srgbClr val="3366FF"/>
                </a:solidFill>
                <a:sym typeface="Wingdings 3" pitchFamily="18" charset="2"/>
              </a:rPr>
              <a:t>Virtual memory </a:t>
            </a:r>
            <a:r>
              <a:rPr lang="en-US" altLang="en-US" sz="2000" dirty="0" smtClean="0">
                <a:sym typeface="Wingdings 3" pitchFamily="18" charset="2"/>
              </a:rPr>
              <a:t>allows execution of processes not completely in memory</a:t>
            </a:r>
          </a:p>
        </p:txBody>
      </p:sp>
      <p:sp>
        <p:nvSpPr>
          <p:cNvPr id="2" name="Date Placeholder 1"/>
          <p:cNvSpPr>
            <a:spLocks noGrp="1"/>
          </p:cNvSpPr>
          <p:nvPr>
            <p:ph type="dt" sz="half" idx="10"/>
          </p:nvPr>
        </p:nvSpPr>
        <p:spPr/>
        <p:txBody>
          <a:bodyPr/>
          <a:lstStyle/>
          <a:p>
            <a:fld id="{DEE52563-0FA1-4247-822C-E42CBC1675C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80</a:t>
            </a:fld>
            <a:endParaRPr lang="en-IN"/>
          </a:p>
        </p:txBody>
      </p:sp>
    </p:spTree>
    <p:extLst>
      <p:ext uri="{BB962C8B-B14F-4D97-AF65-F5344CB8AC3E}">
        <p14:creationId xmlns:p14="http://schemas.microsoft.com/office/powerpoint/2010/main" val="6811413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980728"/>
            <a:ext cx="7832725" cy="5030540"/>
          </a:xfrm>
        </p:spPr>
        <p:txBody>
          <a:bodyPr>
            <a:normAutofit/>
          </a:bodyPr>
          <a:lstStyle/>
          <a:p>
            <a:pPr>
              <a:lnSpc>
                <a:spcPct val="90000"/>
              </a:lnSpc>
              <a:buFont typeface="Monotype Sorts" pitchFamily="-84" charset="2"/>
              <a:buNone/>
            </a:pPr>
            <a:endParaRPr lang="en-US" altLang="en-US" sz="1600" dirty="0" smtClean="0"/>
          </a:p>
          <a:p>
            <a:pPr marL="0" indent="0">
              <a:lnSpc>
                <a:spcPct val="90000"/>
              </a:lnSpc>
              <a:buNone/>
            </a:pPr>
            <a:endParaRPr lang="en-US" altLang="en-US" sz="2400" dirty="0" smtClean="0"/>
          </a:p>
          <a:p>
            <a:pPr>
              <a:lnSpc>
                <a:spcPct val="90000"/>
              </a:lnSpc>
            </a:pPr>
            <a:r>
              <a:rPr lang="en-US" altLang="en-US" sz="2400" dirty="0" smtClean="0"/>
              <a:t>More complex than Multi programmed OS</a:t>
            </a:r>
          </a:p>
          <a:p>
            <a:pPr>
              <a:lnSpc>
                <a:spcPct val="90000"/>
              </a:lnSpc>
            </a:pPr>
            <a:endParaRPr lang="en-US" altLang="en-US" sz="2400" dirty="0" smtClean="0"/>
          </a:p>
        </p:txBody>
      </p:sp>
      <p:sp>
        <p:nvSpPr>
          <p:cNvPr id="2" name="Date Placeholder 1"/>
          <p:cNvSpPr>
            <a:spLocks noGrp="1"/>
          </p:cNvSpPr>
          <p:nvPr>
            <p:ph type="dt" sz="half" idx="10"/>
          </p:nvPr>
        </p:nvSpPr>
        <p:spPr/>
        <p:txBody>
          <a:bodyPr/>
          <a:lstStyle/>
          <a:p>
            <a:fld id="{00DB7161-ECCA-471C-BA23-19068B787D10}"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81</a:t>
            </a:fld>
            <a:endParaRPr lang="en-IN"/>
          </a:p>
        </p:txBody>
      </p:sp>
    </p:spTree>
    <p:extLst>
      <p:ext uri="{BB962C8B-B14F-4D97-AF65-F5344CB8AC3E}">
        <p14:creationId xmlns:p14="http://schemas.microsoft.com/office/powerpoint/2010/main" val="7914396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smtClean="0"/>
          </a:p>
          <a:p>
            <a:pPr>
              <a:lnSpc>
                <a:spcPct val="90000"/>
              </a:lnSpc>
            </a:pPr>
            <a:endParaRPr lang="en-US" altLang="en-US" sz="2400" dirty="0" smtClean="0"/>
          </a:p>
          <a:p>
            <a:pPr>
              <a:lnSpc>
                <a:spcPct val="90000"/>
              </a:lnSpc>
            </a:pPr>
            <a:r>
              <a:rPr lang="en-US" altLang="en-US" sz="2400" dirty="0" smtClean="0"/>
              <a:t>To obtain a reasonable response time, </a:t>
            </a:r>
          </a:p>
          <a:p>
            <a:pPr lvl="1">
              <a:lnSpc>
                <a:spcPct val="90000"/>
              </a:lnSpc>
            </a:pPr>
            <a:r>
              <a:rPr lang="en-US" altLang="en-US" sz="2400" dirty="0" smtClean="0"/>
              <a:t>jobs may have to be  swapped in and out of main memory to the disk.</a:t>
            </a:r>
          </a:p>
          <a:p>
            <a:pPr lvl="1">
              <a:lnSpc>
                <a:spcPct val="90000"/>
              </a:lnSpc>
            </a:pPr>
            <a:endParaRPr lang="en-US" altLang="en-US" sz="2400" dirty="0" smtClean="0"/>
          </a:p>
          <a:p>
            <a:pPr lvl="1">
              <a:lnSpc>
                <a:spcPct val="90000"/>
              </a:lnSpc>
            </a:pPr>
            <a:r>
              <a:rPr lang="en-US" altLang="en-US" sz="2400" dirty="0" smtClean="0"/>
              <a:t>Virtual memory is used </a:t>
            </a:r>
          </a:p>
          <a:p>
            <a:pPr lvl="2">
              <a:lnSpc>
                <a:spcPct val="90000"/>
              </a:lnSpc>
            </a:pPr>
            <a:r>
              <a:rPr lang="en-US" altLang="en-US" dirty="0" smtClean="0"/>
              <a:t>which allows execution of a job that may not be completely in memory.</a:t>
            </a:r>
          </a:p>
          <a:p>
            <a:pPr lvl="2">
              <a:lnSpc>
                <a:spcPct val="90000"/>
              </a:lnSpc>
            </a:pPr>
            <a:r>
              <a:rPr lang="en-US" altLang="en-US" dirty="0" smtClean="0"/>
              <a:t>Programs can be longer than physical memory.</a:t>
            </a:r>
          </a:p>
        </p:txBody>
      </p:sp>
      <p:sp>
        <p:nvSpPr>
          <p:cNvPr id="2" name="Date Placeholder 1"/>
          <p:cNvSpPr>
            <a:spLocks noGrp="1"/>
          </p:cNvSpPr>
          <p:nvPr>
            <p:ph type="dt" sz="half" idx="10"/>
          </p:nvPr>
        </p:nvSpPr>
        <p:spPr/>
        <p:txBody>
          <a:bodyPr/>
          <a:lstStyle/>
          <a:p>
            <a:fld id="{524EB89E-FC76-4F54-B59D-8175356F1FD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82</a:t>
            </a:fld>
            <a:endParaRPr lang="en-IN"/>
          </a:p>
        </p:txBody>
      </p:sp>
    </p:spTree>
    <p:extLst>
      <p:ext uri="{BB962C8B-B14F-4D97-AF65-F5344CB8AC3E}">
        <p14:creationId xmlns:p14="http://schemas.microsoft.com/office/powerpoint/2010/main" val="9367179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smtClean="0"/>
          </a:p>
          <a:p>
            <a:pPr>
              <a:lnSpc>
                <a:spcPct val="90000"/>
              </a:lnSpc>
            </a:pPr>
            <a:r>
              <a:rPr lang="en-IN" sz="2400" dirty="0" smtClean="0"/>
              <a:t>In </a:t>
            </a:r>
            <a:r>
              <a:rPr lang="en-IN" sz="2400" dirty="0"/>
              <a:t>a time sharing system, each process is assigned some specific quantum of time for which a process is meant to execute. </a:t>
            </a:r>
            <a:endParaRPr lang="en-IN" sz="2400" dirty="0" smtClean="0"/>
          </a:p>
          <a:p>
            <a:pPr>
              <a:lnSpc>
                <a:spcPct val="90000"/>
              </a:lnSpc>
            </a:pPr>
            <a:r>
              <a:rPr lang="en-IN" sz="2400" dirty="0" smtClean="0"/>
              <a:t>Say </a:t>
            </a:r>
            <a:r>
              <a:rPr lang="en-IN" sz="2400" dirty="0"/>
              <a:t>there are 4 processes P1, P2, P3, P4 ready to execute. </a:t>
            </a:r>
          </a:p>
          <a:p>
            <a:pPr>
              <a:lnSpc>
                <a:spcPct val="90000"/>
              </a:lnSpc>
            </a:pPr>
            <a:r>
              <a:rPr lang="en-IN" sz="2400" dirty="0" smtClean="0"/>
              <a:t>Say time </a:t>
            </a:r>
            <a:r>
              <a:rPr lang="en-IN" sz="2400" dirty="0"/>
              <a:t>quantum of 5 nanoseconds (5 ns). </a:t>
            </a:r>
            <a:endParaRPr lang="en-IN" sz="2400" dirty="0" smtClean="0"/>
          </a:p>
          <a:p>
            <a:pPr>
              <a:lnSpc>
                <a:spcPct val="90000"/>
              </a:lnSpc>
            </a:pPr>
            <a:r>
              <a:rPr lang="en-IN" sz="2400" dirty="0" smtClean="0"/>
              <a:t>As </a:t>
            </a:r>
            <a:r>
              <a:rPr lang="en-IN" sz="2400" dirty="0"/>
              <a:t>one process begins execution (say P2), it executes for that quantum of time (5 ns). </a:t>
            </a:r>
            <a:endParaRPr lang="en-IN" sz="2400" dirty="0" smtClean="0"/>
          </a:p>
          <a:p>
            <a:pPr>
              <a:lnSpc>
                <a:spcPct val="90000"/>
              </a:lnSpc>
            </a:pPr>
            <a:r>
              <a:rPr lang="en-IN" sz="2400" dirty="0" smtClean="0"/>
              <a:t>After </a:t>
            </a:r>
            <a:r>
              <a:rPr lang="en-IN" sz="2400" dirty="0"/>
              <a:t>5 ns the CPU starts the execution of the other process (say P3) for the specified quantum of time</a:t>
            </a:r>
            <a:r>
              <a:rPr lang="en-IN" sz="2400" dirty="0" smtClean="0"/>
              <a:t>.</a:t>
            </a:r>
            <a:endParaRPr lang="en-IN" sz="2400" dirty="0"/>
          </a:p>
        </p:txBody>
      </p:sp>
      <p:sp>
        <p:nvSpPr>
          <p:cNvPr id="2" name="Date Placeholder 1"/>
          <p:cNvSpPr>
            <a:spLocks noGrp="1"/>
          </p:cNvSpPr>
          <p:nvPr>
            <p:ph type="dt" sz="half" idx="10"/>
          </p:nvPr>
        </p:nvSpPr>
        <p:spPr/>
        <p:txBody>
          <a:bodyPr/>
          <a:lstStyle/>
          <a:p>
            <a:fld id="{524EB89E-FC76-4F54-B59D-8175356F1FD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83</a:t>
            </a:fld>
            <a:endParaRPr lang="en-IN"/>
          </a:p>
        </p:txBody>
      </p:sp>
    </p:spTree>
    <p:extLst>
      <p:ext uri="{BB962C8B-B14F-4D97-AF65-F5344CB8AC3E}">
        <p14:creationId xmlns:p14="http://schemas.microsoft.com/office/powerpoint/2010/main" val="12547552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smtClean="0"/>
          </a:p>
          <a:p>
            <a:pPr>
              <a:lnSpc>
                <a:spcPct val="90000"/>
              </a:lnSpc>
            </a:pPr>
            <a:r>
              <a:rPr lang="en-IN" sz="2400" dirty="0" smtClean="0"/>
              <a:t>Thus </a:t>
            </a:r>
            <a:r>
              <a:rPr lang="en-IN" sz="2400" dirty="0"/>
              <a:t>the CPU makes the processes to share time slices between them and execute accordingly. </a:t>
            </a:r>
            <a:endParaRPr lang="en-IN" sz="2400" dirty="0" smtClean="0"/>
          </a:p>
          <a:p>
            <a:pPr>
              <a:lnSpc>
                <a:spcPct val="90000"/>
              </a:lnSpc>
            </a:pPr>
            <a:r>
              <a:rPr lang="en-IN" sz="2400" dirty="0" smtClean="0"/>
              <a:t>As </a:t>
            </a:r>
            <a:r>
              <a:rPr lang="en-IN" sz="2400" dirty="0"/>
              <a:t>soon as time quantum of one process expires, another process begins its execution.</a:t>
            </a:r>
          </a:p>
          <a:p>
            <a:pPr>
              <a:lnSpc>
                <a:spcPct val="90000"/>
              </a:lnSpc>
            </a:pPr>
            <a:r>
              <a:rPr lang="en-IN" sz="2400" b="1" dirty="0" smtClean="0">
                <a:solidFill>
                  <a:srgbClr val="FF0000"/>
                </a:solidFill>
              </a:rPr>
              <a:t>The </a:t>
            </a:r>
            <a:r>
              <a:rPr lang="en-IN" sz="2400" b="1" dirty="0">
                <a:solidFill>
                  <a:srgbClr val="FF0000"/>
                </a:solidFill>
              </a:rPr>
              <a:t>context switch is </a:t>
            </a:r>
            <a:r>
              <a:rPr lang="en-IN" sz="2400" b="1" dirty="0" smtClean="0">
                <a:solidFill>
                  <a:srgbClr val="FF0000"/>
                </a:solidFill>
              </a:rPr>
              <a:t>so </a:t>
            </a:r>
            <a:r>
              <a:rPr lang="en-IN" sz="2400" b="1" dirty="0">
                <a:solidFill>
                  <a:srgbClr val="FF0000"/>
                </a:solidFill>
              </a:rPr>
              <a:t>fast that the user is able to interact with each program separately while it is running. </a:t>
            </a:r>
            <a:endParaRPr lang="en-IN" sz="2400" b="1" dirty="0" smtClean="0">
              <a:solidFill>
                <a:srgbClr val="FF0000"/>
              </a:solidFill>
            </a:endParaRPr>
          </a:p>
          <a:p>
            <a:pPr>
              <a:lnSpc>
                <a:spcPct val="90000"/>
              </a:lnSpc>
            </a:pPr>
            <a:r>
              <a:rPr lang="en-IN" sz="2400" dirty="0" smtClean="0"/>
              <a:t>This </a:t>
            </a:r>
            <a:r>
              <a:rPr lang="en-IN" sz="2400" dirty="0"/>
              <a:t>way, the user is given the illusion that multiple processes/ tasks are executing simultaneously.</a:t>
            </a:r>
            <a:endParaRPr lang="en-US" altLang="en-US" sz="2400" dirty="0" smtClean="0"/>
          </a:p>
        </p:txBody>
      </p:sp>
      <p:sp>
        <p:nvSpPr>
          <p:cNvPr id="2" name="Date Placeholder 1"/>
          <p:cNvSpPr>
            <a:spLocks noGrp="1"/>
          </p:cNvSpPr>
          <p:nvPr>
            <p:ph type="dt" sz="half" idx="10"/>
          </p:nvPr>
        </p:nvSpPr>
        <p:spPr/>
        <p:txBody>
          <a:bodyPr/>
          <a:lstStyle/>
          <a:p>
            <a:fld id="{524EB89E-FC76-4F54-B59D-8175356F1FD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84</a:t>
            </a:fld>
            <a:endParaRPr lang="en-IN"/>
          </a:p>
        </p:txBody>
      </p:sp>
    </p:spTree>
    <p:extLst>
      <p:ext uri="{BB962C8B-B14F-4D97-AF65-F5344CB8AC3E}">
        <p14:creationId xmlns:p14="http://schemas.microsoft.com/office/powerpoint/2010/main" val="11452438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smtClean="0"/>
          </a:p>
        </p:txBody>
      </p:sp>
      <p:sp>
        <p:nvSpPr>
          <p:cNvPr id="31747" name="Rectangle 3"/>
          <p:cNvSpPr>
            <a:spLocks noGrp="1" noChangeArrowheads="1"/>
          </p:cNvSpPr>
          <p:nvPr>
            <p:ph type="body" idx="4294967295"/>
          </p:nvPr>
        </p:nvSpPr>
        <p:spPr>
          <a:xfrm>
            <a:off x="683568" y="908720"/>
            <a:ext cx="7832725" cy="5102548"/>
          </a:xfrm>
        </p:spPr>
        <p:txBody>
          <a:bodyPr>
            <a:normAutofit lnSpcReduction="10000"/>
          </a:bodyPr>
          <a:lstStyle/>
          <a:p>
            <a:pPr>
              <a:lnSpc>
                <a:spcPct val="90000"/>
              </a:lnSpc>
              <a:buFont typeface="Monotype Sorts" pitchFamily="-84" charset="2"/>
              <a:buNone/>
            </a:pPr>
            <a:endParaRPr lang="en-US" altLang="en-US" sz="1600" dirty="0" smtClean="0"/>
          </a:p>
          <a:p>
            <a:pPr>
              <a:lnSpc>
                <a:spcPct val="90000"/>
              </a:lnSpc>
            </a:pPr>
            <a:endParaRPr lang="en-IN" sz="2400" dirty="0" smtClean="0"/>
          </a:p>
          <a:p>
            <a:pPr>
              <a:lnSpc>
                <a:spcPct val="90000"/>
              </a:lnSpc>
            </a:pPr>
            <a:endParaRPr lang="en-IN" sz="2400" dirty="0"/>
          </a:p>
          <a:p>
            <a:pPr>
              <a:lnSpc>
                <a:spcPct val="90000"/>
              </a:lnSpc>
            </a:pPr>
            <a:endParaRPr lang="en-IN" sz="2400" dirty="0" smtClean="0"/>
          </a:p>
          <a:p>
            <a:pPr>
              <a:lnSpc>
                <a:spcPct val="90000"/>
              </a:lnSpc>
            </a:pPr>
            <a:endParaRPr lang="en-IN" sz="2400" dirty="0"/>
          </a:p>
          <a:p>
            <a:pPr>
              <a:lnSpc>
                <a:spcPct val="90000"/>
              </a:lnSpc>
            </a:pPr>
            <a:endParaRPr lang="en-IN" sz="2400" dirty="0" smtClean="0"/>
          </a:p>
          <a:p>
            <a:pPr>
              <a:lnSpc>
                <a:spcPct val="90000"/>
              </a:lnSpc>
            </a:pPr>
            <a:endParaRPr lang="en-IN" sz="2400" dirty="0"/>
          </a:p>
          <a:p>
            <a:pPr>
              <a:lnSpc>
                <a:spcPct val="90000"/>
              </a:lnSpc>
            </a:pPr>
            <a:endParaRPr lang="en-IN" sz="2400" dirty="0" smtClean="0"/>
          </a:p>
          <a:p>
            <a:pPr>
              <a:lnSpc>
                <a:spcPct val="90000"/>
              </a:lnSpc>
            </a:pPr>
            <a:endParaRPr lang="en-IN" sz="2400" dirty="0"/>
          </a:p>
          <a:p>
            <a:pPr>
              <a:lnSpc>
                <a:spcPct val="90000"/>
              </a:lnSpc>
            </a:pPr>
            <a:r>
              <a:rPr lang="en-IN" sz="2400" dirty="0" smtClean="0"/>
              <a:t>So </a:t>
            </a:r>
            <a:r>
              <a:rPr lang="en-IN" sz="2400" dirty="0"/>
              <a:t>for multitasking to take place, </a:t>
            </a:r>
            <a:r>
              <a:rPr lang="en-IN" sz="2400" b="1" dirty="0"/>
              <a:t>firstly there should be multiprogramming i.e. presence of multiple programs ready for execution. </a:t>
            </a:r>
            <a:endParaRPr lang="en-IN" sz="2400" b="1" dirty="0" smtClean="0"/>
          </a:p>
          <a:p>
            <a:pPr>
              <a:lnSpc>
                <a:spcPct val="90000"/>
              </a:lnSpc>
            </a:pPr>
            <a:r>
              <a:rPr lang="en-IN" sz="2400" b="1" dirty="0" smtClean="0"/>
              <a:t>And </a:t>
            </a:r>
            <a:r>
              <a:rPr lang="en-IN" sz="2400" b="1" dirty="0"/>
              <a:t>secondly the concept of time sharing</a:t>
            </a:r>
            <a:r>
              <a:rPr lang="en-IN" sz="2400" b="1" dirty="0" smtClean="0"/>
              <a:t>.</a:t>
            </a:r>
          </a:p>
          <a:p>
            <a:pPr>
              <a:lnSpc>
                <a:spcPct val="90000"/>
              </a:lnSpc>
            </a:pPr>
            <a:r>
              <a:rPr lang="en-US" altLang="en-US" sz="2400" b="1" dirty="0" smtClean="0">
                <a:solidFill>
                  <a:srgbClr val="FF0000"/>
                </a:solidFill>
              </a:rPr>
              <a:t>Responsiveness Increases</a:t>
            </a:r>
          </a:p>
        </p:txBody>
      </p:sp>
      <p:sp>
        <p:nvSpPr>
          <p:cNvPr id="2" name="Date Placeholder 1"/>
          <p:cNvSpPr>
            <a:spLocks noGrp="1"/>
          </p:cNvSpPr>
          <p:nvPr>
            <p:ph type="dt" sz="half" idx="10"/>
          </p:nvPr>
        </p:nvSpPr>
        <p:spPr/>
        <p:txBody>
          <a:bodyPr/>
          <a:lstStyle/>
          <a:p>
            <a:fld id="{524EB89E-FC76-4F54-B59D-8175356F1FD3}"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85</a:t>
            </a:fld>
            <a:endParaRPr lang="en-IN"/>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572" b="3475"/>
          <a:stretch/>
        </p:blipFill>
        <p:spPr bwMode="auto">
          <a:xfrm>
            <a:off x="1691680" y="908720"/>
            <a:ext cx="4762500" cy="315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83568" y="5373216"/>
            <a:ext cx="5770612"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593015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5B40A-D962-4AF2-8B44-5370290743B8}"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 y="1052736"/>
            <a:ext cx="9108041" cy="486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1069975" y="166688"/>
            <a:ext cx="7616825" cy="576262"/>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b="1" dirty="0" smtClean="0"/>
              <a:t>Multiprogramming Vs Timesharing </a:t>
            </a:r>
            <a:r>
              <a:rPr lang="en-US" altLang="en-US" sz="2400" dirty="0" smtClean="0"/>
              <a:t>(</a:t>
            </a:r>
            <a:r>
              <a:rPr lang="en-US" altLang="en-US" b="1" dirty="0" smtClean="0"/>
              <a:t>multitasking</a:t>
            </a:r>
            <a:r>
              <a:rPr lang="en-US" altLang="en-US" sz="2400" dirty="0" smtClean="0"/>
              <a:t>)</a:t>
            </a:r>
            <a:endParaRPr lang="en-US" altLang="en-US" dirty="0" smtClean="0"/>
          </a:p>
        </p:txBody>
      </p:sp>
      <p:sp>
        <p:nvSpPr>
          <p:cNvPr id="5" name="Rectangle 4"/>
          <p:cNvSpPr/>
          <p:nvPr/>
        </p:nvSpPr>
        <p:spPr>
          <a:xfrm>
            <a:off x="-32327" y="6581001"/>
            <a:ext cx="7340629" cy="276999"/>
          </a:xfrm>
          <a:prstGeom prst="rect">
            <a:avLst/>
          </a:prstGeom>
        </p:spPr>
        <p:txBody>
          <a:bodyPr wrap="square">
            <a:spAutoFit/>
          </a:bodyPr>
          <a:lstStyle/>
          <a:p>
            <a:r>
              <a:rPr lang="en-IN" sz="1200" dirty="0"/>
              <a:t>https://www.geeksforgeeks.org/difference-between-multiprogramming-and-multitasking/</a:t>
            </a:r>
          </a:p>
        </p:txBody>
      </p:sp>
      <p:sp>
        <p:nvSpPr>
          <p:cNvPr id="8" name="Rectangle 7"/>
          <p:cNvSpPr/>
          <p:nvPr/>
        </p:nvSpPr>
        <p:spPr>
          <a:xfrm>
            <a:off x="611560" y="2186419"/>
            <a:ext cx="828092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539552" y="4130635"/>
            <a:ext cx="8280920" cy="95454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486880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FC222A-3493-48CA-BB6C-74060BFCE862}" type="datetime1">
              <a:rPr lang="en-IN" smtClean="0"/>
              <a:t>06-08-2024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A5669369-968C-4B3A-94C3-E2A4E5B88044}" type="slidenum">
              <a:rPr lang="en-IN" smtClean="0"/>
              <a:t>87</a:t>
            </a:fld>
            <a:endParaRPr lang="en-IN"/>
          </a:p>
        </p:txBody>
      </p:sp>
      <p:sp>
        <p:nvSpPr>
          <p:cNvPr id="10" name="Rectangle 9"/>
          <p:cNvSpPr/>
          <p:nvPr/>
        </p:nvSpPr>
        <p:spPr>
          <a:xfrm>
            <a:off x="611560" y="612845"/>
            <a:ext cx="7848872" cy="347787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r>
              <a:rPr lang="en-IN" sz="2000" dirty="0"/>
              <a:t/>
            </a:r>
            <a:br>
              <a:rPr lang="en-IN" sz="2000" dirty="0"/>
            </a:br>
            <a:r>
              <a:rPr lang="en-IN" sz="2000" dirty="0"/>
              <a:t/>
            </a:r>
            <a:br>
              <a:rPr lang="en-IN" sz="2000" dirty="0"/>
            </a:br>
            <a:endParaRPr lang="en-IN" sz="2000" dirty="0"/>
          </a:p>
        </p:txBody>
      </p:sp>
    </p:spTree>
    <p:extLst>
      <p:ext uri="{BB962C8B-B14F-4D97-AF65-F5344CB8AC3E}">
        <p14:creationId xmlns:p14="http://schemas.microsoft.com/office/powerpoint/2010/main" val="20392176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BF19409-E3F3-4267-B57B-5DC64C25BF1D}" type="datetime1">
              <a:rPr lang="en-IN" smtClean="0"/>
              <a:t>06-08-2024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A5669369-968C-4B3A-94C3-E2A4E5B88044}" type="slidenum">
              <a:rPr lang="en-IN" smtClean="0"/>
              <a:t>88</a:t>
            </a:fld>
            <a:endParaRPr lang="en-IN"/>
          </a:p>
        </p:txBody>
      </p:sp>
      <p:sp>
        <p:nvSpPr>
          <p:cNvPr id="10" name="Rectangle 9"/>
          <p:cNvSpPr/>
          <p:nvPr/>
        </p:nvSpPr>
        <p:spPr>
          <a:xfrm>
            <a:off x="611560" y="612845"/>
            <a:ext cx="7848872" cy="532453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r>
              <a:rPr lang="en-IN" sz="2000" dirty="0"/>
              <a:t/>
            </a:r>
            <a:br>
              <a:rPr lang="en-IN" sz="2000" dirty="0"/>
            </a:br>
            <a:r>
              <a:rPr lang="en-IN" sz="2000" dirty="0"/>
              <a:t/>
            </a:r>
            <a:br>
              <a:rPr lang="en-IN" sz="2000" dirty="0"/>
            </a:br>
            <a:r>
              <a:rPr lang="en-IN" sz="2000" b="1" dirty="0"/>
              <a:t>Answer:</a:t>
            </a:r>
            <a:r>
              <a:rPr lang="en-IN" sz="2000" dirty="0"/>
              <a:t> </a:t>
            </a:r>
            <a:r>
              <a:rPr lang="en-IN" sz="2000" b="1" dirty="0"/>
              <a:t>(B)</a:t>
            </a:r>
            <a:r>
              <a:rPr lang="en-IN" sz="2000" dirty="0"/>
              <a:t> </a:t>
            </a:r>
            <a:br>
              <a:rPr lang="en-IN" sz="2000" dirty="0"/>
            </a:br>
            <a:r>
              <a:rPr lang="en-IN" sz="2000" dirty="0"/>
              <a:t/>
            </a:r>
            <a:br>
              <a:rPr lang="en-IN" sz="2000" dirty="0"/>
            </a:br>
            <a:r>
              <a:rPr lang="en-IN" sz="2000" b="1" dirty="0"/>
              <a:t>Explanation:</a:t>
            </a:r>
            <a:r>
              <a:rPr lang="en-IN" sz="2000" dirty="0"/>
              <a:t> In a multitasking system, a computer executes several programs simultaneously by switching them back and forth to increase the user interactivity. Processes share the CPU and execute in an interleaving manner. This allows the user to run more than one program at a time.</a:t>
            </a:r>
          </a:p>
        </p:txBody>
      </p:sp>
    </p:spTree>
    <p:extLst>
      <p:ext uri="{BB962C8B-B14F-4D97-AF65-F5344CB8AC3E}">
        <p14:creationId xmlns:p14="http://schemas.microsoft.com/office/powerpoint/2010/main" val="20061938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383E8-8C8B-4283-86F7-2A035843B5D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89</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7920880"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0345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Macros</a:t>
            </a:r>
            <a:endParaRPr lang="en-IN" dirty="0"/>
          </a:p>
        </p:txBody>
      </p:sp>
      <p:sp>
        <p:nvSpPr>
          <p:cNvPr id="4" name="Date Placeholder 3"/>
          <p:cNvSpPr>
            <a:spLocks noGrp="1"/>
          </p:cNvSpPr>
          <p:nvPr>
            <p:ph type="dt" sz="half" idx="10"/>
          </p:nvPr>
        </p:nvSpPr>
        <p:spPr/>
        <p:txBody>
          <a:bodyPr/>
          <a:lstStyle/>
          <a:p>
            <a:fld id="{EBA0D9D8-3380-4F70-A6F3-73311AC0E7CD}" type="datetime1">
              <a:rPr lang="en-IN" smtClean="0"/>
              <a:t>06-08-2024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A5669369-968C-4B3A-94C3-E2A4E5B88044}" type="slidenum">
              <a:rPr lang="en-IN" smtClean="0"/>
              <a:t>9</a:t>
            </a:fld>
            <a:endParaRPr lang="en-IN"/>
          </a:p>
        </p:txBody>
      </p:sp>
      <p:sp>
        <p:nvSpPr>
          <p:cNvPr id="7" name="Content Placeholder 2"/>
          <p:cNvSpPr txBox="1">
            <a:spLocks/>
          </p:cNvSpPr>
          <p:nvPr/>
        </p:nvSpPr>
        <p:spPr>
          <a:xfrm>
            <a:off x="827584" y="1340768"/>
            <a:ext cx="8011616" cy="493779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3500" dirty="0" smtClean="0"/>
              <a:t>C </a:t>
            </a:r>
            <a:r>
              <a:rPr lang="en-IN" sz="3500" dirty="0"/>
              <a:t>program to illustrate macros</a:t>
            </a:r>
          </a:p>
          <a:p>
            <a:pPr marL="0" indent="0">
              <a:buNone/>
            </a:pPr>
            <a:endParaRPr lang="en-IN" sz="3500" dirty="0" smtClean="0"/>
          </a:p>
          <a:p>
            <a:pPr marL="0" indent="0">
              <a:buNone/>
            </a:pPr>
            <a:r>
              <a:rPr lang="en-IN" sz="3500" dirty="0" smtClean="0"/>
              <a:t>#</a:t>
            </a:r>
            <a:r>
              <a:rPr lang="en-IN" sz="3500" dirty="0"/>
              <a:t>include &lt;</a:t>
            </a:r>
            <a:r>
              <a:rPr lang="en-IN" sz="3500" dirty="0" err="1"/>
              <a:t>stdio.h</a:t>
            </a:r>
            <a:r>
              <a:rPr lang="en-IN" sz="3500" dirty="0"/>
              <a:t>&gt;</a:t>
            </a:r>
          </a:p>
          <a:p>
            <a:pPr marL="0" indent="0">
              <a:buNone/>
            </a:pPr>
            <a:endParaRPr lang="en-IN" sz="3500" dirty="0" smtClean="0"/>
          </a:p>
          <a:p>
            <a:pPr marL="0" indent="0">
              <a:buNone/>
            </a:pPr>
            <a:r>
              <a:rPr lang="en-IN" sz="3500" dirty="0" smtClean="0"/>
              <a:t>// </a:t>
            </a:r>
            <a:r>
              <a:rPr lang="en-IN" sz="3500" dirty="0"/>
              <a:t>Macro definition</a:t>
            </a:r>
          </a:p>
          <a:p>
            <a:pPr marL="0" indent="0">
              <a:buNone/>
            </a:pPr>
            <a:r>
              <a:rPr lang="en-IN" sz="3500" dirty="0"/>
              <a:t>#define LIMIT 5</a:t>
            </a:r>
          </a:p>
          <a:p>
            <a:pPr marL="0" indent="0">
              <a:buNone/>
            </a:pPr>
            <a:r>
              <a:rPr lang="en-IN" sz="3500" dirty="0" err="1" smtClean="0"/>
              <a:t>int</a:t>
            </a:r>
            <a:r>
              <a:rPr lang="en-IN" sz="3500" dirty="0" smtClean="0"/>
              <a:t> </a:t>
            </a:r>
            <a:r>
              <a:rPr lang="en-IN" sz="3500" dirty="0"/>
              <a:t>main()</a:t>
            </a:r>
          </a:p>
          <a:p>
            <a:pPr marL="0" indent="0">
              <a:buNone/>
            </a:pPr>
            <a:r>
              <a:rPr lang="en-IN" sz="3500" dirty="0"/>
              <a:t>{</a:t>
            </a:r>
          </a:p>
          <a:p>
            <a:pPr marL="0" indent="0">
              <a:buNone/>
            </a:pPr>
            <a:r>
              <a:rPr lang="en-IN" sz="3500" dirty="0"/>
              <a:t>	// Print the value of macro defined</a:t>
            </a:r>
          </a:p>
          <a:p>
            <a:pPr marL="0" indent="0">
              <a:buNone/>
            </a:pPr>
            <a:r>
              <a:rPr lang="en-IN" sz="3500" dirty="0"/>
              <a:t>	</a:t>
            </a:r>
            <a:r>
              <a:rPr lang="en-IN" sz="3500" dirty="0" err="1"/>
              <a:t>printf</a:t>
            </a:r>
            <a:r>
              <a:rPr lang="en-IN" sz="3500" dirty="0"/>
              <a:t>("The value of </a:t>
            </a:r>
            <a:r>
              <a:rPr lang="en-IN" sz="3500" dirty="0" smtClean="0"/>
              <a:t>LIMIT </a:t>
            </a:r>
            <a:r>
              <a:rPr lang="en-IN" sz="3500" dirty="0"/>
              <a:t>is %d</a:t>
            </a:r>
            <a:r>
              <a:rPr lang="en-IN" sz="3500" dirty="0" smtClean="0"/>
              <a:t>", LIMIT</a:t>
            </a:r>
            <a:r>
              <a:rPr lang="en-IN" sz="3500" dirty="0"/>
              <a:t>);</a:t>
            </a:r>
          </a:p>
          <a:p>
            <a:pPr marL="0" indent="0">
              <a:buNone/>
            </a:pPr>
            <a:r>
              <a:rPr lang="en-IN" sz="3500" dirty="0"/>
              <a:t>	return 0;</a:t>
            </a:r>
          </a:p>
          <a:p>
            <a:pPr marL="0" indent="0">
              <a:buNone/>
            </a:pPr>
            <a:r>
              <a:rPr lang="en-IN" sz="3500" dirty="0"/>
              <a:t>}</a:t>
            </a:r>
          </a:p>
          <a:p>
            <a:pPr marL="0" indent="0">
              <a:buFont typeface="Arial" panose="020B0604020202020204" pitchFamily="34" charset="0"/>
              <a:buNone/>
            </a:pPr>
            <a:r>
              <a:rPr lang="en-IN" dirty="0" smtClean="0"/>
              <a:t>Output-</a:t>
            </a:r>
          </a:p>
          <a:p>
            <a:pPr marL="0" indent="0">
              <a:buNone/>
            </a:pPr>
            <a:r>
              <a:rPr lang="en-IN" dirty="0"/>
              <a:t>The value of LIMIT is 5</a:t>
            </a:r>
          </a:p>
        </p:txBody>
      </p:sp>
    </p:spTree>
    <p:extLst>
      <p:ext uri="{BB962C8B-B14F-4D97-AF65-F5344CB8AC3E}">
        <p14:creationId xmlns:p14="http://schemas.microsoft.com/office/powerpoint/2010/main" val="12602491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8A57A-2A1D-406F-977E-046A633D125C}"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90</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08" y="656691"/>
            <a:ext cx="457768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548680"/>
            <a:ext cx="4207296"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4452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pPr>
              <a:lnSpc>
                <a:spcPct val="90000"/>
              </a:lnSpc>
            </a:pPr>
            <a:endParaRPr lang="en-US" altLang="en-US" sz="2400" dirty="0" smtClean="0"/>
          </a:p>
          <a:p>
            <a:pPr>
              <a:lnSpc>
                <a:spcPct val="90000"/>
              </a:lnSpc>
            </a:pPr>
            <a:r>
              <a:rPr lang="en-US" altLang="en-US" sz="2400" dirty="0" smtClean="0"/>
              <a:t>Also called </a:t>
            </a:r>
            <a:r>
              <a:rPr lang="en-US" altLang="en-US" sz="2400" b="1" u="sng" dirty="0" smtClean="0"/>
              <a:t>Parallel System or Tightly coupled System </a:t>
            </a:r>
            <a:r>
              <a:rPr lang="en-US" altLang="en-US" sz="2400" dirty="0" smtClean="0"/>
              <a:t>grew in importance.</a:t>
            </a:r>
          </a:p>
          <a:p>
            <a:pPr>
              <a:lnSpc>
                <a:spcPct val="90000"/>
              </a:lnSpc>
            </a:pPr>
            <a:endParaRPr lang="en-US" altLang="en-US" sz="2400" dirty="0" smtClean="0"/>
          </a:p>
          <a:p>
            <a:pPr>
              <a:lnSpc>
                <a:spcPct val="90000"/>
              </a:lnSpc>
            </a:pPr>
            <a:r>
              <a:rPr lang="en-US" altLang="en-US" sz="2400" b="1" u="sng" dirty="0" smtClean="0"/>
              <a:t>More than one processor in close communication, sharing</a:t>
            </a:r>
          </a:p>
          <a:p>
            <a:pPr lvl="1">
              <a:lnSpc>
                <a:spcPct val="90000"/>
              </a:lnSpc>
            </a:pPr>
            <a:r>
              <a:rPr lang="en-US" altLang="en-US" sz="2000" dirty="0" smtClean="0"/>
              <a:t> the computer bus, </a:t>
            </a:r>
          </a:p>
          <a:p>
            <a:pPr lvl="1">
              <a:lnSpc>
                <a:spcPct val="90000"/>
              </a:lnSpc>
            </a:pPr>
            <a:r>
              <a:rPr lang="en-US" altLang="en-US" sz="2000" dirty="0" smtClean="0"/>
              <a:t>the clock and </a:t>
            </a:r>
          </a:p>
          <a:p>
            <a:pPr lvl="1">
              <a:lnSpc>
                <a:spcPct val="90000"/>
              </a:lnSpc>
            </a:pPr>
            <a:r>
              <a:rPr lang="en-US" altLang="en-US" sz="2000" dirty="0" smtClean="0"/>
              <a:t>sometimes memory and peripheral devices.</a:t>
            </a:r>
          </a:p>
          <a:p>
            <a:pPr lvl="1">
              <a:lnSpc>
                <a:spcPct val="90000"/>
              </a:lnSpc>
            </a:pPr>
            <a:endParaRPr lang="en-US" altLang="en-US" sz="2000" dirty="0"/>
          </a:p>
        </p:txBody>
      </p:sp>
      <p:sp>
        <p:nvSpPr>
          <p:cNvPr id="2" name="Date Placeholder 1"/>
          <p:cNvSpPr>
            <a:spLocks noGrp="1"/>
          </p:cNvSpPr>
          <p:nvPr>
            <p:ph type="dt" sz="half" idx="10"/>
          </p:nvPr>
        </p:nvSpPr>
        <p:spPr/>
        <p:txBody>
          <a:bodyPr/>
          <a:lstStyle/>
          <a:p>
            <a:fld id="{582A99D1-AC48-47A1-A026-36340BAEFAFB}"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91</a:t>
            </a:fld>
            <a:endParaRPr lang="en-IN"/>
          </a:p>
        </p:txBody>
      </p:sp>
    </p:spTree>
    <p:extLst>
      <p:ext uri="{BB962C8B-B14F-4D97-AF65-F5344CB8AC3E}">
        <p14:creationId xmlns:p14="http://schemas.microsoft.com/office/powerpoint/2010/main" val="19839142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pPr marL="0" indent="0">
              <a:lnSpc>
                <a:spcPct val="90000"/>
              </a:lnSpc>
              <a:buNone/>
            </a:pPr>
            <a:r>
              <a:rPr lang="en-US" altLang="en-US" sz="2400" dirty="0"/>
              <a:t>Advantages:-</a:t>
            </a:r>
          </a:p>
          <a:p>
            <a:pPr>
              <a:lnSpc>
                <a:spcPct val="90000"/>
              </a:lnSpc>
            </a:pPr>
            <a:r>
              <a:rPr lang="en-US" altLang="en-US" sz="2400" b="1" u="sng" dirty="0"/>
              <a:t>Increased </a:t>
            </a:r>
            <a:r>
              <a:rPr lang="en-US" altLang="en-US" sz="2400" b="1" u="sng" dirty="0" smtClean="0"/>
              <a:t>Throughput</a:t>
            </a:r>
            <a:endParaRPr lang="en-US" altLang="en-US" sz="2400" b="1" u="sng" dirty="0"/>
          </a:p>
          <a:p>
            <a:pPr lvl="1">
              <a:lnSpc>
                <a:spcPct val="90000"/>
              </a:lnSpc>
            </a:pPr>
            <a:endParaRPr lang="en-US" altLang="en-US" sz="2400" dirty="0"/>
          </a:p>
          <a:p>
            <a:pPr>
              <a:lnSpc>
                <a:spcPct val="90000"/>
              </a:lnSpc>
            </a:pPr>
            <a:r>
              <a:rPr lang="en-US" altLang="en-US" sz="2400" b="1" u="sng" dirty="0" smtClean="0"/>
              <a:t>Economy of scale</a:t>
            </a:r>
          </a:p>
          <a:p>
            <a:pPr>
              <a:lnSpc>
                <a:spcPct val="90000"/>
              </a:lnSpc>
            </a:pPr>
            <a:endParaRPr lang="en-US" altLang="en-US" sz="2400" b="1" u="sng" dirty="0" smtClean="0"/>
          </a:p>
          <a:p>
            <a:pPr>
              <a:lnSpc>
                <a:spcPct val="90000"/>
              </a:lnSpc>
            </a:pPr>
            <a:r>
              <a:rPr lang="en-US" altLang="en-US" sz="2400" b="1" u="sng" dirty="0" smtClean="0"/>
              <a:t>Increased </a:t>
            </a:r>
            <a:r>
              <a:rPr lang="en-US" altLang="en-US" sz="2400" b="1" u="sng" dirty="0"/>
              <a:t>Reliability</a:t>
            </a:r>
          </a:p>
          <a:p>
            <a:pPr>
              <a:lnSpc>
                <a:spcPct val="90000"/>
              </a:lnSpc>
            </a:pPr>
            <a:endParaRPr lang="en-US" altLang="en-US" sz="2400" b="1" u="sng" dirty="0" smtClean="0"/>
          </a:p>
          <a:p>
            <a:pPr lvl="1">
              <a:lnSpc>
                <a:spcPct val="90000"/>
              </a:lnSpc>
            </a:pPr>
            <a:endParaRPr lang="en-US" altLang="en-US" sz="1800" dirty="0"/>
          </a:p>
        </p:txBody>
      </p:sp>
      <p:sp>
        <p:nvSpPr>
          <p:cNvPr id="2" name="Date Placeholder 1"/>
          <p:cNvSpPr>
            <a:spLocks noGrp="1"/>
          </p:cNvSpPr>
          <p:nvPr>
            <p:ph type="dt" sz="half" idx="10"/>
          </p:nvPr>
        </p:nvSpPr>
        <p:spPr/>
        <p:txBody>
          <a:bodyPr/>
          <a:lstStyle/>
          <a:p>
            <a:fld id="{9D4E026C-D273-441B-9A50-B3B8336E40B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92</a:t>
            </a:fld>
            <a:endParaRPr lang="en-IN"/>
          </a:p>
        </p:txBody>
      </p:sp>
    </p:spTree>
    <p:extLst>
      <p:ext uri="{BB962C8B-B14F-4D97-AF65-F5344CB8AC3E}">
        <p14:creationId xmlns:p14="http://schemas.microsoft.com/office/powerpoint/2010/main" val="3234696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pPr marL="0" indent="0">
              <a:lnSpc>
                <a:spcPct val="90000"/>
              </a:lnSpc>
              <a:buNone/>
            </a:pPr>
            <a:r>
              <a:rPr lang="en-US" altLang="en-US" sz="2400" dirty="0"/>
              <a:t>Advantages:-</a:t>
            </a:r>
          </a:p>
          <a:p>
            <a:pPr>
              <a:lnSpc>
                <a:spcPct val="90000"/>
              </a:lnSpc>
            </a:pPr>
            <a:r>
              <a:rPr lang="en-US" altLang="en-US" sz="2400" b="1" u="sng" dirty="0"/>
              <a:t>Increased </a:t>
            </a:r>
            <a:r>
              <a:rPr lang="en-US" altLang="en-US" sz="2400" b="1" u="sng" dirty="0" smtClean="0"/>
              <a:t>Throughput</a:t>
            </a:r>
            <a:endParaRPr lang="en-US" altLang="en-US" sz="2400" b="1" u="sng" dirty="0"/>
          </a:p>
          <a:p>
            <a:pPr lvl="1">
              <a:lnSpc>
                <a:spcPct val="90000"/>
              </a:lnSpc>
            </a:pPr>
            <a:r>
              <a:rPr lang="en-US" altLang="en-US" sz="2400" b="1" u="sng" dirty="0"/>
              <a:t>To Get more work done.</a:t>
            </a:r>
          </a:p>
          <a:p>
            <a:pPr lvl="1">
              <a:lnSpc>
                <a:spcPct val="90000"/>
              </a:lnSpc>
            </a:pPr>
            <a:r>
              <a:rPr lang="en-US" altLang="en-US" sz="2400" dirty="0"/>
              <a:t>The speedup ratio with N processors is not N, it is less than N.</a:t>
            </a:r>
          </a:p>
          <a:p>
            <a:pPr lvl="1">
              <a:lnSpc>
                <a:spcPct val="90000"/>
              </a:lnSpc>
            </a:pPr>
            <a:r>
              <a:rPr lang="en-US" altLang="en-US" sz="2400" dirty="0"/>
              <a:t>Overhead is incurred in keeping all parts working correctly. </a:t>
            </a:r>
            <a:endParaRPr lang="en-US" altLang="en-US" sz="2400" dirty="0" smtClean="0"/>
          </a:p>
          <a:p>
            <a:pPr lvl="1">
              <a:lnSpc>
                <a:spcPct val="90000"/>
              </a:lnSpc>
            </a:pPr>
            <a:r>
              <a:rPr lang="en-US" altLang="en-US" sz="2400" dirty="0" smtClean="0"/>
              <a:t>Plus </a:t>
            </a:r>
            <a:r>
              <a:rPr lang="en-US" altLang="en-US" sz="2400" dirty="0"/>
              <a:t>Contention for shared resources lowers the expected gains</a:t>
            </a:r>
            <a:r>
              <a:rPr lang="en-US" altLang="en-US" sz="2400" dirty="0" smtClean="0"/>
              <a:t>.</a:t>
            </a:r>
          </a:p>
          <a:p>
            <a:pPr lvl="1">
              <a:lnSpc>
                <a:spcPct val="90000"/>
              </a:lnSpc>
            </a:pPr>
            <a:endParaRPr lang="en-US" altLang="en-US" sz="2400" dirty="0"/>
          </a:p>
        </p:txBody>
      </p:sp>
      <p:sp>
        <p:nvSpPr>
          <p:cNvPr id="2" name="Date Placeholder 1"/>
          <p:cNvSpPr>
            <a:spLocks noGrp="1"/>
          </p:cNvSpPr>
          <p:nvPr>
            <p:ph type="dt" sz="half" idx="10"/>
          </p:nvPr>
        </p:nvSpPr>
        <p:spPr/>
        <p:txBody>
          <a:bodyPr/>
          <a:lstStyle/>
          <a:p>
            <a:fld id="{9D4E026C-D273-441B-9A50-B3B8336E40B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93</a:t>
            </a:fld>
            <a:endParaRPr lang="en-IN"/>
          </a:p>
        </p:txBody>
      </p:sp>
    </p:spTree>
    <p:extLst>
      <p:ext uri="{BB962C8B-B14F-4D97-AF65-F5344CB8AC3E}">
        <p14:creationId xmlns:p14="http://schemas.microsoft.com/office/powerpoint/2010/main" val="21515132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pPr marL="0" indent="0">
              <a:lnSpc>
                <a:spcPct val="90000"/>
              </a:lnSpc>
              <a:buNone/>
            </a:pPr>
            <a:r>
              <a:rPr lang="en-US" altLang="en-US" sz="2400" dirty="0"/>
              <a:t>Advantages:-</a:t>
            </a:r>
          </a:p>
          <a:p>
            <a:pPr>
              <a:lnSpc>
                <a:spcPct val="90000"/>
              </a:lnSpc>
            </a:pPr>
            <a:r>
              <a:rPr lang="en-US" altLang="en-US" sz="2400" b="1" u="sng" dirty="0" smtClean="0"/>
              <a:t>Economy of scale</a:t>
            </a:r>
          </a:p>
          <a:p>
            <a:pPr lvl="1">
              <a:lnSpc>
                <a:spcPct val="90000"/>
              </a:lnSpc>
            </a:pPr>
            <a:r>
              <a:rPr lang="en-US" altLang="en-US" sz="2400" b="1" u="sng" dirty="0" smtClean="0"/>
              <a:t>Save more money</a:t>
            </a:r>
            <a:r>
              <a:rPr lang="en-US" altLang="en-US" sz="2400" dirty="0" smtClean="0"/>
              <a:t> as they share </a:t>
            </a:r>
          </a:p>
          <a:p>
            <a:pPr lvl="2">
              <a:lnSpc>
                <a:spcPct val="90000"/>
              </a:lnSpc>
            </a:pPr>
            <a:r>
              <a:rPr lang="en-US" altLang="en-US" dirty="0" smtClean="0"/>
              <a:t>peripherals, </a:t>
            </a:r>
          </a:p>
          <a:p>
            <a:pPr lvl="2">
              <a:lnSpc>
                <a:spcPct val="90000"/>
              </a:lnSpc>
            </a:pPr>
            <a:r>
              <a:rPr lang="en-US" altLang="en-US" dirty="0" smtClean="0"/>
              <a:t>mass storage, </a:t>
            </a:r>
          </a:p>
          <a:p>
            <a:pPr lvl="2">
              <a:lnSpc>
                <a:spcPct val="90000"/>
              </a:lnSpc>
            </a:pPr>
            <a:r>
              <a:rPr lang="en-US" altLang="en-US" dirty="0" smtClean="0"/>
              <a:t>power supplies.</a:t>
            </a:r>
          </a:p>
          <a:p>
            <a:pPr lvl="1">
              <a:lnSpc>
                <a:spcPct val="90000"/>
              </a:lnSpc>
            </a:pPr>
            <a:endParaRPr lang="en-US" altLang="en-US" sz="1800" dirty="0"/>
          </a:p>
        </p:txBody>
      </p:sp>
      <p:sp>
        <p:nvSpPr>
          <p:cNvPr id="2" name="Date Placeholder 1"/>
          <p:cNvSpPr>
            <a:spLocks noGrp="1"/>
          </p:cNvSpPr>
          <p:nvPr>
            <p:ph type="dt" sz="half" idx="10"/>
          </p:nvPr>
        </p:nvSpPr>
        <p:spPr/>
        <p:txBody>
          <a:bodyPr/>
          <a:lstStyle/>
          <a:p>
            <a:fld id="{9D4E026C-D273-441B-9A50-B3B8336E40B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94</a:t>
            </a:fld>
            <a:endParaRPr lang="en-IN"/>
          </a:p>
        </p:txBody>
      </p:sp>
    </p:spTree>
    <p:extLst>
      <p:ext uri="{BB962C8B-B14F-4D97-AF65-F5344CB8AC3E}">
        <p14:creationId xmlns:p14="http://schemas.microsoft.com/office/powerpoint/2010/main" val="11770808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pPr marL="0" indent="0">
              <a:lnSpc>
                <a:spcPct val="90000"/>
              </a:lnSpc>
              <a:buNone/>
            </a:pPr>
            <a:r>
              <a:rPr lang="en-US" altLang="en-US" sz="2400" dirty="0"/>
              <a:t>Advantages:-</a:t>
            </a:r>
          </a:p>
          <a:p>
            <a:pPr lvl="1">
              <a:lnSpc>
                <a:spcPct val="90000"/>
              </a:lnSpc>
            </a:pPr>
            <a:endParaRPr lang="en-US" altLang="en-US" sz="2400" dirty="0"/>
          </a:p>
          <a:p>
            <a:pPr>
              <a:lnSpc>
                <a:spcPct val="90000"/>
              </a:lnSpc>
            </a:pPr>
            <a:r>
              <a:rPr lang="en-US" altLang="en-US" sz="2400" b="1" u="sng" dirty="0" smtClean="0"/>
              <a:t>Increased Reliability</a:t>
            </a:r>
          </a:p>
          <a:p>
            <a:pPr lvl="1">
              <a:lnSpc>
                <a:spcPct val="90000"/>
              </a:lnSpc>
            </a:pPr>
            <a:r>
              <a:rPr lang="en-US" altLang="en-US" sz="2400" dirty="0" smtClean="0"/>
              <a:t>If functions can be distributed properly among several processors, then </a:t>
            </a:r>
          </a:p>
          <a:p>
            <a:pPr lvl="1">
              <a:lnSpc>
                <a:spcPct val="90000"/>
              </a:lnSpc>
            </a:pPr>
            <a:r>
              <a:rPr lang="en-US" altLang="en-US" sz="2400" b="1" u="sng" dirty="0" smtClean="0"/>
              <a:t>the failure of one processor will not halt the system, </a:t>
            </a:r>
          </a:p>
          <a:p>
            <a:pPr lvl="1">
              <a:lnSpc>
                <a:spcPct val="90000"/>
              </a:lnSpc>
            </a:pPr>
            <a:r>
              <a:rPr lang="en-US" altLang="en-US" sz="2400" dirty="0" smtClean="0"/>
              <a:t>only slow it down.</a:t>
            </a:r>
          </a:p>
        </p:txBody>
      </p:sp>
      <p:sp>
        <p:nvSpPr>
          <p:cNvPr id="2" name="Date Placeholder 1"/>
          <p:cNvSpPr>
            <a:spLocks noGrp="1"/>
          </p:cNvSpPr>
          <p:nvPr>
            <p:ph type="dt" sz="half" idx="10"/>
          </p:nvPr>
        </p:nvSpPr>
        <p:spPr/>
        <p:txBody>
          <a:bodyPr/>
          <a:lstStyle/>
          <a:p>
            <a:fld id="{9D4E026C-D273-441B-9A50-B3B8336E40B5}"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95</a:t>
            </a:fld>
            <a:endParaRPr lang="en-IN"/>
          </a:p>
        </p:txBody>
      </p:sp>
    </p:spTree>
    <p:extLst>
      <p:ext uri="{BB962C8B-B14F-4D97-AF65-F5344CB8AC3E}">
        <p14:creationId xmlns:p14="http://schemas.microsoft.com/office/powerpoint/2010/main" val="29473738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smtClean="0"/>
              <a:t>Multiprocessor Systems</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r>
              <a:rPr lang="en-IN" sz="2400" dirty="0" smtClean="0"/>
              <a:t>Symmetric Multiprocessor</a:t>
            </a:r>
          </a:p>
          <a:p>
            <a:pPr lvl="1"/>
            <a:r>
              <a:rPr lang="en-IN" sz="2400" dirty="0" smtClean="0"/>
              <a:t>Each processor runs an identical copy of the OS and </a:t>
            </a:r>
          </a:p>
          <a:p>
            <a:pPr lvl="1"/>
            <a:r>
              <a:rPr lang="en-IN" sz="2400" dirty="0" smtClean="0"/>
              <a:t>These copies communicate with one another as needed.</a:t>
            </a:r>
            <a:endParaRPr lang="en-IN" sz="2400" dirty="0"/>
          </a:p>
          <a:p>
            <a:endParaRPr lang="en-IN" sz="2400" dirty="0" smtClean="0"/>
          </a:p>
          <a:p>
            <a:r>
              <a:rPr lang="en-IN" sz="2400" dirty="0" smtClean="0"/>
              <a:t>Asymmetric Multiprocessor</a:t>
            </a:r>
          </a:p>
          <a:p>
            <a:pPr lvl="1"/>
            <a:r>
              <a:rPr lang="en-IN" sz="2400" dirty="0" smtClean="0"/>
              <a:t>Each processor is assigned a specific task.</a:t>
            </a:r>
          </a:p>
          <a:p>
            <a:pPr lvl="1"/>
            <a:r>
              <a:rPr lang="en-IN" sz="2400" dirty="0" smtClean="0"/>
              <a:t>A master processor controls the system, </a:t>
            </a:r>
          </a:p>
          <a:p>
            <a:pPr lvl="1"/>
            <a:r>
              <a:rPr lang="en-IN" sz="2400" dirty="0" smtClean="0"/>
              <a:t>The other processor either look to the master for instruction or have predefined tasks.</a:t>
            </a:r>
          </a:p>
          <a:p>
            <a:pPr lvl="1"/>
            <a:r>
              <a:rPr lang="en-IN" sz="2400" dirty="0" smtClean="0"/>
              <a:t>The master allocates the work to the slave processor.</a:t>
            </a:r>
            <a:endParaRPr lang="en-IN" sz="2400" dirty="0"/>
          </a:p>
        </p:txBody>
      </p:sp>
      <p:sp>
        <p:nvSpPr>
          <p:cNvPr id="2" name="Date Placeholder 1"/>
          <p:cNvSpPr>
            <a:spLocks noGrp="1"/>
          </p:cNvSpPr>
          <p:nvPr>
            <p:ph type="dt" sz="half" idx="10"/>
          </p:nvPr>
        </p:nvSpPr>
        <p:spPr/>
        <p:txBody>
          <a:bodyPr/>
          <a:lstStyle/>
          <a:p>
            <a:fld id="{8B43BC3F-A565-4ABE-BAF4-1CCEABA8DA92}"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96</a:t>
            </a:fld>
            <a:endParaRPr lang="en-IN"/>
          </a:p>
        </p:txBody>
      </p:sp>
    </p:spTree>
    <p:extLst>
      <p:ext uri="{BB962C8B-B14F-4D97-AF65-F5344CB8AC3E}">
        <p14:creationId xmlns:p14="http://schemas.microsoft.com/office/powerpoint/2010/main" val="28664079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endParaRPr lang="en-IN" sz="2400" dirty="0" smtClean="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043608" y="2581605"/>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938992"/>
          </a:xfrm>
          <a:prstGeom prst="rect">
            <a:avLst/>
          </a:prstGeom>
        </p:spPr>
        <p:txBody>
          <a:bodyPr wrap="square">
            <a:spAutoFit/>
          </a:bodyPr>
          <a:lstStyle/>
          <a:p>
            <a:pPr marL="285750" indent="-285750">
              <a:buFont typeface="Arial" panose="020B0604020202020204" pitchFamily="34" charset="0"/>
              <a:buChar char="•"/>
            </a:pPr>
            <a:r>
              <a:rPr lang="en-IN" sz="2400" dirty="0" smtClean="0"/>
              <a:t>ASMP </a:t>
            </a:r>
          </a:p>
          <a:p>
            <a:pPr marL="742950" lvl="1" indent="-285750">
              <a:buFont typeface="Arial" panose="020B0604020202020204" pitchFamily="34" charset="0"/>
              <a:buChar char="•"/>
            </a:pPr>
            <a:r>
              <a:rPr lang="en-IN" sz="2400" dirty="0" smtClean="0"/>
              <a:t>The </a:t>
            </a:r>
            <a:r>
              <a:rPr lang="en-IN" sz="2400" dirty="0"/>
              <a:t>operating system typically sets aside one or more processors for its exclusive use. </a:t>
            </a:r>
            <a:endParaRPr lang="en-IN" sz="2400" dirty="0" smtClean="0"/>
          </a:p>
          <a:p>
            <a:pPr marL="742950" lvl="1" indent="-285750">
              <a:buFont typeface="Arial" panose="020B0604020202020204" pitchFamily="34" charset="0"/>
              <a:buChar char="•"/>
            </a:pPr>
            <a:r>
              <a:rPr lang="en-IN" sz="2400" dirty="0" smtClean="0"/>
              <a:t>The </a:t>
            </a:r>
            <a:r>
              <a:rPr lang="en-IN" sz="2400" dirty="0"/>
              <a:t>remainder of the processors run user applications. </a:t>
            </a:r>
            <a:endParaRPr lang="en-IN" sz="2400" dirty="0" smtClean="0"/>
          </a:p>
          <a:p>
            <a:pPr marL="285750" indent="-285750">
              <a:buFont typeface="Arial" panose="020B0604020202020204" pitchFamily="34" charset="0"/>
              <a:buChar char="•"/>
            </a:pPr>
            <a:endParaRPr lang="en-IN" sz="2400" dirty="0"/>
          </a:p>
        </p:txBody>
      </p:sp>
      <p:sp>
        <p:nvSpPr>
          <p:cNvPr id="3" name="Date Placeholder 2"/>
          <p:cNvSpPr>
            <a:spLocks noGrp="1"/>
          </p:cNvSpPr>
          <p:nvPr>
            <p:ph type="dt" sz="half" idx="10"/>
          </p:nvPr>
        </p:nvSpPr>
        <p:spPr/>
        <p:txBody>
          <a:bodyPr/>
          <a:lstStyle/>
          <a:p>
            <a:fld id="{C9487579-005A-4ECD-AB7C-EEA3BD6CEEC1}"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97</a:t>
            </a:fld>
            <a:endParaRPr lang="en-IN"/>
          </a:p>
        </p:txBody>
      </p:sp>
    </p:spTree>
    <p:extLst>
      <p:ext uri="{BB962C8B-B14F-4D97-AF65-F5344CB8AC3E}">
        <p14:creationId xmlns:p14="http://schemas.microsoft.com/office/powerpoint/2010/main" val="36242890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smtClean="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smtClean="0"/>
          </a:p>
          <a:p>
            <a:endParaRPr lang="en-IN" sz="2400" dirty="0" smtClean="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328782" y="2564904"/>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200329"/>
          </a:xfrm>
          <a:prstGeom prst="rect">
            <a:avLst/>
          </a:prstGeom>
        </p:spPr>
        <p:txBody>
          <a:bodyPr wrap="square">
            <a:spAutoFit/>
          </a:bodyPr>
          <a:lstStyle/>
          <a:p>
            <a:pPr marL="285750" indent="-285750">
              <a:buFont typeface="Arial" panose="020B0604020202020204" pitchFamily="34" charset="0"/>
              <a:buChar char="•"/>
            </a:pPr>
            <a:r>
              <a:rPr lang="en-IN" sz="2400" dirty="0" smtClean="0"/>
              <a:t>In </a:t>
            </a:r>
            <a:r>
              <a:rPr lang="en-IN" sz="2400" dirty="0"/>
              <a:t>the ASMP model, </a:t>
            </a:r>
            <a:endParaRPr lang="en-IN" sz="2400" dirty="0" smtClean="0"/>
          </a:p>
          <a:p>
            <a:pPr marL="742950" lvl="1" indent="-285750">
              <a:buFont typeface="Arial" panose="020B0604020202020204" pitchFamily="34" charset="0"/>
              <a:buChar char="•"/>
            </a:pPr>
            <a:r>
              <a:rPr lang="en-IN" sz="2400" dirty="0" smtClean="0"/>
              <a:t>If </a:t>
            </a:r>
            <a:r>
              <a:rPr lang="en-IN" sz="2400" dirty="0"/>
              <a:t>the processor that fails is an operating system processor, </a:t>
            </a:r>
            <a:endParaRPr lang="en-IN" sz="2400" dirty="0" smtClean="0"/>
          </a:p>
          <a:p>
            <a:pPr marL="742950" lvl="1" indent="-285750">
              <a:buFont typeface="Arial" panose="020B0604020202020204" pitchFamily="34" charset="0"/>
              <a:buChar char="•"/>
            </a:pPr>
            <a:r>
              <a:rPr lang="en-IN" sz="2400" dirty="0"/>
              <a:t>T</a:t>
            </a:r>
            <a:r>
              <a:rPr lang="en-IN" sz="2400" dirty="0" smtClean="0"/>
              <a:t>he </a:t>
            </a:r>
            <a:r>
              <a:rPr lang="en-IN" sz="2400" dirty="0"/>
              <a:t>whole computer can go down.</a:t>
            </a:r>
          </a:p>
        </p:txBody>
      </p:sp>
      <p:sp>
        <p:nvSpPr>
          <p:cNvPr id="3" name="Date Placeholder 2"/>
          <p:cNvSpPr>
            <a:spLocks noGrp="1"/>
          </p:cNvSpPr>
          <p:nvPr>
            <p:ph type="dt" sz="half" idx="10"/>
          </p:nvPr>
        </p:nvSpPr>
        <p:spPr/>
        <p:txBody>
          <a:bodyPr/>
          <a:lstStyle/>
          <a:p>
            <a:fld id="{C9487579-005A-4ECD-AB7C-EEA3BD6CEEC1}" type="datetime1">
              <a:rPr lang="en-IN" smtClean="0"/>
              <a:t>06-08-2024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A5669369-968C-4B3A-94C3-E2A4E5B88044}" type="slidenum">
              <a:rPr lang="en-IN" smtClean="0"/>
              <a:t>98</a:t>
            </a:fld>
            <a:endParaRPr lang="en-IN"/>
          </a:p>
        </p:txBody>
      </p:sp>
    </p:spTree>
    <p:extLst>
      <p:ext uri="{BB962C8B-B14F-4D97-AF65-F5344CB8AC3E}">
        <p14:creationId xmlns:p14="http://schemas.microsoft.com/office/powerpoint/2010/main" val="6232855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714E3-1D8D-4E02-B9EB-2BAA130DE77F}" type="datetime1">
              <a:rPr lang="en-IN" smtClean="0"/>
              <a:t>06-08-2024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A5669369-968C-4B3A-94C3-E2A4E5B88044}" type="slidenum">
              <a:rPr lang="en-IN" smtClean="0"/>
              <a:t>99</a:t>
            </a:fld>
            <a:endParaRPr lang="en-IN"/>
          </a:p>
        </p:txBody>
      </p:sp>
      <p:sp>
        <p:nvSpPr>
          <p:cNvPr id="5" name="Rectangle 4"/>
          <p:cNvSpPr/>
          <p:nvPr/>
        </p:nvSpPr>
        <p:spPr>
          <a:xfrm>
            <a:off x="683568" y="1305342"/>
            <a:ext cx="7704856" cy="3139321"/>
          </a:xfrm>
          <a:prstGeom prst="rect">
            <a:avLst/>
          </a:prstGeom>
        </p:spPr>
        <p:txBody>
          <a:bodyPr wrap="square">
            <a:spAutoFit/>
          </a:bodyPr>
          <a:lstStyle/>
          <a:p>
            <a:pPr marL="285750" indent="-285750">
              <a:buFont typeface="Arial" panose="020B0604020202020204" pitchFamily="34" charset="0"/>
              <a:buChar char="•"/>
            </a:pPr>
            <a:r>
              <a:rPr lang="en-IN" sz="2200" dirty="0" smtClean="0"/>
              <a:t>Symmetric </a:t>
            </a:r>
            <a:r>
              <a:rPr lang="en-IN" sz="2200" dirty="0"/>
              <a:t>multiprocessing (SMP) technology is used to get higher levels of performance. </a:t>
            </a:r>
            <a:endParaRPr lang="en-IN" sz="2200" dirty="0" smtClean="0"/>
          </a:p>
          <a:p>
            <a:pPr marL="285750" indent="-28575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smtClean="0"/>
              <a:t>In </a:t>
            </a:r>
            <a:r>
              <a:rPr lang="en-IN" sz="2200" dirty="0"/>
              <a:t>symmetric multiprocessing, </a:t>
            </a:r>
            <a:r>
              <a:rPr lang="en-IN" sz="2200" b="1" u="sng" dirty="0"/>
              <a:t>any processor can run any type of thread.</a:t>
            </a:r>
            <a:r>
              <a:rPr lang="en-IN" sz="2200" dirty="0"/>
              <a:t> The processors communicate with each other through shared memory.</a:t>
            </a:r>
            <a:br>
              <a:rPr lang="en-IN" sz="2200" dirty="0"/>
            </a:br>
            <a:endParaRPr lang="en-IN" sz="2200" dirty="0" smtClean="0"/>
          </a:p>
          <a:p>
            <a:pPr marL="342900" indent="-342900">
              <a:buFont typeface="Arial" panose="020B0604020202020204" pitchFamily="34" charset="0"/>
              <a:buChar char="•"/>
            </a:pPr>
            <a:r>
              <a:rPr lang="en-IN" sz="2200" dirty="0" smtClean="0"/>
              <a:t>SMP </a:t>
            </a:r>
            <a:r>
              <a:rPr lang="en-IN" sz="2200" dirty="0"/>
              <a:t>systems provide better load-balancing and fault tolerance. </a:t>
            </a:r>
            <a:endParaRPr lang="en-IN" sz="2200" dirty="0" smtClean="0"/>
          </a:p>
          <a:p>
            <a:pPr marL="285750" indent="-285750">
              <a:buFont typeface="Arial" panose="020B0604020202020204" pitchFamily="34" charset="0"/>
              <a:buChar char="•"/>
            </a:pPr>
            <a:endParaRPr lang="en-IN" sz="2200" dirty="0"/>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smtClean="0"/>
              <a:t> </a:t>
            </a:r>
            <a:endParaRPr lang="en-IN" dirty="0"/>
          </a:p>
        </p:txBody>
      </p:sp>
      <p:pic>
        <p:nvPicPr>
          <p:cNvPr id="8"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4077072"/>
            <a:ext cx="6120680" cy="221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68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16449</TotalTime>
  <Words>16501</Words>
  <Application>Microsoft Office PowerPoint</Application>
  <PresentationFormat>On-screen Show (4:3)</PresentationFormat>
  <Paragraphs>3484</Paragraphs>
  <Slides>374</Slides>
  <Notes>114</Notes>
  <HiddenSlides>0</HiddenSlides>
  <MMClips>0</MMClips>
  <ScaleCrop>false</ScaleCrop>
  <HeadingPairs>
    <vt:vector size="4" baseType="variant">
      <vt:variant>
        <vt:lpstr>Theme</vt:lpstr>
      </vt:variant>
      <vt:variant>
        <vt:i4>1</vt:i4>
      </vt:variant>
      <vt:variant>
        <vt:lpstr>Slide Titles</vt:lpstr>
      </vt:variant>
      <vt:variant>
        <vt:i4>374</vt:i4>
      </vt:variant>
    </vt:vector>
  </HeadingPairs>
  <TitlesOfParts>
    <vt:vector size="375" baseType="lpstr">
      <vt:lpstr>Office Theme</vt:lpstr>
      <vt:lpstr>Introduction to System software </vt:lpstr>
      <vt:lpstr>System programming</vt:lpstr>
      <vt:lpstr>System programming</vt:lpstr>
      <vt:lpstr>PowerPoint Presentation</vt:lpstr>
      <vt:lpstr>System Programs</vt:lpstr>
      <vt:lpstr>Macro Processors or Pre Processors</vt:lpstr>
      <vt:lpstr>Macro Processors or Pre Processors</vt:lpstr>
      <vt:lpstr>Macros</vt:lpstr>
      <vt:lpstr>Macros</vt:lpstr>
      <vt:lpstr>File Inclusion</vt:lpstr>
      <vt:lpstr>File Inclusion</vt:lpstr>
      <vt:lpstr>File Inclusion</vt:lpstr>
      <vt:lpstr>File Inclusion</vt:lpstr>
      <vt:lpstr>File Inclusion</vt:lpstr>
      <vt:lpstr>Conditional Compilation Directives</vt:lpstr>
      <vt:lpstr>Conditional Compilation Directives</vt:lpstr>
      <vt:lpstr>Conditional Compilation Directives</vt:lpstr>
      <vt:lpstr>Other directives</vt:lpstr>
      <vt:lpstr>Other directives</vt:lpstr>
      <vt:lpstr>PowerPoint Presentation</vt:lpstr>
      <vt:lpstr>How a program, using C compiler, is executed on a host machine ?</vt:lpstr>
      <vt:lpstr>PowerPoint Presentation</vt:lpstr>
      <vt:lpstr>Compiler</vt:lpstr>
      <vt:lpstr>Compiler</vt:lpstr>
      <vt:lpstr>Compiler</vt:lpstr>
      <vt:lpstr>Compiler</vt:lpstr>
      <vt:lpstr>Assembler</vt:lpstr>
      <vt:lpstr>Assembler</vt:lpstr>
      <vt:lpstr>Object file format</vt:lpstr>
      <vt:lpstr>Interpreter</vt:lpstr>
      <vt:lpstr>Interpreter</vt:lpstr>
      <vt:lpstr>Interpreter</vt:lpstr>
      <vt:lpstr>PowerPoint Presentation</vt:lpstr>
      <vt:lpstr>Linker</vt:lpstr>
      <vt:lpstr>Linker</vt:lpstr>
      <vt:lpstr>Linker</vt:lpstr>
      <vt:lpstr>EXTERN STORAGE CLASS</vt:lpstr>
      <vt:lpstr>EXTERN STORAGE CLASS</vt:lpstr>
      <vt:lpstr>Linker</vt:lpstr>
      <vt:lpstr>Loader in C/C++</vt:lpstr>
      <vt:lpstr>Loader in C/C++</vt:lpstr>
      <vt:lpstr>Relocation</vt:lpstr>
      <vt:lpstr>Relocation</vt:lpstr>
      <vt:lpstr>Relocation</vt:lpstr>
      <vt:lpstr>PowerPoint Presentation</vt:lpstr>
      <vt:lpstr>PowerPoint Presentation</vt:lpstr>
      <vt:lpstr>PowerPoint Presentation</vt:lpstr>
      <vt:lpstr>PowerPoint Presentation</vt:lpstr>
      <vt:lpstr>What is an Operating System?</vt:lpstr>
      <vt:lpstr>What is an Operating System?</vt:lpstr>
      <vt:lpstr>What is an Operating System?</vt:lpstr>
      <vt:lpstr>Four Components of a Computer System</vt:lpstr>
      <vt:lpstr>Computer System Structure</vt:lpstr>
      <vt:lpstr>Computer System Structure</vt:lpstr>
      <vt:lpstr>Computer System Structure</vt:lpstr>
      <vt:lpstr>Four Components of a Computer System</vt:lpstr>
      <vt:lpstr>Evolution of Operating System</vt:lpstr>
      <vt:lpstr>Mainframe System</vt:lpstr>
      <vt:lpstr>??</vt:lpstr>
      <vt:lpstr>??</vt:lpstr>
      <vt:lpstr>Batch system</vt:lpstr>
      <vt:lpstr>Tape drives</vt:lpstr>
      <vt:lpstr>Tape drives</vt:lpstr>
      <vt:lpstr>Punch card/A punched card </vt:lpstr>
      <vt:lpstr>Punch card/A punched card </vt:lpstr>
      <vt:lpstr>Punch card Reader, A punched card </vt:lpstr>
      <vt:lpstr>Batch system</vt:lpstr>
      <vt:lpstr>Batch system</vt:lpstr>
      <vt:lpstr>Batch system</vt:lpstr>
      <vt:lpstr>Memory Layout for Multiprogrammed System</vt:lpstr>
      <vt:lpstr>Multiprogramming</vt:lpstr>
      <vt:lpstr>Multiprogramming</vt:lpstr>
      <vt:lpstr>Multitasking</vt:lpstr>
      <vt:lpstr>Non-multi programmed system</vt:lpstr>
      <vt:lpstr>Multiprogramming</vt:lpstr>
      <vt:lpstr>Multiprogramming</vt:lpstr>
      <vt:lpstr>Multiprogramming</vt:lpstr>
      <vt:lpstr>Drawbacks </vt:lpstr>
      <vt:lpstr>Timesharing (multitasking)</vt:lpstr>
      <vt:lpstr>Timesharing (multitasking)</vt:lpstr>
      <vt:lpstr>Timesharing (multitasking)</vt:lpstr>
      <vt:lpstr>Timesharing (multitasking)</vt:lpstr>
      <vt:lpstr>Timesharing (multitasking)</vt:lpstr>
      <vt:lpstr>Timesharing (multitasking)</vt:lpstr>
      <vt:lpstr>Timesharing (multitasking)</vt:lpstr>
      <vt:lpstr>PowerPoint Presentation</vt:lpstr>
      <vt:lpstr>PowerPoint Presentation</vt:lpstr>
      <vt:lpstr>PowerPoint Presentation</vt:lpstr>
      <vt:lpstr>PowerPoint Presentation</vt:lpstr>
      <vt:lpstr>PowerPoint Presentation</vt:lpstr>
      <vt:lpstr>Multiprocessor Systems</vt:lpstr>
      <vt:lpstr>Multiprocessor Systems</vt:lpstr>
      <vt:lpstr>Multiprocessor Systems</vt:lpstr>
      <vt:lpstr>Multiprocessor Systems</vt:lpstr>
      <vt:lpstr>Multiprocessor Systems</vt:lpstr>
      <vt:lpstr>Multiprocessor Systems</vt:lpstr>
      <vt:lpstr>Asymmetric multiprocessing </vt:lpstr>
      <vt:lpstr>Asymmetric multiprocessing </vt:lpstr>
      <vt:lpstr>PowerPoint Presentation</vt:lpstr>
      <vt:lpstr>PowerPoint Presentation</vt:lpstr>
      <vt:lpstr>PowerPoint Presentation</vt:lpstr>
      <vt:lpstr>PowerPoint Presentation</vt:lpstr>
      <vt:lpstr>Distributed Systems</vt:lpstr>
      <vt:lpstr>Distributed Systems</vt:lpstr>
      <vt:lpstr>Distributed Systems</vt:lpstr>
      <vt:lpstr>Distributed Systems</vt:lpstr>
      <vt:lpstr>Client-Server Systems</vt:lpstr>
      <vt:lpstr>Client-Server Systems</vt:lpstr>
      <vt:lpstr>P2P Networks</vt:lpstr>
      <vt:lpstr>Peer-to-Peer</vt:lpstr>
      <vt:lpstr>Peer-to-Peer</vt:lpstr>
      <vt:lpstr>P2P Networks</vt:lpstr>
      <vt:lpstr>P2P Networks</vt:lpstr>
      <vt:lpstr>Peer-to-Peer</vt:lpstr>
      <vt:lpstr>P2P Networks</vt:lpstr>
      <vt:lpstr>Peer-to-peer networking with BitTorrent </vt:lpstr>
      <vt:lpstr>Peer-to-peer networking with BitTorrent </vt:lpstr>
      <vt:lpstr>BitTorrent Clients</vt:lpstr>
      <vt:lpstr>BitTorrent Clients</vt:lpstr>
      <vt:lpstr>Typical Client Server</vt:lpstr>
      <vt:lpstr>Typical Client Server</vt:lpstr>
      <vt:lpstr>Basic Idea behind BitTorrent </vt:lpstr>
      <vt:lpstr>Basic Idea behind BitTorrent </vt:lpstr>
      <vt:lpstr>PowerPoint Presentation</vt:lpstr>
      <vt:lpstr>Real Time Systems</vt:lpstr>
      <vt:lpstr>Real Time Systems</vt:lpstr>
      <vt:lpstr>Real Time Systems</vt:lpstr>
      <vt:lpstr>Real Time Systems</vt:lpstr>
      <vt:lpstr>Real Time Systems</vt:lpstr>
      <vt:lpstr>PowerPoint Presentation</vt:lpstr>
      <vt:lpstr>PowerPoint Presentation</vt:lpstr>
      <vt:lpstr>PowerPoint Presentation</vt:lpstr>
      <vt:lpstr>HRTS- Healthcare and Patient Monitoring</vt:lpstr>
      <vt:lpstr>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Clustered Systems</vt:lpstr>
      <vt:lpstr>Clustered Systems</vt:lpstr>
      <vt:lpstr>Cluster for Massive Parallelism </vt:lpstr>
      <vt:lpstr>Cluster Architecture</vt:lpstr>
      <vt:lpstr>Single System Image</vt:lpstr>
      <vt:lpstr>SSI</vt:lpstr>
      <vt:lpstr>PowerPoint Presentation</vt:lpstr>
      <vt:lpstr>Clustered Systems</vt:lpstr>
      <vt:lpstr>Clustered Systems</vt:lpstr>
      <vt:lpstr>OS Objectives/Operations </vt:lpstr>
      <vt:lpstr>Process Management Activities</vt:lpstr>
      <vt:lpstr>Memory Management</vt:lpstr>
      <vt:lpstr>Memory Management</vt:lpstr>
      <vt:lpstr>Storage Management</vt:lpstr>
      <vt:lpstr>File System Storage Management</vt:lpstr>
      <vt:lpstr>Mass-Storage Management</vt:lpstr>
      <vt:lpstr>Mass-Storage Management</vt:lpstr>
      <vt:lpstr>Performance of Various Levels of Storage</vt:lpstr>
      <vt:lpstr>Protection and Security</vt:lpstr>
      <vt:lpstr>Protection and Security</vt:lpstr>
      <vt:lpstr>Protection and Security</vt:lpstr>
      <vt:lpstr>Operating System Functions/Services</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Structure</vt:lpstr>
      <vt:lpstr>Simple Structure  -- MS-DOS</vt:lpstr>
      <vt:lpstr>Simple Structure  -- MS-DOS</vt:lpstr>
      <vt:lpstr>Simple Structure  -- MS-DOS</vt:lpstr>
      <vt:lpstr>Simple Structure  -- MS-DOS</vt:lpstr>
      <vt:lpstr>Simple Structure  -- MS-DOS</vt:lpstr>
      <vt:lpstr>Simple Structure  -- MS-DOS</vt:lpstr>
      <vt:lpstr>Non Simple Structure  -- UNIX</vt:lpstr>
      <vt:lpstr>Traditional UNIX System Structure</vt:lpstr>
      <vt:lpstr>Non Simple Structure  -- UNIX</vt:lpstr>
      <vt:lpstr>Non Simple Structure  -- UNIX</vt:lpstr>
      <vt:lpstr>UNIX System Structure</vt:lpstr>
      <vt:lpstr>UNIX </vt:lpstr>
      <vt:lpstr>MULTITASKING</vt:lpstr>
      <vt:lpstr>PowerPoint Presentation</vt:lpstr>
      <vt:lpstr>PowerPoint Presentation</vt:lpstr>
      <vt:lpstr>UNIX </vt:lpstr>
      <vt:lpstr>PowerPoint Presentation</vt:lpstr>
      <vt:lpstr>PowerPoint Presentation</vt:lpstr>
      <vt:lpstr>PowerPoint Presentation</vt:lpstr>
      <vt:lpstr>PowerPoint Presentation</vt:lpstr>
      <vt:lpstr>PowerPoint Presentation</vt:lpstr>
      <vt:lpstr>Layered Approach</vt:lpstr>
      <vt:lpstr>Layered Approach</vt:lpstr>
      <vt:lpstr>Layered Approach</vt:lpstr>
      <vt:lpstr>Layered Approach</vt:lpstr>
      <vt:lpstr>Microkernel System Structure </vt:lpstr>
      <vt:lpstr>Microkernel System Structure </vt:lpstr>
      <vt:lpstr>Comparison-Microkernel System UNIX Kernel </vt:lpstr>
      <vt:lpstr>Microkernel System Structure </vt:lpstr>
      <vt:lpstr>Microkernel System Structure </vt:lpstr>
      <vt:lpstr>Microkernel System Structure </vt:lpstr>
      <vt:lpstr>Microkernel System Structure </vt:lpstr>
      <vt:lpstr>Microkernel System Structure </vt:lpstr>
      <vt:lpstr>Microkernel System Structure </vt:lpstr>
      <vt:lpstr>Linux Kernel</vt:lpstr>
      <vt:lpstr>Linux Kernel</vt:lpstr>
      <vt:lpstr>Linux Kernel</vt:lpstr>
      <vt:lpstr>Linux Kernel</vt:lpstr>
      <vt:lpstr>Linux Kernel</vt:lpstr>
      <vt:lpstr>Linux Kernel</vt:lpstr>
      <vt:lpstr>Where the kernel fits within the OS?</vt:lpstr>
      <vt:lpstr>PowerPoint Presentation</vt:lpstr>
      <vt:lpstr>PowerPoint Presentation</vt:lpstr>
      <vt:lpstr>PowerPoint Presentation</vt:lpstr>
      <vt:lpstr>What is Shell?</vt:lpstr>
      <vt:lpstr>What is Shell?</vt:lpstr>
      <vt:lpstr>What is Shell?</vt:lpstr>
      <vt:lpstr>What is Shell?</vt:lpstr>
      <vt:lpstr>Command Line Shell</vt:lpstr>
      <vt:lpstr>Command Line Shell</vt:lpstr>
      <vt:lpstr>Command Line Shell</vt:lpstr>
      <vt:lpstr>Graphical Shells</vt:lpstr>
      <vt:lpstr>Graphical Shells</vt:lpstr>
      <vt:lpstr>Shell Prompt</vt:lpstr>
      <vt:lpstr>PowerPoint Presentation</vt:lpstr>
      <vt:lpstr>FINDING OUT YOUR SHELL</vt:lpstr>
      <vt:lpstr>List all the shells on your PC?</vt:lpstr>
      <vt:lpstr>List all the shells on your PC?</vt:lpstr>
      <vt:lpstr>/etc — Configuration Files</vt:lpstr>
      <vt:lpstr>List all the shells on your PC?</vt:lpstr>
      <vt:lpstr>Change the shell</vt:lpstr>
      <vt:lpstr>Shells</vt:lpstr>
      <vt:lpstr>Shell Types</vt:lpstr>
      <vt:lpstr>The Bourne Shell</vt:lpstr>
      <vt:lpstr>The Bourne Shell</vt:lpstr>
      <vt:lpstr>CSH (C SHell)</vt:lpstr>
      <vt:lpstr>PowerPoint Presentation</vt:lpstr>
      <vt:lpstr>The Korn Shell</vt:lpstr>
      <vt:lpstr>The Korn Shell</vt:lpstr>
      <vt:lpstr>BASH</vt:lpstr>
      <vt:lpstr>GNU Bourne-Again Shell</vt:lpstr>
      <vt:lpstr>GNU Bourne-Again Shell</vt:lpstr>
      <vt:lpstr>GNU ?</vt:lpstr>
      <vt:lpstr>GNU ?</vt:lpstr>
      <vt:lpstr>Shell Scripting</vt:lpstr>
      <vt:lpstr>Shell Scripting</vt:lpstr>
      <vt:lpstr>Shell Scripting</vt:lpstr>
      <vt:lpstr>PowerPoint Presentation</vt:lpstr>
      <vt:lpstr>PowerPoint Presentation</vt:lpstr>
      <vt:lpstr>PowerPoint Presentation</vt:lpstr>
      <vt:lpstr>PowerPoint Presentation</vt:lpstr>
      <vt:lpstr>PowerPoint Presentation</vt:lpstr>
      <vt:lpstr>PowerPoint Presentation</vt:lpstr>
      <vt:lpstr>Sample program</vt:lpstr>
      <vt:lpstr>Chmod command</vt:lpstr>
      <vt:lpstr>Chmod command</vt:lpstr>
      <vt:lpstr>PowerPoint Presentation</vt:lpstr>
      <vt:lpstr>Echo command</vt:lpstr>
      <vt:lpstr>Echo command</vt:lpstr>
      <vt:lpstr>Echo command</vt:lpstr>
      <vt:lpstr>Echo command</vt:lpstr>
      <vt:lpstr>Read command</vt:lpstr>
      <vt:lpstr>Read command</vt:lpstr>
      <vt:lpstr>How to define variables</vt:lpstr>
      <vt:lpstr>Arithmetic expression </vt:lpstr>
      <vt:lpstr>Shell Script to Add Two Integers</vt:lpstr>
      <vt:lpstr>Arithmetic Operators</vt:lpstr>
      <vt:lpstr>Relational Operators</vt:lpstr>
      <vt:lpstr>Shell Script –Using Decision constructs</vt:lpstr>
      <vt:lpstr>Conditional Expressions</vt:lpstr>
      <vt:lpstr>Conditional Expressions</vt:lpstr>
      <vt:lpstr>Conditional Expressions</vt:lpstr>
      <vt:lpstr>Shell Script –Using Decision constructs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Loop Syntax</vt:lpstr>
      <vt:lpstr>For Loop Eg</vt:lpstr>
      <vt:lpstr>System Boot</vt:lpstr>
      <vt:lpstr>System Boot</vt:lpstr>
      <vt:lpstr>System Boot</vt:lpstr>
      <vt:lpstr>System Boot- The working</vt:lpstr>
      <vt:lpstr>System Boot- The working</vt:lpstr>
      <vt:lpstr>System Boot- The working</vt:lpstr>
      <vt:lpstr>Post method</vt:lpstr>
      <vt:lpstr>PowerPoint Presentation</vt:lpstr>
      <vt:lpstr>System Boot- The working</vt:lpstr>
      <vt:lpstr>System Boot- The working</vt:lpstr>
      <vt:lpstr>System Boot- The working</vt:lpstr>
      <vt:lpstr>PowerPoint Presentation</vt:lpstr>
      <vt:lpstr>PowerPoint Presentation</vt:lpstr>
      <vt:lpstr>PowerPoint Presentation</vt:lpstr>
      <vt:lpstr>PowerPoint Presentation</vt:lpstr>
      <vt:lpstr>PowerPoint Presentation</vt:lpstr>
      <vt:lpstr>System Boot</vt:lpstr>
      <vt:lpstr>System Boot</vt:lpstr>
      <vt:lpstr>System Boot</vt:lpstr>
      <vt:lpstr>System Boot</vt:lpstr>
      <vt:lpstr>Failure during boot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Calls</vt:lpstr>
      <vt:lpstr>System Calls</vt:lpstr>
      <vt:lpstr>System Calls</vt:lpstr>
      <vt:lpstr>System Calls</vt:lpstr>
      <vt:lpstr>System Calls</vt:lpstr>
      <vt:lpstr>System Calls</vt:lpstr>
      <vt:lpstr>System Calls</vt:lpstr>
      <vt:lpstr>System Calls</vt:lpstr>
      <vt:lpstr>Example of System Calls</vt:lpstr>
      <vt:lpstr>Example of System Calls</vt:lpstr>
      <vt:lpstr>System Call Implementation</vt:lpstr>
      <vt:lpstr>System Call Implementation</vt:lpstr>
      <vt:lpstr>API – System Call – OS Relationship</vt:lpstr>
      <vt:lpstr>System Call Parameter Passing</vt:lpstr>
      <vt:lpstr>Example of Standard API</vt:lpstr>
      <vt:lpstr>System Call Parameter Passing</vt:lpstr>
      <vt:lpstr>Parameter Passing via Table</vt:lpstr>
      <vt:lpstr>Types of System Calls</vt:lpstr>
      <vt:lpstr>Types of System Calls</vt:lpstr>
      <vt:lpstr>Types of System Calls</vt:lpstr>
      <vt:lpstr>Types of System Calls</vt:lpstr>
      <vt:lpstr>Types of System Calls (Cont.)</vt:lpstr>
      <vt:lpstr>Types of System Calls (Cont.)</vt:lpstr>
      <vt:lpstr>Types of System Calls (Cont.)</vt:lpstr>
      <vt:lpstr>Examples of Windows and  Unix System Calls</vt:lpstr>
      <vt:lpstr>Layered File System</vt:lpstr>
      <vt:lpstr>Device Drivers</vt:lpstr>
      <vt:lpstr>Device Drivers</vt:lpstr>
      <vt:lpstr>Device Drivers</vt:lpstr>
      <vt:lpstr>PowerPoint Presentation</vt:lpstr>
      <vt:lpstr>PowerPoint Presentation</vt:lpstr>
      <vt:lpstr>Device Controllers</vt:lpstr>
      <vt:lpstr>Device Controllers</vt:lpstr>
      <vt:lpstr>Operating System Design and Implementation</vt:lpstr>
      <vt:lpstr>Operating System Design and Implementation</vt:lpstr>
      <vt:lpstr>Operating System Design and Implementation</vt:lpstr>
      <vt:lpstr>Operating System Design and Implementation (Cont.)</vt:lpstr>
      <vt:lpstr>Implementation</vt:lpstr>
      <vt:lpstr>OS Design Considerations for Multiprocessor and Multicore architectures </vt:lpstr>
      <vt:lpstr>Symmetric Multiprocessor</vt:lpstr>
      <vt:lpstr>Symmetric Multiprocessor OS</vt:lpstr>
      <vt:lpstr>OS Design Considerations for Symmetric Multiprocessor OS:</vt:lpstr>
      <vt:lpstr>OS Design Considerations for Symmetric Multiprocessor OS:</vt:lpstr>
      <vt:lpstr>OS Design Considerations for Symmetric Multiprocessor OS:</vt:lpstr>
      <vt:lpstr>PowerPoint Presentation</vt:lpstr>
      <vt:lpstr>PowerPoint Presentation</vt:lpstr>
      <vt:lpstr>PowerPoint Presentation</vt:lpstr>
      <vt:lpstr>PowerPoint Presentation</vt:lpstr>
      <vt:lpstr>PowerPoint Presentation</vt:lpstr>
      <vt:lpstr>OS Design Considerations  for Multicore architectures</vt:lpstr>
      <vt:lpstr>Multicore architectures</vt:lpstr>
      <vt:lpstr>Unicore vs Multicore</vt:lpstr>
      <vt:lpstr>Multicore</vt:lpstr>
      <vt:lpstr>Multicore</vt:lpstr>
      <vt:lpstr>PowerPoint Presentation</vt:lpstr>
      <vt:lpstr>PowerPoint Presentation</vt:lpstr>
      <vt:lpstr>VIRTUAL MACHINE APPROACH</vt:lpstr>
      <vt:lpstr>VIRTUAL MACHINE APPROACH</vt:lpstr>
      <vt:lpstr>VIRTUAL MACHINE APPROACH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642</cp:revision>
  <dcterms:created xsi:type="dcterms:W3CDTF">2020-07-02T08:04:47Z</dcterms:created>
  <dcterms:modified xsi:type="dcterms:W3CDTF">2024-08-06T08:59:07Z</dcterms:modified>
</cp:coreProperties>
</file>